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5" r:id="rId1"/>
  </p:sldMasterIdLst>
  <p:notesMasterIdLst>
    <p:notesMasterId r:id="rId23"/>
  </p:notesMasterIdLst>
  <p:sldIdLst>
    <p:sldId id="256" r:id="rId2"/>
    <p:sldId id="257" r:id="rId3"/>
    <p:sldId id="258" r:id="rId4"/>
    <p:sldId id="297" r:id="rId5"/>
    <p:sldId id="316" r:id="rId6"/>
    <p:sldId id="315" r:id="rId7"/>
    <p:sldId id="313" r:id="rId8"/>
    <p:sldId id="314" r:id="rId9"/>
    <p:sldId id="295" r:id="rId10"/>
    <p:sldId id="279" r:id="rId11"/>
    <p:sldId id="298" r:id="rId12"/>
    <p:sldId id="299" r:id="rId13"/>
    <p:sldId id="300" r:id="rId14"/>
    <p:sldId id="302" r:id="rId15"/>
    <p:sldId id="303" r:id="rId16"/>
    <p:sldId id="304" r:id="rId17"/>
    <p:sldId id="305" r:id="rId18"/>
    <p:sldId id="309" r:id="rId19"/>
    <p:sldId id="310" r:id="rId20"/>
    <p:sldId id="311" r:id="rId21"/>
    <p:sldId id="292" r:id="rId2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8" autoAdjust="0"/>
    <p:restoredTop sz="61278" autoAdjust="0"/>
  </p:normalViewPr>
  <p:slideViewPr>
    <p:cSldViewPr snapToGrid="0">
      <p:cViewPr>
        <p:scale>
          <a:sx n="72" d="100"/>
          <a:sy n="72" d="100"/>
        </p:scale>
        <p:origin x="-666" y="72"/>
      </p:cViewPr>
      <p:guideLst>
        <p:guide orient="horz" pos="2160"/>
        <p:guide pos="2880"/>
      </p:guideLst>
    </p:cSldViewPr>
  </p:slideViewPr>
  <p:outlineViewPr>
    <p:cViewPr>
      <p:scale>
        <a:sx n="33" d="100"/>
        <a:sy n="33" d="100"/>
      </p:scale>
      <p:origin x="0" y="-576"/>
    </p:cViewPr>
  </p:outlineViewPr>
  <p:notesTextViewPr>
    <p:cViewPr>
      <p:scale>
        <a:sx n="150" d="100"/>
        <a:sy n="150" d="100"/>
      </p:scale>
      <p:origin x="0" y="0"/>
    </p:cViewPr>
  </p:notesTextViewPr>
  <p:notesViewPr>
    <p:cSldViewPr snapToGrid="0">
      <p:cViewPr varScale="1">
        <p:scale>
          <a:sx n="70" d="100"/>
          <a:sy n="70" d="100"/>
        </p:scale>
        <p:origin x="1804"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7ABF55-D47B-4C56-BC31-26A5F617FE88}" type="datetimeFigureOut">
              <a:rPr kumimoji="1" lang="ja-JP" altLang="en-US" smtClean="0"/>
              <a:t>2021/8/27</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06A96F-64E5-4E03-BDCD-225BC2FD7B4A}" type="slidenum">
              <a:rPr kumimoji="1" lang="ja-JP" altLang="en-US" smtClean="0"/>
              <a:t>‹#›</a:t>
            </a:fld>
            <a:endParaRPr kumimoji="1" lang="ja-JP" altLang="en-US"/>
          </a:p>
        </p:txBody>
      </p:sp>
    </p:spTree>
    <p:extLst>
      <p:ext uri="{BB962C8B-B14F-4D97-AF65-F5344CB8AC3E}">
        <p14:creationId xmlns:p14="http://schemas.microsoft.com/office/powerpoint/2010/main" val="59976641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dirty="0" smtClean="0"/>
              <a:t>本日はプログラミング言語</a:t>
            </a:r>
            <a:r>
              <a:rPr kumimoji="1" lang="en-US" altLang="ja-JP" dirty="0" smtClean="0"/>
              <a:t>Java</a:t>
            </a:r>
            <a:r>
              <a:rPr kumimoji="1" lang="ja-JP" altLang="en-US" dirty="0" smtClean="0"/>
              <a:t>の、この数年間の更新状況をお話しします。</a:t>
            </a:r>
            <a:endParaRPr kumimoji="1" lang="en-US" altLang="ja-JP" dirty="0" smtClean="0"/>
          </a:p>
          <a:p>
            <a:r>
              <a:rPr kumimoji="1" lang="en-US" altLang="ja-JP" dirty="0" smtClean="0"/>
              <a:t>Java</a:t>
            </a:r>
            <a:r>
              <a:rPr kumimoji="1" lang="ja-JP" altLang="en-US" dirty="0" smtClean="0"/>
              <a:t>読書会</a:t>
            </a:r>
            <a:r>
              <a:rPr kumimoji="1" lang="en-US" altLang="ja-JP" dirty="0" smtClean="0"/>
              <a:t>BOF</a:t>
            </a:r>
            <a:r>
              <a:rPr kumimoji="1" lang="ja-JP" altLang="en-US" dirty="0" smtClean="0"/>
              <a:t>のメンバーである岩室さんと代表の高橋で対談形式で進めます。</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2706A96F-64E5-4E03-BDCD-225BC2FD7B4A}" type="slidenum">
              <a:rPr kumimoji="1" lang="ja-JP" altLang="en-US" smtClean="0"/>
              <a:t>1</a:t>
            </a:fld>
            <a:endParaRPr kumimoji="1" lang="ja-JP" altLang="en-US"/>
          </a:p>
        </p:txBody>
      </p:sp>
    </p:spTree>
    <p:extLst>
      <p:ext uri="{BB962C8B-B14F-4D97-AF65-F5344CB8AC3E}">
        <p14:creationId xmlns:p14="http://schemas.microsoft.com/office/powerpoint/2010/main" val="1252999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Java</a:t>
            </a:r>
            <a:r>
              <a:rPr kumimoji="1" lang="ja-JP" altLang="en-US" dirty="0" err="1" smtClean="0"/>
              <a:t>には</a:t>
            </a:r>
            <a:r>
              <a:rPr kumimoji="1" lang="ja-JP" altLang="en-US" dirty="0" smtClean="0"/>
              <a:t>もともと</a:t>
            </a:r>
            <a:r>
              <a:rPr kumimoji="1" lang="en-US" altLang="ja-JP" dirty="0" smtClean="0"/>
              <a:t>switch</a:t>
            </a:r>
            <a:r>
              <a:rPr kumimoji="1" lang="ja-JP" altLang="en-US" dirty="0" smtClean="0"/>
              <a:t>文がありましたが、新たに式として導入されました。</a:t>
            </a:r>
            <a:endParaRPr kumimoji="1" lang="en-US" altLang="ja-JP" dirty="0" smtClean="0"/>
          </a:p>
          <a:p>
            <a:r>
              <a:rPr kumimoji="1" lang="ja-JP" altLang="en-US" dirty="0" smtClean="0"/>
              <a:t>複数条件の列挙、</a:t>
            </a:r>
            <a:r>
              <a:rPr kumimoji="1" lang="en-US" altLang="ja-JP" dirty="0" smtClean="0"/>
              <a:t>break</a:t>
            </a:r>
            <a:r>
              <a:rPr kumimoji="1" lang="ja-JP" altLang="en-US" dirty="0" smtClean="0"/>
              <a:t>文不要などの特徴があります。</a:t>
            </a:r>
            <a:endParaRPr kumimoji="1" lang="ja-JP" altLang="en-US" dirty="0"/>
          </a:p>
        </p:txBody>
      </p:sp>
      <p:sp>
        <p:nvSpPr>
          <p:cNvPr id="4" name="スライド番号プレースホルダー 3"/>
          <p:cNvSpPr>
            <a:spLocks noGrp="1"/>
          </p:cNvSpPr>
          <p:nvPr>
            <p:ph type="sldNum" sz="quarter" idx="10"/>
          </p:nvPr>
        </p:nvSpPr>
        <p:spPr/>
        <p:txBody>
          <a:bodyPr/>
          <a:lstStyle/>
          <a:p>
            <a:fld id="{2706A96F-64E5-4E03-BDCD-225BC2FD7B4A}" type="slidenum">
              <a:rPr kumimoji="1" lang="ja-JP" altLang="en-US" smtClean="0"/>
              <a:t>10</a:t>
            </a:fld>
            <a:endParaRPr kumimoji="1" lang="ja-JP" altLang="en-US"/>
          </a:p>
        </p:txBody>
      </p:sp>
    </p:spTree>
    <p:extLst>
      <p:ext uri="{BB962C8B-B14F-4D97-AF65-F5344CB8AC3E}">
        <p14:creationId xmlns:p14="http://schemas.microsoft.com/office/powerpoint/2010/main" val="3733406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テキストブロックにより、改行、インデントを含む長い文字列を簡単に記述できるようになりました。</a:t>
            </a:r>
            <a:endParaRPr kumimoji="1" lang="en-US" altLang="ja-JP" dirty="0" smtClean="0"/>
          </a:p>
          <a:p>
            <a:r>
              <a:rPr kumimoji="1" lang="ja-JP" altLang="en-US" dirty="0" smtClean="0"/>
              <a:t>ソースコードのインデントの中に複数行のテキストを自然に記述し、そのテキストに不要なインデントを含まないようにすることができます。</a:t>
            </a:r>
            <a:endParaRPr kumimoji="1" lang="en-US" altLang="ja-JP" dirty="0" smtClean="0"/>
          </a:p>
          <a:p>
            <a:r>
              <a:rPr kumimoji="1" lang="ja-JP" altLang="en-US" dirty="0" smtClean="0"/>
              <a:t>テキストブロックの各行の先頭にある空白は取り去ることができます。</a:t>
            </a:r>
            <a:endParaRPr kumimoji="1" lang="ja-JP" altLang="en-US" dirty="0"/>
          </a:p>
        </p:txBody>
      </p:sp>
      <p:sp>
        <p:nvSpPr>
          <p:cNvPr id="4" name="スライド番号プレースホルダー 3"/>
          <p:cNvSpPr>
            <a:spLocks noGrp="1"/>
          </p:cNvSpPr>
          <p:nvPr>
            <p:ph type="sldNum" sz="quarter" idx="10"/>
          </p:nvPr>
        </p:nvSpPr>
        <p:spPr/>
        <p:txBody>
          <a:bodyPr/>
          <a:lstStyle/>
          <a:p>
            <a:fld id="{2706A96F-64E5-4E03-BDCD-225BC2FD7B4A}" type="slidenum">
              <a:rPr kumimoji="1" lang="ja-JP" altLang="en-US" smtClean="0"/>
              <a:t>11</a:t>
            </a:fld>
            <a:endParaRPr kumimoji="1" lang="ja-JP" altLang="en-US"/>
          </a:p>
        </p:txBody>
      </p:sp>
    </p:spTree>
    <p:extLst>
      <p:ext uri="{BB962C8B-B14F-4D97-AF65-F5344CB8AC3E}">
        <p14:creationId xmlns:p14="http://schemas.microsoft.com/office/powerpoint/2010/main" val="1913755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例えば </a:t>
            </a:r>
            <a:r>
              <a:rPr kumimoji="1" lang="en-US" altLang="ja-JP" dirty="0" smtClean="0"/>
              <a:t>Shape</a:t>
            </a:r>
            <a:r>
              <a:rPr kumimoji="1" lang="ja-JP" altLang="en-US" dirty="0" smtClean="0"/>
              <a:t>というタイプを</a:t>
            </a:r>
            <a:r>
              <a:rPr kumimoji="1" lang="en-US" altLang="ja-JP" dirty="0" smtClean="0"/>
              <a:t>Rectangle</a:t>
            </a:r>
            <a:r>
              <a:rPr kumimoji="1" lang="ja-JP" altLang="en-US" dirty="0" smtClean="0"/>
              <a:t>というサブタイプにキャストする、いわゆるダウンキャストをしたいとします。</a:t>
            </a:r>
            <a:endParaRPr kumimoji="1" lang="en-US" altLang="ja-JP" dirty="0" smtClean="0"/>
          </a:p>
          <a:p>
            <a:r>
              <a:rPr kumimoji="1" lang="ja-JP" altLang="en-US" dirty="0" smtClean="0"/>
              <a:t>その際は、</a:t>
            </a:r>
            <a:r>
              <a:rPr kumimoji="1" lang="en-US" altLang="ja-JP" dirty="0" err="1" smtClean="0"/>
              <a:t>instanceof</a:t>
            </a:r>
            <a:r>
              <a:rPr kumimoji="1" lang="ja-JP" altLang="en-US" baseline="0" dirty="0" smtClean="0"/>
              <a:t> 演算子でキャストが可能かを検査し、キャスト演算子でキャストする必要がありました。</a:t>
            </a:r>
            <a:endParaRPr kumimoji="1" lang="en-US" altLang="ja-JP" baseline="0" dirty="0" smtClean="0"/>
          </a:p>
          <a:p>
            <a:endParaRPr kumimoji="1" lang="en-US" altLang="ja-JP" baseline="0" dirty="0" smtClean="0"/>
          </a:p>
          <a:p>
            <a:r>
              <a:rPr kumimoji="1" lang="ja-JP" altLang="en-US" baseline="0" dirty="0" smtClean="0"/>
              <a:t>今回は、</a:t>
            </a:r>
            <a:r>
              <a:rPr kumimoji="1" lang="en-US" altLang="ja-JP" baseline="0" dirty="0" err="1" smtClean="0"/>
              <a:t>instanceof</a:t>
            </a:r>
            <a:r>
              <a:rPr kumimoji="1" lang="ja-JP" altLang="en-US" baseline="0" dirty="0" smtClean="0"/>
              <a:t>演算子のオペランドにパターン変数が追加され、パターン変数はキャストせずに使用することができるようになりました。</a:t>
            </a:r>
            <a:endParaRPr kumimoji="1" lang="en-US" altLang="ja-JP" baseline="0" dirty="0" smtClean="0"/>
          </a:p>
          <a:p>
            <a:endParaRPr kumimoji="1" lang="en-US" altLang="ja-JP" baseline="0" dirty="0" smtClean="0"/>
          </a:p>
          <a:p>
            <a:r>
              <a:rPr kumimoji="1" lang="ja-JP" altLang="en-US" baseline="0" dirty="0" smtClean="0"/>
              <a:t>キャストの記述はそれなりに面倒で、コードも読みにくいので、すっきり書けるのがメリットです。</a:t>
            </a:r>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2706A96F-64E5-4E03-BDCD-225BC2FD7B4A}" type="slidenum">
              <a:rPr kumimoji="1" lang="ja-JP" altLang="en-US" smtClean="0"/>
              <a:t>12</a:t>
            </a:fld>
            <a:endParaRPr kumimoji="1" lang="ja-JP" altLang="en-US"/>
          </a:p>
        </p:txBody>
      </p:sp>
    </p:spTree>
    <p:extLst>
      <p:ext uri="{BB962C8B-B14F-4D97-AF65-F5344CB8AC3E}">
        <p14:creationId xmlns:p14="http://schemas.microsoft.com/office/powerpoint/2010/main" val="3733406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Java</a:t>
            </a:r>
            <a:r>
              <a:rPr kumimoji="1" lang="ja-JP" altLang="en-US" dirty="0" smtClean="0"/>
              <a:t>では、データを抱える構造体のようなクラスを記述する際は、データをフィールドとして定義し、フィールドに値をセットするコンストラクタ、フィールドの値を読み出す</a:t>
            </a:r>
            <a:r>
              <a:rPr kumimoji="1" lang="en-US" altLang="ja-JP" dirty="0" smtClean="0"/>
              <a:t>getter</a:t>
            </a:r>
            <a:r>
              <a:rPr kumimoji="1" lang="ja-JP" altLang="en-US" dirty="0" smtClean="0"/>
              <a:t>メソッド、そして</a:t>
            </a:r>
            <a:r>
              <a:rPr kumimoji="1" lang="en-US" altLang="ja-JP" dirty="0" smtClean="0"/>
              <a:t>2</a:t>
            </a:r>
            <a:r>
              <a:rPr kumimoji="1" lang="ja-JP" altLang="en-US" dirty="0" err="1" smtClean="0"/>
              <a:t>つの</a:t>
            </a:r>
            <a:r>
              <a:rPr kumimoji="1" lang="ja-JP" altLang="en-US" dirty="0" smtClean="0"/>
              <a:t>変数が値が同じ値かどうかを判定する</a:t>
            </a:r>
            <a:r>
              <a:rPr kumimoji="1" lang="en-US" altLang="ja-JP" dirty="0" smtClean="0"/>
              <a:t>equals</a:t>
            </a:r>
            <a:r>
              <a:rPr kumimoji="1" lang="ja-JP" altLang="en-US" dirty="0" smtClean="0"/>
              <a:t>メソッドやハッシュコンテナに格納する際にハッシュ値を返す</a:t>
            </a:r>
            <a:r>
              <a:rPr kumimoji="1" lang="en-US" altLang="ja-JP" dirty="0" err="1" smtClean="0"/>
              <a:t>hashCode</a:t>
            </a:r>
            <a:r>
              <a:rPr kumimoji="1" lang="ja-JP" altLang="en-US" dirty="0" smtClean="0"/>
              <a:t>メソッド、文字列化する</a:t>
            </a:r>
            <a:r>
              <a:rPr kumimoji="1" lang="en-US" altLang="ja-JP" dirty="0" err="1" smtClean="0"/>
              <a:t>toString</a:t>
            </a:r>
            <a:r>
              <a:rPr kumimoji="1" lang="ja-JP" altLang="en-US" dirty="0" smtClean="0"/>
              <a:t>メソッドを実装するのがお約束です。</a:t>
            </a:r>
            <a:endParaRPr kumimoji="1" lang="en-US" altLang="ja-JP" dirty="0" smtClean="0"/>
          </a:p>
          <a:p>
            <a:endParaRPr kumimoji="1" lang="en-US" altLang="ja-JP" dirty="0" smtClean="0"/>
          </a:p>
          <a:p>
            <a:r>
              <a:rPr kumimoji="1" lang="en-US" altLang="ja-JP" dirty="0" smtClean="0"/>
              <a:t>record</a:t>
            </a:r>
            <a:r>
              <a:rPr kumimoji="1" lang="ja-JP" altLang="en-US" dirty="0" smtClean="0"/>
              <a:t>型は、この構造体のようなクラスにおいてお約束の実装をすべてコンパイラ任せにしてソースコードは必要最小限の記載とするとこができます。</a:t>
            </a:r>
            <a:endParaRPr kumimoji="1" lang="en-US" altLang="ja-JP" dirty="0" smtClean="0"/>
          </a:p>
          <a:p>
            <a:endParaRPr kumimoji="1" lang="en-US" altLang="ja-JP" dirty="0" smtClean="0"/>
          </a:p>
          <a:p>
            <a:r>
              <a:rPr kumimoji="1" lang="ja-JP" altLang="en-US" dirty="0" smtClean="0"/>
              <a:t>余談</a:t>
            </a:r>
            <a:endParaRPr kumimoji="1" lang="en-US" altLang="ja-JP" dirty="0" smtClean="0"/>
          </a:p>
          <a:p>
            <a:r>
              <a:rPr kumimoji="1" lang="en-US" altLang="ja-JP" dirty="0" smtClean="0"/>
              <a:t>equals, </a:t>
            </a:r>
            <a:r>
              <a:rPr kumimoji="1" lang="en-US" altLang="ja-JP" dirty="0" err="1" smtClean="0"/>
              <a:t>hashCode</a:t>
            </a:r>
            <a:r>
              <a:rPr kumimoji="1" lang="en-US" altLang="ja-JP" dirty="0" smtClean="0"/>
              <a:t>, </a:t>
            </a:r>
            <a:r>
              <a:rPr kumimoji="1" lang="en-US" altLang="ja-JP" dirty="0" err="1" smtClean="0"/>
              <a:t>toString</a:t>
            </a:r>
            <a:r>
              <a:rPr kumimoji="1" lang="en-US" altLang="ja-JP" dirty="0" smtClean="0"/>
              <a:t> </a:t>
            </a:r>
            <a:r>
              <a:rPr kumimoji="1" lang="ja-JP" altLang="en-US" dirty="0" smtClean="0"/>
              <a:t>のメソッドはバイトコード上 </a:t>
            </a:r>
            <a:r>
              <a:rPr kumimoji="1" lang="en-US" altLang="ja-JP" dirty="0" err="1" smtClean="0"/>
              <a:t>invokedynamic</a:t>
            </a:r>
            <a:r>
              <a:rPr kumimoji="1" lang="ja-JP" altLang="en-US" dirty="0" smtClean="0"/>
              <a:t> で実装</a:t>
            </a:r>
            <a:endParaRPr kumimoji="1" lang="ja-JP" altLang="en-US" dirty="0"/>
          </a:p>
        </p:txBody>
      </p:sp>
      <p:sp>
        <p:nvSpPr>
          <p:cNvPr id="4" name="スライド番号プレースホルダー 3"/>
          <p:cNvSpPr>
            <a:spLocks noGrp="1"/>
          </p:cNvSpPr>
          <p:nvPr>
            <p:ph type="sldNum" sz="quarter" idx="10"/>
          </p:nvPr>
        </p:nvSpPr>
        <p:spPr/>
        <p:txBody>
          <a:bodyPr/>
          <a:lstStyle/>
          <a:p>
            <a:fld id="{2706A96F-64E5-4E03-BDCD-225BC2FD7B4A}" type="slidenum">
              <a:rPr kumimoji="1" lang="ja-JP" altLang="en-US" smtClean="0"/>
              <a:t>13</a:t>
            </a:fld>
            <a:endParaRPr kumimoji="1" lang="ja-JP" altLang="en-US"/>
          </a:p>
        </p:txBody>
      </p:sp>
    </p:spTree>
    <p:extLst>
      <p:ext uri="{BB962C8B-B14F-4D97-AF65-F5344CB8AC3E}">
        <p14:creationId xmlns:p14="http://schemas.microsoft.com/office/powerpoint/2010/main" val="3733406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アクセス可能なインタフェースやクラスを実装・継承することができますが、設計によっては特定の型にのみ実装・継承させ、それ以外の型にはさせたくないことがあります。</a:t>
            </a:r>
            <a:endParaRPr kumimoji="1" lang="en-US" altLang="ja-JP" dirty="0" smtClean="0"/>
          </a:p>
          <a:p>
            <a:endParaRPr kumimoji="1" lang="en-US" altLang="ja-JP" dirty="0" smtClean="0"/>
          </a:p>
          <a:p>
            <a:r>
              <a:rPr kumimoji="1" lang="ja-JP" altLang="en-US" dirty="0" smtClean="0"/>
              <a:t>シールクラスでは、実装・継承する型を予め指定することでそれ以外の型には実装・継承させない仕組みが可能となります。</a:t>
            </a:r>
            <a:endParaRPr kumimoji="1" lang="en-US" altLang="ja-JP" dirty="0" smtClean="0"/>
          </a:p>
          <a:p>
            <a:endParaRPr kumimoji="1" lang="en-US" altLang="ja-JP" dirty="0" smtClean="0"/>
          </a:p>
          <a:p>
            <a:r>
              <a:rPr kumimoji="1" lang="ja-JP" altLang="en-US" dirty="0" smtClean="0"/>
              <a:t>岩室さん、ここまでの言語仕様で、これは！というものはありましたでしょうか？</a:t>
            </a:r>
            <a:endParaRPr kumimoji="1" lang="en-US" altLang="ja-JP" dirty="0" smtClean="0"/>
          </a:p>
          <a:p>
            <a:r>
              <a:rPr kumimoji="1" lang="ja-JP" altLang="en-US" dirty="0" smtClean="0"/>
              <a:t>□岩室さん</a:t>
            </a:r>
            <a:endParaRPr kumimoji="1" lang="en-US" altLang="ja-JP" dirty="0" smtClean="0"/>
          </a:p>
          <a:p>
            <a:endParaRPr kumimoji="1" lang="en-US" altLang="ja-JP" dirty="0" smtClean="0"/>
          </a:p>
          <a:p>
            <a:r>
              <a:rPr kumimoji="1" lang="ja-JP" altLang="en-US" dirty="0" smtClean="0"/>
              <a:t>高橋は、シールクラスがいいなと思いました。過去に複数組織で開発した際に、</a:t>
            </a:r>
            <a:r>
              <a:rPr kumimoji="1" lang="en-US" altLang="ja-JP" dirty="0" smtClean="0"/>
              <a:t>API</a:t>
            </a:r>
            <a:r>
              <a:rPr kumimoji="1" lang="ja-JP" altLang="en-US" dirty="0" smtClean="0"/>
              <a:t>として</a:t>
            </a:r>
            <a:r>
              <a:rPr kumimoji="1" lang="en-US" altLang="ja-JP" dirty="0" smtClean="0"/>
              <a:t>Java</a:t>
            </a:r>
            <a:r>
              <a:rPr kumimoji="1" lang="ja-JP" altLang="en-US" dirty="0" smtClean="0"/>
              <a:t>のインタフェースで定義し、実装を隠蔽して提供していたのですが、なんとそのインタフェースを利用側のクラスが実装しており、後日インタフェースにメソッドを追加した際、利用者のビルドが壊れるということがありました。</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2706A96F-64E5-4E03-BDCD-225BC2FD7B4A}" type="slidenum">
              <a:rPr kumimoji="1" lang="ja-JP" altLang="en-US" smtClean="0"/>
              <a:t>14</a:t>
            </a:fld>
            <a:endParaRPr kumimoji="1" lang="ja-JP" altLang="en-US"/>
          </a:p>
        </p:txBody>
      </p:sp>
    </p:spTree>
    <p:extLst>
      <p:ext uri="{BB962C8B-B14F-4D97-AF65-F5344CB8AC3E}">
        <p14:creationId xmlns:p14="http://schemas.microsoft.com/office/powerpoint/2010/main" val="3733406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標準ライブラリのアップデートは、メソッドの追加を含むと、かなり多数あります。</a:t>
            </a:r>
            <a:endParaRPr kumimoji="1" lang="en-US" altLang="ja-JP" dirty="0" smtClean="0"/>
          </a:p>
          <a:p>
            <a:r>
              <a:rPr kumimoji="1" lang="ja-JP" altLang="en-US" dirty="0" smtClean="0"/>
              <a:t>ここでは</a:t>
            </a:r>
            <a:r>
              <a:rPr kumimoji="1" lang="ja-JP" altLang="en-US" dirty="0" smtClean="0"/>
              <a:t>、ある</a:t>
            </a:r>
            <a:r>
              <a:rPr kumimoji="1" lang="ja-JP" altLang="en-US" dirty="0" smtClean="0"/>
              <a:t>と便利だなというメソッドの追加、新しいクラスの追加といった比較的大きなモノを抜粋しました。</a:t>
            </a:r>
            <a:endParaRPr kumimoji="1" lang="en-US" altLang="ja-JP" dirty="0" smtClean="0"/>
          </a:p>
          <a:p>
            <a:r>
              <a:rPr kumimoji="1" lang="ja-JP" altLang="en-US" dirty="0" smtClean="0"/>
              <a:t>岩室さん、気になる</a:t>
            </a:r>
            <a:r>
              <a:rPr kumimoji="1" lang="en-US" altLang="ja-JP" dirty="0" smtClean="0"/>
              <a:t>API</a:t>
            </a:r>
            <a:r>
              <a:rPr kumimoji="1" lang="ja-JP" altLang="en-US" dirty="0" smtClean="0"/>
              <a:t>はありましたか？</a:t>
            </a:r>
            <a:endParaRPr kumimoji="1" lang="en-US" altLang="ja-JP" dirty="0" smtClean="0"/>
          </a:p>
          <a:p>
            <a:r>
              <a:rPr kumimoji="1" lang="ja-JP" altLang="en-US" dirty="0" smtClean="0"/>
              <a:t>□岩室さん</a:t>
            </a:r>
            <a:endParaRPr kumimoji="1" lang="en-US" altLang="ja-JP" dirty="0" smtClean="0"/>
          </a:p>
          <a:p>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2706A96F-64E5-4E03-BDCD-225BC2FD7B4A}" type="slidenum">
              <a:rPr kumimoji="1" lang="ja-JP" altLang="en-US" smtClean="0"/>
              <a:t>15</a:t>
            </a:fld>
            <a:endParaRPr kumimoji="1" lang="ja-JP" altLang="en-US"/>
          </a:p>
        </p:txBody>
      </p:sp>
    </p:spTree>
    <p:extLst>
      <p:ext uri="{BB962C8B-B14F-4D97-AF65-F5344CB8AC3E}">
        <p14:creationId xmlns:p14="http://schemas.microsoft.com/office/powerpoint/2010/main" val="4187600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Java</a:t>
            </a:r>
            <a:r>
              <a:rPr kumimoji="1" lang="ja-JP" altLang="en-US" dirty="0" smtClean="0"/>
              <a:t>のランタイムに関するアップデートです。</a:t>
            </a:r>
            <a:endParaRPr kumimoji="1" lang="en-US" altLang="ja-JP" dirty="0" smtClean="0"/>
          </a:p>
          <a:p>
            <a:r>
              <a:rPr kumimoji="1" lang="ja-JP" altLang="en-US" dirty="0" smtClean="0"/>
              <a:t>まず、</a:t>
            </a:r>
            <a:r>
              <a:rPr kumimoji="1" lang="en-US" altLang="ja-JP" dirty="0" smtClean="0"/>
              <a:t>CDS</a:t>
            </a:r>
            <a:r>
              <a:rPr kumimoji="1" lang="ja-JP" altLang="en-US" dirty="0" smtClean="0"/>
              <a:t>と略されるクラスデータ共有の機能が入っています。これは、</a:t>
            </a:r>
            <a:r>
              <a:rPr kumimoji="1" lang="en-US" altLang="ja-JP" dirty="0" smtClean="0"/>
              <a:t>Java</a:t>
            </a:r>
            <a:r>
              <a:rPr kumimoji="1" lang="ja-JP" altLang="en-US" dirty="0" smtClean="0"/>
              <a:t>の起動時間短縮とフットプリント削減につながる機能です。</a:t>
            </a:r>
            <a:endParaRPr kumimoji="1" lang="en-US" altLang="ja-JP" dirty="0" smtClean="0"/>
          </a:p>
          <a:p>
            <a:r>
              <a:rPr kumimoji="1" lang="ja-JP" altLang="en-US" dirty="0" smtClean="0"/>
              <a:t>次に、新しい</a:t>
            </a:r>
            <a:r>
              <a:rPr kumimoji="1" lang="en-US" altLang="ja-JP" dirty="0" smtClean="0"/>
              <a:t>GC</a:t>
            </a:r>
            <a:r>
              <a:rPr kumimoji="1" lang="ja-JP" altLang="en-US" dirty="0" smtClean="0"/>
              <a:t>が</a:t>
            </a:r>
            <a:r>
              <a:rPr kumimoji="1" lang="en-US" altLang="ja-JP" dirty="0" smtClean="0"/>
              <a:t>2</a:t>
            </a:r>
            <a:r>
              <a:rPr kumimoji="1" lang="ja-JP" altLang="en-US" dirty="0" smtClean="0"/>
              <a:t>種追加されています。これまでの</a:t>
            </a:r>
            <a:r>
              <a:rPr kumimoji="1" lang="en-US" altLang="ja-JP" dirty="0" smtClean="0"/>
              <a:t>GC</a:t>
            </a:r>
            <a:r>
              <a:rPr kumimoji="1" lang="ja-JP" altLang="en-US" dirty="0" smtClean="0"/>
              <a:t>はヒープが大きくなるほど</a:t>
            </a:r>
            <a:r>
              <a:rPr kumimoji="1" lang="en-US" altLang="ja-JP" dirty="0" smtClean="0"/>
              <a:t>GC</a:t>
            </a:r>
            <a:r>
              <a:rPr kumimoji="1" lang="ja-JP" altLang="en-US" dirty="0" smtClean="0"/>
              <a:t>による停止時間が増加してしまいました。</a:t>
            </a:r>
            <a:endParaRPr kumimoji="1" lang="en-US" altLang="ja-JP" dirty="0" smtClean="0"/>
          </a:p>
          <a:p>
            <a:r>
              <a:rPr kumimoji="1" lang="ja-JP" altLang="en-US" dirty="0" smtClean="0"/>
              <a:t>新たな</a:t>
            </a:r>
            <a:r>
              <a:rPr kumimoji="1" lang="en-US" altLang="ja-JP" dirty="0" smtClean="0"/>
              <a:t>GC</a:t>
            </a:r>
            <a:r>
              <a:rPr kumimoji="1" lang="ja-JP" altLang="en-US" dirty="0" smtClean="0"/>
              <a:t>は、アプリケーションスレッドを止めなければならない</a:t>
            </a:r>
            <a:r>
              <a:rPr kumimoji="1" lang="en-US" altLang="ja-JP" dirty="0" smtClean="0"/>
              <a:t>GC</a:t>
            </a:r>
            <a:r>
              <a:rPr kumimoji="1" lang="ja-JP" altLang="en-US" dirty="0" smtClean="0"/>
              <a:t>処理を削減し、大きなヒープでも</a:t>
            </a:r>
            <a:r>
              <a:rPr kumimoji="1" lang="en-US" altLang="ja-JP" dirty="0" smtClean="0"/>
              <a:t>GC</a:t>
            </a:r>
            <a:r>
              <a:rPr kumimoji="1" lang="ja-JP" altLang="en-US" dirty="0" smtClean="0"/>
              <a:t>による停止時間を小さくしています</a:t>
            </a:r>
            <a:r>
              <a:rPr kumimoji="1" lang="ja-JP" altLang="en-US" dirty="0" smtClean="0"/>
              <a:t>。</a:t>
            </a:r>
            <a:endParaRPr kumimoji="1" lang="en-US" altLang="ja-JP" dirty="0" smtClean="0"/>
          </a:p>
          <a:p>
            <a:r>
              <a:rPr kumimoji="1" lang="ja-JP" altLang="en-US" dirty="0" smtClean="0"/>
              <a:t>また、</a:t>
            </a:r>
            <a:r>
              <a:rPr kumimoji="1" lang="en-US" altLang="ja-JP" dirty="0" smtClean="0"/>
              <a:t>CMS GC</a:t>
            </a:r>
            <a:r>
              <a:rPr kumimoji="1" lang="ja-JP" altLang="en-US" dirty="0" err="1" smtClean="0"/>
              <a:t>は削</a:t>
            </a:r>
            <a:r>
              <a:rPr kumimoji="1" lang="ja-JP" altLang="en-US" dirty="0" smtClean="0"/>
              <a:t>除されました。</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JavaScript</a:t>
            </a:r>
            <a:r>
              <a:rPr kumimoji="1" lang="ja-JP" altLang="en-US" dirty="0" smtClean="0"/>
              <a:t>エンジン</a:t>
            </a:r>
            <a:r>
              <a:rPr kumimoji="1" lang="ja-JP" altLang="en-US" baseline="0" dirty="0" smtClean="0"/>
              <a:t> </a:t>
            </a:r>
            <a:r>
              <a:rPr kumimoji="1" lang="en-US" altLang="ja-JP" baseline="0" dirty="0" err="1" smtClean="0"/>
              <a:t>Nashorn</a:t>
            </a:r>
            <a:r>
              <a:rPr kumimoji="1" lang="ja-JP" altLang="en-US" baseline="0" dirty="0" err="1" smtClean="0"/>
              <a:t>が削</a:t>
            </a:r>
            <a:r>
              <a:rPr kumimoji="1" lang="ja-JP" altLang="en-US" baseline="0" dirty="0" smtClean="0"/>
              <a:t>除されました。</a:t>
            </a:r>
            <a:r>
              <a:rPr kumimoji="1" lang="en-US" altLang="ja-JP" baseline="0" dirty="0" err="1" smtClean="0"/>
              <a:t>Nashorn</a:t>
            </a:r>
            <a:r>
              <a:rPr kumimoji="1" lang="ja-JP" altLang="en-US" baseline="0" dirty="0" smtClean="0"/>
              <a:t>は</a:t>
            </a:r>
            <a:r>
              <a:rPr kumimoji="1" lang="en-US" altLang="ja-JP" baseline="0" dirty="0" smtClean="0"/>
              <a:t>ECMAScript 6</a:t>
            </a:r>
            <a:r>
              <a:rPr kumimoji="1" lang="ja-JP" altLang="en-US" baseline="0" dirty="0" err="1" smtClean="0"/>
              <a:t>までの</a:t>
            </a:r>
            <a:r>
              <a:rPr kumimoji="1" lang="ja-JP" altLang="en-US" baseline="0" dirty="0" smtClean="0"/>
              <a:t>対応で更新が困難になったこともあり削除となりました。</a:t>
            </a:r>
            <a:endParaRPr kumimoji="1" lang="en-US" altLang="ja-JP" baseline="0" dirty="0" smtClean="0"/>
          </a:p>
          <a:p>
            <a:r>
              <a:rPr kumimoji="1" lang="en-US" altLang="ja-JP" dirty="0" smtClean="0"/>
              <a:t>CPU</a:t>
            </a:r>
            <a:r>
              <a:rPr kumimoji="1" lang="ja-JP" altLang="en-US" dirty="0" smtClean="0"/>
              <a:t>の対応では、</a:t>
            </a:r>
            <a:r>
              <a:rPr kumimoji="1" lang="en-US" altLang="ja-JP" dirty="0" smtClean="0"/>
              <a:t>SPARC</a:t>
            </a:r>
            <a:r>
              <a:rPr kumimoji="1" lang="ja-JP" altLang="en-US" dirty="0" smtClean="0"/>
              <a:t>プロセッサ対応がなくなってしまいました。一方、</a:t>
            </a:r>
            <a:r>
              <a:rPr kumimoji="1" lang="en-US" altLang="ja-JP" dirty="0" smtClean="0"/>
              <a:t>Windows</a:t>
            </a:r>
            <a:r>
              <a:rPr kumimoji="1" lang="ja-JP" altLang="en-US" dirty="0" smtClean="0"/>
              <a:t>と</a:t>
            </a:r>
            <a:r>
              <a:rPr kumimoji="1" lang="en-US" altLang="ja-JP" dirty="0" err="1" smtClean="0"/>
              <a:t>macOS</a:t>
            </a:r>
            <a:r>
              <a:rPr kumimoji="1" lang="ja-JP" altLang="en-US" dirty="0" smtClean="0"/>
              <a:t>で</a:t>
            </a:r>
            <a:r>
              <a:rPr kumimoji="1" lang="en-US" altLang="ja-JP" dirty="0" smtClean="0"/>
              <a:t>ARM</a:t>
            </a:r>
            <a:r>
              <a:rPr kumimoji="1" lang="ja-JP" altLang="en-US" dirty="0" smtClean="0"/>
              <a:t>プロセッサ対応が追加されています。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2706A96F-64E5-4E03-BDCD-225BC2FD7B4A}" type="slidenum">
              <a:rPr kumimoji="1" lang="ja-JP" altLang="en-US" smtClean="0"/>
              <a:t>16</a:t>
            </a:fld>
            <a:endParaRPr kumimoji="1" lang="ja-JP" altLang="en-US"/>
          </a:p>
        </p:txBody>
      </p:sp>
    </p:spTree>
    <p:extLst>
      <p:ext uri="{BB962C8B-B14F-4D97-AF65-F5344CB8AC3E}">
        <p14:creationId xmlns:p14="http://schemas.microsoft.com/office/powerpoint/2010/main" val="28117816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smtClean="0"/>
              <a:t>OpenJDK</a:t>
            </a:r>
            <a:r>
              <a:rPr kumimoji="1" lang="ja-JP" altLang="en-US" dirty="0" smtClean="0"/>
              <a:t>に標準で含まれているツールです。</a:t>
            </a:r>
            <a:endParaRPr kumimoji="1" lang="en-US" altLang="ja-JP" dirty="0" smtClean="0"/>
          </a:p>
          <a:p>
            <a:r>
              <a:rPr kumimoji="1" lang="en-US" altLang="ja-JP" dirty="0" err="1" smtClean="0"/>
              <a:t>javadoc</a:t>
            </a:r>
            <a:r>
              <a:rPr kumimoji="1" lang="ja-JP" altLang="en-US" dirty="0" smtClean="0"/>
              <a:t>はソースファイルのコメントから</a:t>
            </a:r>
            <a:r>
              <a:rPr kumimoji="1" lang="en-US" altLang="ja-JP" dirty="0" smtClean="0"/>
              <a:t>API</a:t>
            </a:r>
            <a:r>
              <a:rPr kumimoji="1" lang="ja-JP" altLang="en-US" dirty="0" smtClean="0"/>
              <a:t>リファレンスを</a:t>
            </a:r>
            <a:r>
              <a:rPr kumimoji="1" lang="en-US" altLang="ja-JP" dirty="0" smtClean="0"/>
              <a:t>HTML</a:t>
            </a:r>
            <a:r>
              <a:rPr kumimoji="1" lang="ja-JP" altLang="en-US" dirty="0" smtClean="0"/>
              <a:t>形式で生成するツールです。古い</a:t>
            </a:r>
            <a:r>
              <a:rPr kumimoji="1" lang="en-US" altLang="ja-JP" dirty="0" smtClean="0"/>
              <a:t>HTML4</a:t>
            </a:r>
            <a:r>
              <a:rPr kumimoji="1" lang="ja-JP" altLang="en-US" dirty="0" smtClean="0"/>
              <a:t>および</a:t>
            </a:r>
            <a:r>
              <a:rPr kumimoji="1" lang="en-US" altLang="ja-JP" dirty="0" smtClean="0"/>
              <a:t>HTML</a:t>
            </a:r>
            <a:r>
              <a:rPr kumimoji="1" lang="ja-JP" altLang="en-US" dirty="0" smtClean="0"/>
              <a:t>フレームで生成する機能が削除されました。</a:t>
            </a:r>
            <a:endParaRPr kumimoji="1" lang="en-US" altLang="ja-JP" dirty="0" smtClean="0"/>
          </a:p>
          <a:p>
            <a:r>
              <a:rPr kumimoji="1" lang="en-US" altLang="ja-JP" dirty="0" smtClean="0"/>
              <a:t>pack200</a:t>
            </a:r>
            <a:r>
              <a:rPr kumimoji="1" lang="ja-JP" altLang="en-US" dirty="0" smtClean="0"/>
              <a:t>は、</a:t>
            </a:r>
            <a:r>
              <a:rPr kumimoji="1" lang="en-US" altLang="ja-JP" dirty="0" smtClean="0"/>
              <a:t>Java</a:t>
            </a:r>
            <a:r>
              <a:rPr kumimoji="1" lang="ja-JP" altLang="en-US" dirty="0" smtClean="0"/>
              <a:t>のクラスファイルをアーカイブする</a:t>
            </a:r>
            <a:r>
              <a:rPr kumimoji="1" lang="en-US" altLang="ja-JP" dirty="0" smtClean="0"/>
              <a:t>JAR</a:t>
            </a:r>
            <a:r>
              <a:rPr kumimoji="1" lang="ja-JP" altLang="en-US" dirty="0" smtClean="0"/>
              <a:t>ファイルに特化して圧縮する機能です。</a:t>
            </a:r>
            <a:endParaRPr kumimoji="1" lang="en-US" altLang="ja-JP" dirty="0" smtClean="0"/>
          </a:p>
          <a:p>
            <a:r>
              <a:rPr kumimoji="1" lang="en-US" altLang="ja-JP" dirty="0" err="1" smtClean="0"/>
              <a:t>jpackage</a:t>
            </a:r>
            <a:r>
              <a:rPr kumimoji="1" lang="ja-JP" altLang="en-US" dirty="0" smtClean="0"/>
              <a:t>は次のスライドで紹介します。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2706A96F-64E5-4E03-BDCD-225BC2FD7B4A}" type="slidenum">
              <a:rPr kumimoji="1" lang="ja-JP" altLang="en-US" smtClean="0"/>
              <a:t>17</a:t>
            </a:fld>
            <a:endParaRPr kumimoji="1" lang="ja-JP" altLang="en-US"/>
          </a:p>
        </p:txBody>
      </p:sp>
    </p:spTree>
    <p:extLst>
      <p:ext uri="{BB962C8B-B14F-4D97-AF65-F5344CB8AC3E}">
        <p14:creationId xmlns:p14="http://schemas.microsoft.com/office/powerpoint/2010/main" val="24035340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err="1" smtClean="0"/>
              <a:t>ｊ</a:t>
            </a:r>
            <a:r>
              <a:rPr kumimoji="1" lang="en-US" altLang="ja-JP" dirty="0" smtClean="0"/>
              <a:t>package</a:t>
            </a:r>
            <a:r>
              <a:rPr kumimoji="1" lang="en-US" altLang="ja-JP" baseline="0" dirty="0" smtClean="0"/>
              <a:t> </a:t>
            </a:r>
            <a:r>
              <a:rPr kumimoji="1" lang="ja-JP" altLang="en-US" baseline="0" dirty="0" smtClean="0"/>
              <a:t>は、</a:t>
            </a:r>
            <a:r>
              <a:rPr kumimoji="1" lang="en-US" altLang="ja-JP" baseline="0" dirty="0" smtClean="0"/>
              <a:t>Java</a:t>
            </a:r>
            <a:r>
              <a:rPr kumimoji="1" lang="ja-JP" altLang="en-US" baseline="0" dirty="0" smtClean="0"/>
              <a:t>プログラムとその実行環境を一纏め、インストーラ形式にまとめるツールです。</a:t>
            </a:r>
            <a:endParaRPr kumimoji="1" lang="en-US" altLang="ja-JP" baseline="0" dirty="0" smtClean="0"/>
          </a:p>
          <a:p>
            <a:r>
              <a:rPr kumimoji="1" lang="ja-JP" altLang="en-US" baseline="0" dirty="0" smtClean="0"/>
              <a:t>インストーラ形式は、</a:t>
            </a:r>
            <a:r>
              <a:rPr kumimoji="1" lang="en-US" altLang="ja-JP" baseline="0" dirty="0" smtClean="0"/>
              <a:t>OS</a:t>
            </a:r>
            <a:r>
              <a:rPr kumimoji="1" lang="ja-JP" altLang="en-US" baseline="0" dirty="0" smtClean="0"/>
              <a:t>固有の形式を選ぶことができます。</a:t>
            </a:r>
            <a:endParaRPr kumimoji="1" lang="en-US" altLang="ja-JP" baseline="0" dirty="0" smtClean="0"/>
          </a:p>
          <a:p>
            <a:r>
              <a:rPr kumimoji="1" lang="ja-JP" altLang="en-US" dirty="0" smtClean="0"/>
              <a:t>あらかじめＪａｖａ実行環境を入れていないマシンでも、プログラムをインストールすれば実行可能となります。</a:t>
            </a:r>
            <a:endParaRPr kumimoji="1" lang="en-US" altLang="ja-JP" dirty="0" smtClean="0"/>
          </a:p>
          <a:p>
            <a:r>
              <a:rPr kumimoji="1" lang="en-US" altLang="ja-JP" dirty="0" smtClean="0"/>
              <a:t>Java</a:t>
            </a:r>
            <a:r>
              <a:rPr kumimoji="1" lang="ja-JP" altLang="en-US" dirty="0" smtClean="0"/>
              <a:t>の実行環境も一緒にインストールするなら、サイズは大きいの？と思いますが</a:t>
            </a:r>
            <a:endParaRPr kumimoji="1" lang="en-US" altLang="ja-JP" dirty="0" smtClean="0"/>
          </a:p>
          <a:p>
            <a:r>
              <a:rPr kumimoji="1" lang="ja-JP" altLang="en-US" dirty="0" smtClean="0"/>
              <a:t>プログラムが必要とするモジュールを抜粋したものになるので配布サイズは小さくなります。</a:t>
            </a:r>
            <a:endParaRPr kumimoji="1" lang="en-US" altLang="ja-JP" dirty="0" smtClean="0"/>
          </a:p>
          <a:p>
            <a:r>
              <a:rPr kumimoji="1" lang="ja-JP" altLang="en-US" dirty="0" smtClean="0"/>
              <a:t>ここで、</a:t>
            </a:r>
            <a:r>
              <a:rPr kumimoji="1" lang="en-US" altLang="ja-JP" dirty="0" smtClean="0"/>
              <a:t>GUI</a:t>
            </a:r>
            <a:r>
              <a:rPr kumimoji="1" lang="ja-JP" altLang="en-US" dirty="0" smtClean="0"/>
              <a:t>に</a:t>
            </a:r>
            <a:r>
              <a:rPr kumimoji="1" lang="en-US" altLang="ja-JP" dirty="0" smtClean="0"/>
              <a:t>Hello</a:t>
            </a:r>
            <a:r>
              <a:rPr kumimoji="1" lang="en-US" altLang="ja-JP" baseline="0" dirty="0" smtClean="0"/>
              <a:t> World</a:t>
            </a:r>
            <a:r>
              <a:rPr kumimoji="1" lang="ja-JP" altLang="en-US" baseline="0" dirty="0" smtClean="0"/>
              <a:t>を表示するプログラムを</a:t>
            </a:r>
            <a:r>
              <a:rPr kumimoji="1" lang="en-US" altLang="ja-JP" baseline="0" dirty="0" smtClean="0"/>
              <a:t>Java</a:t>
            </a:r>
            <a:r>
              <a:rPr kumimoji="1" lang="ja-JP" altLang="en-US" baseline="0" dirty="0" smtClean="0"/>
              <a:t>と</a:t>
            </a:r>
            <a:r>
              <a:rPr kumimoji="1" lang="en-US" altLang="ja-JP" baseline="0" dirty="0" smtClean="0"/>
              <a:t>Electron</a:t>
            </a:r>
            <a:r>
              <a:rPr kumimoji="1" lang="ja-JP" altLang="en-US" baseline="0" dirty="0" smtClean="0"/>
              <a:t>で作成し、開発ディレクトリのビルド後のサイズ、配布ファイルのサイズ、インストール後に展開したディレクトリのサイズを比べます。</a:t>
            </a:r>
            <a:endParaRPr kumimoji="1" lang="en-US" altLang="ja-JP" baseline="0"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2706A96F-64E5-4E03-BDCD-225BC2FD7B4A}" type="slidenum">
              <a:rPr kumimoji="1" lang="ja-JP" altLang="en-US" smtClean="0"/>
              <a:t>18</a:t>
            </a:fld>
            <a:endParaRPr kumimoji="1" lang="ja-JP" altLang="en-US"/>
          </a:p>
        </p:txBody>
      </p:sp>
    </p:spTree>
    <p:extLst>
      <p:ext uri="{BB962C8B-B14F-4D97-AF65-F5344CB8AC3E}">
        <p14:creationId xmlns:p14="http://schemas.microsoft.com/office/powerpoint/2010/main" val="28550261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統合開発環境 </a:t>
            </a:r>
            <a:r>
              <a:rPr kumimoji="1" lang="en-US" altLang="ja-JP" dirty="0" smtClean="0"/>
              <a:t>IDE</a:t>
            </a:r>
            <a:r>
              <a:rPr kumimoji="1" lang="ja-JP" altLang="en-US" dirty="0" smtClean="0"/>
              <a:t> の最近の人気度を見てみます。</a:t>
            </a:r>
            <a:endParaRPr kumimoji="1" lang="en-US" altLang="ja-JP" dirty="0" smtClean="0"/>
          </a:p>
          <a:p>
            <a:r>
              <a:rPr kumimoji="1" lang="en-US" altLang="ja-JP" dirty="0" smtClean="0"/>
              <a:t>1</a:t>
            </a:r>
            <a:r>
              <a:rPr kumimoji="1" lang="ja-JP" altLang="en-US" dirty="0" smtClean="0"/>
              <a:t>位は</a:t>
            </a:r>
            <a:r>
              <a:rPr kumimoji="1" lang="en-US" altLang="ja-JP" dirty="0" smtClean="0"/>
              <a:t>IntelliJ IDEA</a:t>
            </a:r>
            <a:r>
              <a:rPr kumimoji="1" lang="ja-JP" altLang="en-US" dirty="0" smtClean="0"/>
              <a:t>で、続いて</a:t>
            </a:r>
            <a:r>
              <a:rPr kumimoji="1" lang="en-US" altLang="ja-JP" dirty="0" smtClean="0"/>
              <a:t>Eclipse</a:t>
            </a:r>
            <a:r>
              <a:rPr kumimoji="1" lang="ja-JP" altLang="en-US" dirty="0" err="1" smtClean="0"/>
              <a:t>、</a:t>
            </a:r>
            <a:r>
              <a:rPr kumimoji="1" lang="ja-JP" altLang="en-US" dirty="0" smtClean="0"/>
              <a:t>そして最近人気が上がっている</a:t>
            </a:r>
            <a:r>
              <a:rPr kumimoji="1" lang="en-US" altLang="ja-JP" dirty="0" smtClean="0"/>
              <a:t>Visual Studio Code</a:t>
            </a:r>
            <a:r>
              <a:rPr kumimoji="1" lang="ja-JP" altLang="en-US" dirty="0" smtClean="0"/>
              <a:t>が続きます。</a:t>
            </a:r>
            <a:endParaRPr kumimoji="1" lang="en-US" altLang="ja-JP" dirty="0" smtClean="0"/>
          </a:p>
          <a:p>
            <a:endParaRPr kumimoji="1" lang="en-US" altLang="ja-JP" dirty="0" smtClean="0"/>
          </a:p>
          <a:p>
            <a:r>
              <a:rPr kumimoji="1" lang="ja-JP" altLang="en-US" dirty="0" smtClean="0"/>
              <a:t>岩室さん、どのＩＤＥを使っていますか？　どんな点を気に入っていますか？</a:t>
            </a:r>
            <a:endParaRPr kumimoji="1" lang="en-US" altLang="ja-JP" dirty="0" smtClean="0"/>
          </a:p>
          <a:p>
            <a:r>
              <a:rPr kumimoji="1" lang="ja-JP" altLang="en-US" dirty="0" smtClean="0"/>
              <a:t>□岩室さん</a:t>
            </a:r>
            <a:endParaRPr kumimoji="1" lang="en-US" altLang="ja-JP" dirty="0" smtClean="0"/>
          </a:p>
          <a:p>
            <a:endParaRPr kumimoji="1" lang="en-US" altLang="ja-JP" dirty="0" smtClean="0"/>
          </a:p>
          <a:p>
            <a:r>
              <a:rPr kumimoji="1" lang="en-US" altLang="ja-JP" dirty="0" smtClean="0"/>
              <a:t>Visual Studio Code</a:t>
            </a:r>
            <a:r>
              <a:rPr kumimoji="1" lang="ja-JP" altLang="en-US" dirty="0" smtClean="0"/>
              <a:t>は、</a:t>
            </a:r>
            <a:r>
              <a:rPr kumimoji="1" lang="en-US" altLang="ja-JP" dirty="0" smtClean="0"/>
              <a:t>Java Extension Pack</a:t>
            </a:r>
            <a:r>
              <a:rPr kumimoji="1" lang="ja-JP" altLang="en-US" dirty="0" smtClean="0"/>
              <a:t>を入れると、コード補完、プロジェクト作成、リファクタリング機能、デバッグなどができるようになり、エディタというよりＩＤＥに近い機能となっていました。</a:t>
            </a:r>
            <a:endParaRPr kumimoji="1" lang="en-US" altLang="ja-JP" dirty="0" smtClean="0"/>
          </a:p>
          <a:p>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2706A96F-64E5-4E03-BDCD-225BC2FD7B4A}" type="slidenum">
              <a:rPr kumimoji="1" lang="ja-JP" altLang="en-US" smtClean="0"/>
              <a:t>19</a:t>
            </a:fld>
            <a:endParaRPr kumimoji="1" lang="ja-JP" altLang="en-US"/>
          </a:p>
        </p:txBody>
      </p:sp>
    </p:spTree>
    <p:extLst>
      <p:ext uri="{BB962C8B-B14F-4D97-AF65-F5344CB8AC3E}">
        <p14:creationId xmlns:p14="http://schemas.microsoft.com/office/powerpoint/2010/main" val="2847030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Java</a:t>
            </a:r>
            <a:r>
              <a:rPr kumimoji="1" lang="ja-JP" altLang="en-US" dirty="0" smtClean="0"/>
              <a:t>読書会</a:t>
            </a:r>
            <a:r>
              <a:rPr kumimoji="1" lang="en-US" altLang="ja-JP" dirty="0" smtClean="0"/>
              <a:t>BOF</a:t>
            </a:r>
            <a:r>
              <a:rPr kumimoji="1" lang="ja-JP" altLang="en-US" dirty="0" smtClean="0"/>
              <a:t>は、毎月</a:t>
            </a:r>
            <a:r>
              <a:rPr kumimoji="1" lang="en-US" altLang="ja-JP" dirty="0" smtClean="0"/>
              <a:t>1</a:t>
            </a:r>
            <a:r>
              <a:rPr kumimoji="1" lang="ja-JP" altLang="en-US" dirty="0" smtClean="0"/>
              <a:t>回</a:t>
            </a:r>
            <a:r>
              <a:rPr kumimoji="1" lang="en-US" altLang="ja-JP" dirty="0" smtClean="0"/>
              <a:t>Java</a:t>
            </a:r>
            <a:r>
              <a:rPr kumimoji="1" lang="ja-JP" altLang="en-US" dirty="0" smtClean="0"/>
              <a:t>に関する技術書籍の読書会を開催しています。</a:t>
            </a:r>
            <a:endParaRPr kumimoji="1" lang="en-US" altLang="ja-JP" dirty="0" smtClean="0"/>
          </a:p>
          <a:p>
            <a:r>
              <a:rPr kumimoji="1" lang="en-US" altLang="ja-JP" dirty="0" smtClean="0"/>
              <a:t>1998</a:t>
            </a:r>
            <a:r>
              <a:rPr kumimoji="1" lang="ja-JP" altLang="en-US" dirty="0" smtClean="0"/>
              <a:t>年より、通算で</a:t>
            </a:r>
            <a:r>
              <a:rPr kumimoji="1" lang="en-US" altLang="ja-JP" dirty="0" smtClean="0"/>
              <a:t>267</a:t>
            </a:r>
            <a:r>
              <a:rPr kumimoji="1" lang="ja-JP" altLang="en-US" dirty="0" smtClean="0"/>
              <a:t>回、現在</a:t>
            </a:r>
            <a:r>
              <a:rPr kumimoji="1" lang="en-US" altLang="ja-JP" dirty="0" smtClean="0"/>
              <a:t>39</a:t>
            </a:r>
            <a:r>
              <a:rPr kumimoji="1" lang="ja-JP" altLang="en-US" dirty="0" smtClean="0"/>
              <a:t>冊を読み終わったところです。</a:t>
            </a:r>
            <a:endParaRPr kumimoji="1" lang="en-US" altLang="ja-JP" dirty="0" smtClean="0"/>
          </a:p>
          <a:p>
            <a:r>
              <a:rPr kumimoji="1" lang="ja-JP" altLang="en-US" dirty="0" smtClean="0"/>
              <a:t>この</a:t>
            </a:r>
            <a:r>
              <a:rPr kumimoji="1" lang="en-US" altLang="ja-JP" dirty="0" smtClean="0"/>
              <a:t>3</a:t>
            </a:r>
            <a:r>
              <a:rPr kumimoji="1" lang="ja-JP" altLang="en-US" dirty="0" smtClean="0"/>
              <a:t>年間で読んだ本はこちらになります。</a:t>
            </a:r>
            <a:endParaRPr kumimoji="1" lang="en-US" altLang="ja-JP" dirty="0" smtClean="0"/>
          </a:p>
          <a:p>
            <a:r>
              <a:rPr kumimoji="1" lang="ja-JP" altLang="en-US" dirty="0" smtClean="0"/>
              <a:t>この中には英語の書籍が</a:t>
            </a:r>
            <a:r>
              <a:rPr kumimoji="1" lang="en-US" altLang="ja-JP" dirty="0" smtClean="0"/>
              <a:t>2</a:t>
            </a:r>
            <a:r>
              <a:rPr kumimoji="1" lang="ja-JP" altLang="en-US" dirty="0" smtClean="0"/>
              <a:t>冊ありますが、</a:t>
            </a:r>
            <a:r>
              <a:rPr kumimoji="1" lang="en-US" altLang="ja-JP" dirty="0" smtClean="0"/>
              <a:t>Java</a:t>
            </a:r>
            <a:r>
              <a:rPr kumimoji="1" lang="ja-JP" altLang="en-US" dirty="0" smtClean="0"/>
              <a:t>の新しい機能について日本語の書籍があまりない</a:t>
            </a:r>
            <a:r>
              <a:rPr kumimoji="1" lang="ja-JP" altLang="en-US" dirty="0" smtClean="0"/>
              <a:t>ため採用しました。</a:t>
            </a:r>
            <a:endParaRPr kumimoji="1" lang="en-US" altLang="ja-JP" dirty="0" smtClean="0"/>
          </a:p>
          <a:p>
            <a:endParaRPr kumimoji="1" lang="en-US" altLang="ja-JP" dirty="0" smtClean="0"/>
          </a:p>
          <a:p>
            <a:r>
              <a:rPr kumimoji="1" lang="ja-JP" altLang="en-US" dirty="0" smtClean="0"/>
              <a:t>岩室さんは、</a:t>
            </a:r>
            <a:r>
              <a:rPr kumimoji="1" lang="en-US" altLang="ja-JP" dirty="0" smtClean="0"/>
              <a:t>2005</a:t>
            </a:r>
            <a:r>
              <a:rPr kumimoji="1" lang="ja-JP" altLang="en-US" dirty="0" smtClean="0"/>
              <a:t>年頃より参加している読書会</a:t>
            </a:r>
            <a:r>
              <a:rPr kumimoji="1" lang="en-US" altLang="ja-JP" dirty="0" smtClean="0"/>
              <a:t>BOF</a:t>
            </a:r>
            <a:r>
              <a:rPr kumimoji="1" lang="ja-JP" altLang="en-US" dirty="0" smtClean="0"/>
              <a:t>の常連メンバーで、お仕事でも</a:t>
            </a:r>
            <a:r>
              <a:rPr kumimoji="1" lang="en-US" altLang="ja-JP" dirty="0" smtClean="0"/>
              <a:t>Java</a:t>
            </a:r>
            <a:r>
              <a:rPr kumimoji="1" lang="ja-JP" altLang="en-US" dirty="0" smtClean="0"/>
              <a:t>を使っています。簡単に</a:t>
            </a:r>
            <a:r>
              <a:rPr kumimoji="1" lang="en-US" altLang="ja-JP" dirty="0" smtClean="0"/>
              <a:t>Java</a:t>
            </a:r>
            <a:r>
              <a:rPr kumimoji="1" lang="ja-JP" altLang="en-US" dirty="0" smtClean="0"/>
              <a:t>との関わりなどを紹介いただきます。岩室さんよろしく。</a:t>
            </a:r>
            <a:endParaRPr kumimoji="1" lang="en-US" altLang="ja-JP" dirty="0" smtClean="0"/>
          </a:p>
          <a:p>
            <a:r>
              <a:rPr kumimoji="1" lang="ja-JP" altLang="en-US" dirty="0" smtClean="0"/>
              <a:t>□岩室さん</a:t>
            </a:r>
            <a:endParaRPr kumimoji="1" lang="en-US" altLang="ja-JP" dirty="0" smtClean="0"/>
          </a:p>
          <a:p>
            <a:r>
              <a:rPr kumimoji="1" lang="ja-JP" altLang="en-US" dirty="0" smtClean="0"/>
              <a:t>ありがとうございます。</a:t>
            </a:r>
            <a:endParaRPr kumimoji="1" lang="en-US" altLang="ja-JP" dirty="0" smtClean="0"/>
          </a:p>
          <a:p>
            <a:r>
              <a:rPr kumimoji="1" lang="ja-JP" altLang="en-US" dirty="0" smtClean="0"/>
              <a:t>私、高橋は、</a:t>
            </a:r>
            <a:r>
              <a:rPr kumimoji="1" lang="en-US" altLang="ja-JP" dirty="0" smtClean="0"/>
              <a:t>1998</a:t>
            </a:r>
            <a:r>
              <a:rPr kumimoji="1" lang="ja-JP" altLang="en-US" dirty="0" smtClean="0"/>
              <a:t>年から参加し、現在代表を務めています。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2706A96F-64E5-4E03-BDCD-225BC2FD7B4A}" type="slidenum">
              <a:rPr kumimoji="1" lang="ja-JP" altLang="en-US" smtClean="0"/>
              <a:t>2</a:t>
            </a:fld>
            <a:endParaRPr kumimoji="1" lang="ja-JP" altLang="en-US"/>
          </a:p>
        </p:txBody>
      </p:sp>
    </p:spTree>
    <p:extLst>
      <p:ext uri="{BB962C8B-B14F-4D97-AF65-F5344CB8AC3E}">
        <p14:creationId xmlns:p14="http://schemas.microsoft.com/office/powerpoint/2010/main" val="2672784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Java</a:t>
            </a:r>
            <a:r>
              <a:rPr kumimoji="1" lang="ja-JP" altLang="en-US" dirty="0" smtClean="0"/>
              <a:t>の最新情報をウォッチするなら、このあたりがよいです。</a:t>
            </a:r>
            <a:endParaRPr kumimoji="1" lang="en-US" altLang="ja-JP" dirty="0" smtClean="0"/>
          </a:p>
          <a:p>
            <a:r>
              <a:rPr kumimoji="1" lang="en-US" altLang="ja-JP" dirty="0" smtClean="0"/>
              <a:t>Oracle</a:t>
            </a:r>
            <a:r>
              <a:rPr kumimoji="1" lang="ja-JP" altLang="en-US" dirty="0" smtClean="0"/>
              <a:t>が出すオンライン</a:t>
            </a:r>
            <a:r>
              <a:rPr kumimoji="1" lang="en-US" altLang="ja-JP" dirty="0" err="1" smtClean="0"/>
              <a:t>JavaMagazine</a:t>
            </a:r>
            <a:r>
              <a:rPr kumimoji="1" lang="ja-JP" altLang="en-US" dirty="0" smtClean="0"/>
              <a:t>の記事で、一部日本語訳もあります。</a:t>
            </a:r>
            <a:endParaRPr kumimoji="1" lang="en-US" altLang="ja-JP" dirty="0" smtClean="0"/>
          </a:p>
          <a:p>
            <a:r>
              <a:rPr kumimoji="1" lang="ja-JP" altLang="en-US" dirty="0" smtClean="0"/>
              <a:t>次に</a:t>
            </a:r>
            <a:r>
              <a:rPr kumimoji="1" lang="en-US" altLang="ja-JP" dirty="0" err="1" smtClean="0"/>
              <a:t>OpenJDK</a:t>
            </a:r>
            <a:r>
              <a:rPr kumimoji="1" lang="ja-JP" altLang="en-US" dirty="0" smtClean="0"/>
              <a:t>ディストリビューションを出している</a:t>
            </a:r>
            <a:r>
              <a:rPr kumimoji="1" lang="en-US" altLang="ja-JP" dirty="0" smtClean="0"/>
              <a:t>Azul</a:t>
            </a:r>
            <a:r>
              <a:rPr kumimoji="1" lang="ja-JP" altLang="en-US" dirty="0" smtClean="0"/>
              <a:t>社の</a:t>
            </a:r>
            <a:r>
              <a:rPr kumimoji="1" lang="en-US" altLang="ja-JP" dirty="0" smtClean="0"/>
              <a:t>Java</a:t>
            </a:r>
            <a:r>
              <a:rPr kumimoji="1" lang="ja-JP" altLang="en-US" dirty="0" smtClean="0"/>
              <a:t>アップデート情報です。</a:t>
            </a:r>
            <a:endParaRPr kumimoji="1" lang="en-US" altLang="ja-JP" dirty="0" smtClean="0"/>
          </a:p>
          <a:p>
            <a:r>
              <a:rPr kumimoji="1" lang="ja-JP" altLang="en-US" dirty="0" smtClean="0"/>
              <a:t>そして、</a:t>
            </a:r>
            <a:r>
              <a:rPr kumimoji="1" lang="en-US" altLang="ja-JP" dirty="0" err="1" smtClean="0"/>
              <a:t>InfoQ</a:t>
            </a:r>
            <a:r>
              <a:rPr kumimoji="1" lang="ja-JP" altLang="en-US" dirty="0" smtClean="0"/>
              <a:t>の</a:t>
            </a:r>
            <a:r>
              <a:rPr kumimoji="1" lang="en-US" altLang="ja-JP" dirty="0" smtClean="0"/>
              <a:t>Java</a:t>
            </a:r>
            <a:r>
              <a:rPr kumimoji="1" lang="ja-JP" altLang="en-US" dirty="0" smtClean="0"/>
              <a:t>ニュースがあります。</a:t>
            </a:r>
            <a:endParaRPr kumimoji="1" lang="en-US" altLang="ja-JP" dirty="0" smtClean="0"/>
          </a:p>
          <a:p>
            <a:endParaRPr kumimoji="1" lang="en-US" altLang="ja-JP" dirty="0" smtClean="0"/>
          </a:p>
          <a:p>
            <a:r>
              <a:rPr kumimoji="1" lang="ja-JP" altLang="en-US" dirty="0" smtClean="0"/>
              <a:t>最後に</a:t>
            </a:r>
            <a:r>
              <a:rPr kumimoji="1" lang="en-US" altLang="ja-JP" dirty="0" smtClean="0"/>
              <a:t>Java</a:t>
            </a:r>
            <a:r>
              <a:rPr kumimoji="1" lang="ja-JP" altLang="en-US" dirty="0" smtClean="0"/>
              <a:t>アップデートについてどうでしょうか？</a:t>
            </a:r>
            <a:endParaRPr kumimoji="1" lang="en-US" altLang="ja-JP" dirty="0" smtClean="0"/>
          </a:p>
          <a:p>
            <a:r>
              <a:rPr kumimoji="1" lang="ja-JP" altLang="en-US" smtClean="0"/>
              <a:t>□岩室さん</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2706A96F-64E5-4E03-BDCD-225BC2FD7B4A}" type="slidenum">
              <a:rPr kumimoji="1" lang="ja-JP" altLang="en-US" smtClean="0"/>
              <a:t>20</a:t>
            </a:fld>
            <a:endParaRPr kumimoji="1" lang="ja-JP" altLang="en-US"/>
          </a:p>
        </p:txBody>
      </p:sp>
    </p:spTree>
    <p:extLst>
      <p:ext uri="{BB962C8B-B14F-4D97-AF65-F5344CB8AC3E}">
        <p14:creationId xmlns:p14="http://schemas.microsoft.com/office/powerpoint/2010/main" val="3928787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06A96F-64E5-4E03-BDCD-225BC2FD7B4A}" type="slidenum">
              <a:rPr kumimoji="1" lang="ja-JP" altLang="en-US" smtClean="0"/>
              <a:t>21</a:t>
            </a:fld>
            <a:endParaRPr kumimoji="1" lang="ja-JP" altLang="en-US"/>
          </a:p>
        </p:txBody>
      </p:sp>
    </p:spTree>
    <p:extLst>
      <p:ext uri="{BB962C8B-B14F-4D97-AF65-F5344CB8AC3E}">
        <p14:creationId xmlns:p14="http://schemas.microsoft.com/office/powerpoint/2010/main" val="3799809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本日は、この</a:t>
            </a:r>
            <a:r>
              <a:rPr kumimoji="1" lang="en-US" altLang="ja-JP" dirty="0" smtClean="0"/>
              <a:t>3</a:t>
            </a:r>
            <a:r>
              <a:rPr kumimoji="1" lang="ja-JP" altLang="en-US" dirty="0" smtClean="0"/>
              <a:t>年ほどの</a:t>
            </a:r>
            <a:r>
              <a:rPr kumimoji="1" lang="en-US" altLang="ja-JP" dirty="0" smtClean="0"/>
              <a:t>Java</a:t>
            </a:r>
            <a:r>
              <a:rPr kumimoji="1" lang="ja-JP" altLang="en-US" dirty="0" smtClean="0"/>
              <a:t>における</a:t>
            </a:r>
            <a:r>
              <a:rPr kumimoji="1" lang="ja-JP" altLang="en-US" dirty="0" smtClean="0"/>
              <a:t>アップデートについて、概要、</a:t>
            </a:r>
            <a:r>
              <a:rPr kumimoji="1" lang="ja-JP" altLang="en-US" dirty="0" smtClean="0"/>
              <a:t>言語仕様、標準ライブラリ、実行環境であるランタイム、そしてツールの</a:t>
            </a:r>
            <a:r>
              <a:rPr kumimoji="1" lang="en-US" altLang="ja-JP" dirty="0" smtClean="0"/>
              <a:t>4</a:t>
            </a:r>
            <a:r>
              <a:rPr kumimoji="1" lang="ja-JP" altLang="en-US" dirty="0" err="1" smtClean="0"/>
              <a:t>つの</a:t>
            </a:r>
            <a:r>
              <a:rPr kumimoji="1" lang="ja-JP" altLang="en-US" dirty="0" smtClean="0"/>
              <a:t>観点からお話しします。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2706A96F-64E5-4E03-BDCD-225BC2FD7B4A}" type="slidenum">
              <a:rPr kumimoji="1" lang="ja-JP" altLang="en-US" smtClean="0"/>
              <a:t>3</a:t>
            </a:fld>
            <a:endParaRPr kumimoji="1" lang="ja-JP" altLang="en-US"/>
          </a:p>
        </p:txBody>
      </p:sp>
    </p:spTree>
    <p:extLst>
      <p:ext uri="{BB962C8B-B14F-4D97-AF65-F5344CB8AC3E}">
        <p14:creationId xmlns:p14="http://schemas.microsoft.com/office/powerpoint/2010/main" val="4095055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Java</a:t>
            </a:r>
            <a:r>
              <a:rPr kumimoji="1" lang="ja-JP" altLang="en-US" dirty="0" smtClean="0"/>
              <a:t>のアップデートの概要を、</a:t>
            </a:r>
            <a:r>
              <a:rPr kumimoji="1" lang="en-US" altLang="ja-JP" dirty="0" smtClean="0"/>
              <a:t>Java</a:t>
            </a:r>
            <a:r>
              <a:rPr kumimoji="1" lang="ja-JP" altLang="en-US" dirty="0" smtClean="0"/>
              <a:t>の最初のアルファ版がリリースされた</a:t>
            </a:r>
            <a:r>
              <a:rPr kumimoji="1" lang="en-US" altLang="ja-JP" dirty="0" smtClean="0"/>
              <a:t>1995</a:t>
            </a:r>
            <a:r>
              <a:rPr kumimoji="1" lang="ja-JP" altLang="en-US" dirty="0" smtClean="0"/>
              <a:t>年から</a:t>
            </a:r>
            <a:r>
              <a:rPr kumimoji="1" lang="en-US" altLang="ja-JP" dirty="0" smtClean="0"/>
              <a:t>2021</a:t>
            </a:r>
            <a:r>
              <a:rPr kumimoji="1" lang="ja-JP" altLang="en-US" dirty="0" smtClean="0"/>
              <a:t>年までの間でメジャーバージョンアップされた年を示しています。</a:t>
            </a:r>
            <a:endParaRPr kumimoji="1" lang="en-US" altLang="ja-JP" dirty="0" smtClean="0"/>
          </a:p>
          <a:p>
            <a:r>
              <a:rPr kumimoji="1" lang="ja-JP" altLang="en-US" dirty="0" smtClean="0"/>
              <a:t>ここで、</a:t>
            </a:r>
            <a:r>
              <a:rPr kumimoji="1" lang="en-US" altLang="ja-JP" dirty="0" smtClean="0"/>
              <a:t>Java</a:t>
            </a:r>
            <a:r>
              <a:rPr kumimoji="1" lang="ja-JP" altLang="en-US" dirty="0" smtClean="0"/>
              <a:t> </a:t>
            </a:r>
            <a:r>
              <a:rPr kumimoji="1" lang="en-US" altLang="ja-JP" dirty="0" smtClean="0"/>
              <a:t>6</a:t>
            </a:r>
            <a:r>
              <a:rPr kumimoji="1" lang="ja-JP" altLang="en-US" dirty="0" smtClean="0"/>
              <a:t>からリリース間隔が長く延びて、なかなか新しい機能がリリースされないという時代が続きました。</a:t>
            </a:r>
            <a:endParaRPr kumimoji="1" lang="en-US" altLang="ja-JP" dirty="0" smtClean="0"/>
          </a:p>
          <a:p>
            <a:r>
              <a:rPr kumimoji="1" lang="ja-JP" altLang="en-US" dirty="0" smtClean="0"/>
              <a:t>そこで、</a:t>
            </a:r>
            <a:r>
              <a:rPr kumimoji="1" lang="en-US" altLang="ja-JP" dirty="0" smtClean="0"/>
              <a:t>Java 9</a:t>
            </a:r>
            <a:r>
              <a:rPr kumimoji="1" lang="ja-JP" altLang="en-US" dirty="0" smtClean="0"/>
              <a:t>からは半年毎にメジャーバージョンアップを行い、新機能が順次リリースされるようになりました。</a:t>
            </a:r>
            <a:endParaRPr kumimoji="1" lang="en-US" altLang="ja-JP" dirty="0" smtClean="0"/>
          </a:p>
          <a:p>
            <a:r>
              <a:rPr kumimoji="1" lang="ja-JP" altLang="en-US" dirty="0" smtClean="0"/>
              <a:t>頻繁なバージョンアップに対して、</a:t>
            </a:r>
            <a:r>
              <a:rPr kumimoji="1" lang="en-US" altLang="ja-JP" dirty="0" smtClean="0"/>
              <a:t>3</a:t>
            </a:r>
            <a:r>
              <a:rPr kumimoji="1" lang="ja-JP" altLang="en-US" dirty="0" smtClean="0"/>
              <a:t>年毎に</a:t>
            </a:r>
            <a:r>
              <a:rPr kumimoji="1" lang="en-US" altLang="ja-JP" dirty="0" smtClean="0"/>
              <a:t>1</a:t>
            </a:r>
            <a:r>
              <a:rPr kumimoji="1" lang="ja-JP" altLang="en-US" dirty="0" smtClean="0"/>
              <a:t>つ</a:t>
            </a:r>
            <a:r>
              <a:rPr kumimoji="1" lang="en-US" altLang="ja-JP" dirty="0" smtClean="0"/>
              <a:t>LTS</a:t>
            </a:r>
            <a:r>
              <a:rPr kumimoji="1" lang="ja-JP" altLang="en-US" dirty="0" smtClean="0"/>
              <a:t>版を指定し、長期サポートを提供します。</a:t>
            </a:r>
            <a:r>
              <a:rPr kumimoji="1" lang="en-US" altLang="ja-JP" dirty="0" smtClean="0"/>
              <a:t>LTS</a:t>
            </a:r>
            <a:r>
              <a:rPr kumimoji="1" lang="ja-JP" altLang="en-US" dirty="0" smtClean="0"/>
              <a:t>でないメジャーバージョンは、次のメジャーバージョンがリリースされた時点でサポート終了となります。</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2706A96F-64E5-4E03-BDCD-225BC2FD7B4A}" type="slidenum">
              <a:rPr kumimoji="1" lang="ja-JP" altLang="en-US" smtClean="0"/>
              <a:t>4</a:t>
            </a:fld>
            <a:endParaRPr kumimoji="1" lang="ja-JP" altLang="en-US"/>
          </a:p>
        </p:txBody>
      </p:sp>
    </p:spTree>
    <p:extLst>
      <p:ext uri="{BB962C8B-B14F-4D97-AF65-F5344CB8AC3E}">
        <p14:creationId xmlns:p14="http://schemas.microsoft.com/office/powerpoint/2010/main" val="1098730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こちらは、セキュリティ企業の</a:t>
            </a:r>
            <a:r>
              <a:rPr kumimoji="1" lang="en-US" altLang="ja-JP" dirty="0" err="1" smtClean="0"/>
              <a:t>Snyk</a:t>
            </a:r>
            <a:r>
              <a:rPr kumimoji="1" lang="ja-JP" altLang="en-US" dirty="0" smtClean="0"/>
              <a:t>（スニーク）が</a:t>
            </a:r>
            <a:r>
              <a:rPr kumimoji="1" lang="en-US" altLang="ja-JP" dirty="0" smtClean="0"/>
              <a:t>Azul</a:t>
            </a:r>
            <a:r>
              <a:rPr kumimoji="1" lang="ja-JP" altLang="en-US" dirty="0" smtClean="0"/>
              <a:t>社と共同で調査した、製品に使用している</a:t>
            </a:r>
            <a:r>
              <a:rPr kumimoji="1" lang="en-US" altLang="ja-JP" dirty="0" smtClean="0"/>
              <a:t>JDK</a:t>
            </a:r>
            <a:r>
              <a:rPr kumimoji="1" lang="ja-JP" altLang="en-US" dirty="0" smtClean="0"/>
              <a:t>のバージョンの調査結果です。</a:t>
            </a:r>
            <a:endParaRPr kumimoji="1" lang="en-US" altLang="ja-JP" dirty="0" smtClean="0"/>
          </a:p>
          <a:p>
            <a:r>
              <a:rPr kumimoji="1" lang="ja-JP" altLang="en-US" dirty="0" smtClean="0"/>
              <a:t>長期間サポートが提供されている </a:t>
            </a:r>
            <a:r>
              <a:rPr kumimoji="1" lang="en-US" altLang="ja-JP" dirty="0" smtClean="0"/>
              <a:t>JDK 8</a:t>
            </a:r>
            <a:r>
              <a:rPr kumimoji="1" lang="ja-JP" altLang="en-US" dirty="0" smtClean="0"/>
              <a:t> と、</a:t>
            </a:r>
            <a:r>
              <a:rPr kumimoji="1" lang="en-US" altLang="ja-JP" dirty="0" smtClean="0"/>
              <a:t>LTS</a:t>
            </a:r>
            <a:r>
              <a:rPr kumimoji="1" lang="ja-JP" altLang="en-US" dirty="0" smtClean="0"/>
              <a:t>版である </a:t>
            </a:r>
            <a:r>
              <a:rPr kumimoji="1" lang="en-US" altLang="ja-JP" dirty="0" smtClean="0"/>
              <a:t>JDK 11 </a:t>
            </a:r>
            <a:r>
              <a:rPr kumimoji="1" lang="ja-JP" altLang="en-US" dirty="0" smtClean="0"/>
              <a:t>が圧倒的に多いです。また、調査時点で最新の非</a:t>
            </a:r>
            <a:r>
              <a:rPr kumimoji="1" lang="en-US" altLang="ja-JP" dirty="0" smtClean="0"/>
              <a:t>LTS</a:t>
            </a:r>
            <a:r>
              <a:rPr kumimoji="1" lang="ja-JP" altLang="en-US" dirty="0" smtClean="0"/>
              <a:t>版である </a:t>
            </a:r>
            <a:r>
              <a:rPr kumimoji="1" lang="en-US" altLang="ja-JP" dirty="0" smtClean="0"/>
              <a:t>JDK 15 </a:t>
            </a:r>
            <a:r>
              <a:rPr kumimoji="1" lang="ja-JP" altLang="en-US" dirty="0" smtClean="0"/>
              <a:t>も</a:t>
            </a:r>
            <a:r>
              <a:rPr kumimoji="1" lang="ja-JP" altLang="en-US" dirty="0" err="1" smtClean="0"/>
              <a:t>そこそこ</a:t>
            </a:r>
            <a:r>
              <a:rPr kumimoji="1" lang="ja-JP" altLang="en-US" dirty="0" smtClean="0"/>
              <a:t>使われています。</a:t>
            </a:r>
            <a:endParaRPr kumimoji="1" lang="en-US" altLang="ja-JP" dirty="0" smtClean="0"/>
          </a:p>
          <a:p>
            <a:r>
              <a:rPr kumimoji="1" lang="ja-JP" altLang="en-US" dirty="0" smtClean="0"/>
              <a:t>岩本さんは、仕事ではどのバージョン使っていますか？　</a:t>
            </a:r>
            <a:endParaRPr kumimoji="1" lang="en-US" altLang="ja-JP" dirty="0" smtClean="0"/>
          </a:p>
          <a:p>
            <a:r>
              <a:rPr kumimoji="1" lang="ja-JP" altLang="en-US" dirty="0" smtClean="0"/>
              <a:t>□岩本さん</a:t>
            </a:r>
            <a:endParaRPr kumimoji="1" lang="en-US" altLang="ja-JP" dirty="0" smtClean="0"/>
          </a:p>
          <a:p>
            <a:endParaRPr kumimoji="1" lang="en-US" altLang="ja-JP" dirty="0" smtClean="0"/>
          </a:p>
          <a:p>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2706A96F-64E5-4E03-BDCD-225BC2FD7B4A}" type="slidenum">
              <a:rPr kumimoji="1" lang="ja-JP" altLang="en-US" smtClean="0"/>
              <a:t>5</a:t>
            </a:fld>
            <a:endParaRPr kumimoji="1" lang="ja-JP" altLang="en-US"/>
          </a:p>
        </p:txBody>
      </p:sp>
    </p:spTree>
    <p:extLst>
      <p:ext uri="{BB962C8B-B14F-4D97-AF65-F5344CB8AC3E}">
        <p14:creationId xmlns:p14="http://schemas.microsoft.com/office/powerpoint/2010/main" val="1098730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Java</a:t>
            </a:r>
            <a:r>
              <a:rPr kumimoji="1" lang="ja-JP" altLang="en-US" dirty="0" smtClean="0"/>
              <a:t>のバージョンには、仕様である</a:t>
            </a:r>
            <a:r>
              <a:rPr kumimoji="1" lang="en-US" altLang="ja-JP" dirty="0" smtClean="0"/>
              <a:t>Java SE</a:t>
            </a:r>
            <a:r>
              <a:rPr kumimoji="1" lang="ja-JP" altLang="en-US" dirty="0" smtClean="0"/>
              <a:t>バージョンと、開発・実行環境として</a:t>
            </a:r>
            <a:r>
              <a:rPr kumimoji="1" lang="en-US" altLang="ja-JP" dirty="0" smtClean="0"/>
              <a:t>Java SE</a:t>
            </a:r>
            <a:r>
              <a:rPr kumimoji="1" lang="ja-JP" altLang="en-US" dirty="0" smtClean="0"/>
              <a:t>を実装した</a:t>
            </a:r>
            <a:r>
              <a:rPr kumimoji="1" lang="en-US" altLang="ja-JP" dirty="0" smtClean="0"/>
              <a:t>JDK</a:t>
            </a:r>
            <a:r>
              <a:rPr kumimoji="1" lang="ja-JP" altLang="en-US" dirty="0" smtClean="0"/>
              <a:t>バージョンとがあります。</a:t>
            </a:r>
            <a:endParaRPr kumimoji="1" lang="en-US" altLang="ja-JP" dirty="0" smtClean="0"/>
          </a:p>
          <a:p>
            <a:r>
              <a:rPr kumimoji="1" lang="en-US" altLang="ja-JP" dirty="0" smtClean="0"/>
              <a:t>JDK</a:t>
            </a:r>
            <a:r>
              <a:rPr kumimoji="1" lang="ja-JP" altLang="en-US" dirty="0" smtClean="0"/>
              <a:t>については、</a:t>
            </a:r>
            <a:r>
              <a:rPr kumimoji="1" lang="en-US" altLang="ja-JP" dirty="0" err="1" smtClean="0"/>
              <a:t>OpenJDK</a:t>
            </a:r>
            <a:r>
              <a:rPr kumimoji="1" lang="ja-JP" altLang="en-US" dirty="0" smtClean="0"/>
              <a:t>コミュニティにより</a:t>
            </a:r>
            <a:r>
              <a:rPr kumimoji="1" lang="en-US" altLang="ja-JP" dirty="0" smtClean="0"/>
              <a:t>GPLv2</a:t>
            </a:r>
            <a:r>
              <a:rPr kumimoji="1" lang="ja-JP" altLang="en-US" dirty="0" smtClean="0"/>
              <a:t>クラスパス例外ライセンスでオープンソース開発されている</a:t>
            </a:r>
            <a:r>
              <a:rPr kumimoji="1" lang="en-US" altLang="ja-JP" dirty="0" err="1" smtClean="0"/>
              <a:t>OpenJDK</a:t>
            </a:r>
            <a:r>
              <a:rPr kumimoji="1" lang="ja-JP" altLang="en-US" dirty="0" smtClean="0"/>
              <a:t>が主流です。</a:t>
            </a:r>
            <a:endParaRPr kumimoji="1" lang="en-US" altLang="ja-JP" dirty="0" smtClean="0"/>
          </a:p>
          <a:p>
            <a:r>
              <a:rPr kumimoji="1" lang="ja-JP" altLang="en-US" dirty="0" smtClean="0"/>
              <a:t>この</a:t>
            </a:r>
            <a:r>
              <a:rPr kumimoji="1" lang="en-US" altLang="ja-JP" dirty="0" err="1" smtClean="0"/>
              <a:t>OpenJDK</a:t>
            </a:r>
            <a:r>
              <a:rPr kumimoji="1" lang="ja-JP" altLang="en-US" dirty="0" smtClean="0"/>
              <a:t>ソースを、</a:t>
            </a:r>
            <a:r>
              <a:rPr kumimoji="1" lang="en-US" altLang="ja-JP" dirty="0" smtClean="0"/>
              <a:t>Oracle</a:t>
            </a:r>
            <a:r>
              <a:rPr kumimoji="1" lang="ja-JP" altLang="en-US" dirty="0" smtClean="0"/>
              <a:t>社を初め他の組織がビルドした</a:t>
            </a:r>
            <a:r>
              <a:rPr kumimoji="1" lang="en-US" altLang="ja-JP" dirty="0" err="1" smtClean="0"/>
              <a:t>OpenJDK</a:t>
            </a:r>
            <a:r>
              <a:rPr kumimoji="1" lang="ja-JP" altLang="en-US" dirty="0" smtClean="0"/>
              <a:t>バイナリが有償あるいは無償で提供されています。</a:t>
            </a:r>
            <a:endParaRPr kumimoji="1" lang="en-US" altLang="ja-JP" dirty="0" smtClean="0"/>
          </a:p>
          <a:p>
            <a:r>
              <a:rPr kumimoji="1" lang="en-US" altLang="ja-JP" dirty="0" smtClean="0"/>
              <a:t>Linux</a:t>
            </a:r>
            <a:r>
              <a:rPr kumimoji="1" lang="ja-JP" altLang="en-US" dirty="0" smtClean="0"/>
              <a:t>に倣って、</a:t>
            </a:r>
            <a:r>
              <a:rPr kumimoji="1" lang="en-US" altLang="ja-JP" dirty="0" err="1" smtClean="0"/>
              <a:t>OpenJDK</a:t>
            </a:r>
            <a:r>
              <a:rPr kumimoji="1" lang="ja-JP" altLang="en-US" dirty="0" smtClean="0"/>
              <a:t>ディストリビューションと呼ばれています</a:t>
            </a:r>
            <a:r>
              <a:rPr kumimoji="1" lang="ja-JP" altLang="en-US" dirty="0" smtClean="0"/>
              <a:t>。</a:t>
            </a:r>
            <a:endParaRPr kumimoji="1" lang="en-US" altLang="ja-JP" dirty="0" smtClean="0"/>
          </a:p>
          <a:p>
            <a:r>
              <a:rPr kumimoji="1" lang="ja-JP" altLang="en-US" dirty="0" smtClean="0"/>
              <a:t>□岩室さん　</a:t>
            </a:r>
            <a:r>
              <a:rPr kumimoji="1" lang="en-US" altLang="ja-JP" dirty="0" smtClean="0"/>
              <a:t>GPLv2</a:t>
            </a:r>
            <a:r>
              <a:rPr kumimoji="1" lang="ja-JP" altLang="en-US" dirty="0" smtClean="0"/>
              <a:t>クラスパス例外について語る</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2706A96F-64E5-4E03-BDCD-225BC2FD7B4A}" type="slidenum">
              <a:rPr kumimoji="1" lang="ja-JP" altLang="en-US" smtClean="0"/>
              <a:t>6</a:t>
            </a:fld>
            <a:endParaRPr kumimoji="1" lang="ja-JP" altLang="en-US"/>
          </a:p>
        </p:txBody>
      </p:sp>
    </p:spTree>
    <p:extLst>
      <p:ext uri="{BB962C8B-B14F-4D97-AF65-F5344CB8AC3E}">
        <p14:creationId xmlns:p14="http://schemas.microsoft.com/office/powerpoint/2010/main" val="1303976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主な</a:t>
            </a:r>
            <a:r>
              <a:rPr kumimoji="1" lang="en-US" altLang="ja-JP" dirty="0" err="1" smtClean="0"/>
              <a:t>OpenJDK</a:t>
            </a:r>
            <a:r>
              <a:rPr kumimoji="1" lang="ja-JP" altLang="en-US" dirty="0" smtClean="0"/>
              <a:t>ディストリビューションを示しています</a:t>
            </a:r>
            <a:r>
              <a:rPr kumimoji="1" lang="ja-JP" altLang="en-US" dirty="0" smtClean="0"/>
              <a:t>。</a:t>
            </a:r>
            <a:endParaRPr kumimoji="1" lang="en-US" altLang="ja-JP" dirty="0" smtClean="0"/>
          </a:p>
          <a:p>
            <a:r>
              <a:rPr kumimoji="1" lang="en-US" altLang="ja-JP" dirty="0" smtClean="0"/>
              <a:t>Oracle</a:t>
            </a:r>
            <a:r>
              <a:rPr kumimoji="1" lang="ja-JP" altLang="en-US" dirty="0" smtClean="0"/>
              <a:t>他、</a:t>
            </a:r>
            <a:r>
              <a:rPr kumimoji="1" lang="en-US" altLang="ja-JP" dirty="0" smtClean="0"/>
              <a:t>Eclipse</a:t>
            </a:r>
            <a:r>
              <a:rPr kumimoji="1" lang="ja-JP" altLang="en-US" dirty="0" err="1" smtClean="0"/>
              <a:t>、</a:t>
            </a:r>
            <a:r>
              <a:rPr kumimoji="1" lang="en-US" altLang="ja-JP" dirty="0" smtClean="0"/>
              <a:t>Azul</a:t>
            </a:r>
            <a:r>
              <a:rPr kumimoji="1" lang="en-US" altLang="ja-JP" baseline="0" dirty="0" smtClean="0"/>
              <a:t> Systems</a:t>
            </a:r>
            <a:r>
              <a:rPr kumimoji="1" lang="ja-JP" altLang="en-US" baseline="0" dirty="0" err="1" smtClean="0"/>
              <a:t>、</a:t>
            </a:r>
            <a:r>
              <a:rPr kumimoji="1" lang="en-US" altLang="ja-JP" baseline="0" dirty="0" smtClean="0"/>
              <a:t>Red Hat</a:t>
            </a:r>
            <a:r>
              <a:rPr kumimoji="1" lang="ja-JP" altLang="en-US" baseline="0" dirty="0" err="1" smtClean="0"/>
              <a:t>、</a:t>
            </a:r>
            <a:r>
              <a:rPr kumimoji="1" lang="en-US" altLang="ja-JP" baseline="0" dirty="0" smtClean="0"/>
              <a:t>Amazon</a:t>
            </a:r>
            <a:r>
              <a:rPr kumimoji="1" lang="ja-JP" altLang="en-US" baseline="0" dirty="0" err="1" smtClean="0"/>
              <a:t>、</a:t>
            </a:r>
            <a:r>
              <a:rPr kumimoji="1" lang="en-US" altLang="ja-JP" baseline="0" dirty="0" err="1" smtClean="0"/>
              <a:t>BellSoft</a:t>
            </a:r>
            <a:r>
              <a:rPr kumimoji="1" lang="ja-JP" altLang="en-US" baseline="0" dirty="0" err="1" smtClean="0"/>
              <a:t>、</a:t>
            </a:r>
            <a:r>
              <a:rPr kumimoji="1" lang="en-US" altLang="ja-JP" baseline="0" dirty="0" smtClean="0"/>
              <a:t>Microsoft</a:t>
            </a:r>
            <a:r>
              <a:rPr kumimoji="1" lang="ja-JP" altLang="en-US" baseline="0" dirty="0" err="1" smtClean="0"/>
              <a:t>、</a:t>
            </a:r>
            <a:r>
              <a:rPr kumimoji="1" lang="en-US" altLang="ja-JP" baseline="0" dirty="0" smtClean="0"/>
              <a:t>SAP</a:t>
            </a:r>
            <a:r>
              <a:rPr kumimoji="1" lang="ja-JP" altLang="en-US" baseline="0" dirty="0" smtClean="0"/>
              <a:t>などが</a:t>
            </a:r>
            <a:r>
              <a:rPr kumimoji="1" lang="en-US" altLang="ja-JP" baseline="0" dirty="0" err="1" smtClean="0"/>
              <a:t>OpenJDK</a:t>
            </a:r>
            <a:r>
              <a:rPr kumimoji="1" lang="ja-JP" altLang="en-US" baseline="0" dirty="0" smtClean="0"/>
              <a:t>ディストリビューションを提供しています。</a:t>
            </a:r>
            <a:endParaRPr kumimoji="1" lang="en-US" altLang="ja-JP" dirty="0" smtClean="0"/>
          </a:p>
          <a:p>
            <a:r>
              <a:rPr kumimoji="1" lang="ja-JP" altLang="en-US" dirty="0" smtClean="0"/>
              <a:t>なかには、</a:t>
            </a:r>
            <a:r>
              <a:rPr kumimoji="1" lang="en-US" altLang="ja-JP" dirty="0" smtClean="0"/>
              <a:t>JDK 11</a:t>
            </a:r>
            <a:r>
              <a:rPr kumimoji="1" lang="ja-JP" altLang="en-US" dirty="0" smtClean="0"/>
              <a:t>以降は</a:t>
            </a:r>
            <a:r>
              <a:rPr kumimoji="1" lang="en-US" altLang="ja-JP" dirty="0" err="1" smtClean="0"/>
              <a:t>OpenJDK</a:t>
            </a:r>
            <a:r>
              <a:rPr kumimoji="1" lang="ja-JP" altLang="en-US" dirty="0" smtClean="0"/>
              <a:t>から分離された</a:t>
            </a:r>
            <a:r>
              <a:rPr kumimoji="1" lang="en-US" altLang="ja-JP" dirty="0" smtClean="0"/>
              <a:t>GUI</a:t>
            </a:r>
            <a:r>
              <a:rPr kumimoji="1" lang="ja-JP" altLang="en-US" dirty="0" smtClean="0"/>
              <a:t>ライブラリの</a:t>
            </a:r>
            <a:r>
              <a:rPr kumimoji="1" lang="en-US" altLang="ja-JP" dirty="0" smtClean="0"/>
              <a:t>JavaFX</a:t>
            </a:r>
            <a:r>
              <a:rPr kumimoji="1" lang="ja-JP" altLang="en-US" dirty="0" smtClean="0"/>
              <a:t>を同梱しているものもあります。</a:t>
            </a:r>
            <a:endParaRPr kumimoji="1" lang="en-US" altLang="ja-JP" dirty="0" smtClean="0"/>
          </a:p>
          <a:p>
            <a:r>
              <a:rPr kumimoji="1" lang="ja-JP" altLang="en-US" dirty="0" smtClean="0"/>
              <a:t>これだけ選択肢</a:t>
            </a:r>
            <a:r>
              <a:rPr kumimoji="1" lang="ja-JP" altLang="en-US" dirty="0" smtClean="0"/>
              <a:t>が多いのはいいことと思いますが、</a:t>
            </a:r>
            <a:r>
              <a:rPr kumimoji="1" lang="en-US" altLang="ja-JP" dirty="0" smtClean="0"/>
              <a:t>Java</a:t>
            </a:r>
            <a:r>
              <a:rPr kumimoji="1" lang="ja-JP" altLang="en-US" dirty="0" err="1" smtClean="0"/>
              <a:t>に習</a:t>
            </a:r>
            <a:r>
              <a:rPr kumimoji="1" lang="ja-JP" altLang="en-US" dirty="0" smtClean="0"/>
              <a:t>熟していないプログラマーにとっては、どれを使えばよいか悩ましいかもしれません。</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2706A96F-64E5-4E03-BDCD-225BC2FD7B4A}" type="slidenum">
              <a:rPr kumimoji="1" lang="ja-JP" altLang="en-US" smtClean="0"/>
              <a:t>7</a:t>
            </a:fld>
            <a:endParaRPr kumimoji="1" lang="ja-JP" altLang="en-US"/>
          </a:p>
        </p:txBody>
      </p:sp>
    </p:spTree>
    <p:extLst>
      <p:ext uri="{BB962C8B-B14F-4D97-AF65-F5344CB8AC3E}">
        <p14:creationId xmlns:p14="http://schemas.microsoft.com/office/powerpoint/2010/main" val="2061647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こちら</a:t>
            </a:r>
            <a:r>
              <a:rPr kumimoji="1" lang="ja-JP" altLang="en-US" dirty="0" smtClean="0"/>
              <a:t>は、</a:t>
            </a:r>
            <a:r>
              <a:rPr kumimoji="1" lang="ja-JP" altLang="en-US" dirty="0" smtClean="0"/>
              <a:t>開発者が製品に使用して</a:t>
            </a:r>
            <a:r>
              <a:rPr kumimoji="1" lang="ja-JP" altLang="en-US" dirty="0" smtClean="0"/>
              <a:t>いる</a:t>
            </a:r>
            <a:r>
              <a:rPr kumimoji="1" lang="en-US" altLang="ja-JP" dirty="0" err="1" smtClean="0"/>
              <a:t>OpenJDK</a:t>
            </a:r>
            <a:r>
              <a:rPr kumimoji="1" lang="ja-JP" altLang="en-US" dirty="0" smtClean="0"/>
              <a:t>ディストリビューションの調査結果</a:t>
            </a:r>
            <a:r>
              <a:rPr kumimoji="1" lang="ja-JP" altLang="en-US" dirty="0" smtClean="0"/>
              <a:t>です。</a:t>
            </a:r>
            <a:endParaRPr kumimoji="1" lang="en-US" altLang="ja-JP" dirty="0" smtClean="0"/>
          </a:p>
          <a:p>
            <a:r>
              <a:rPr kumimoji="1" lang="ja-JP" altLang="en-US" dirty="0" smtClean="0"/>
              <a:t>これによると、一番回答の多かったのが </a:t>
            </a:r>
            <a:r>
              <a:rPr kumimoji="1" lang="en-US" altLang="ja-JP" dirty="0" err="1" smtClean="0"/>
              <a:t>AdoptOpenJDK</a:t>
            </a:r>
            <a:r>
              <a:rPr kumimoji="1" lang="ja-JP" altLang="en-US" dirty="0" smtClean="0"/>
              <a:t>です。</a:t>
            </a:r>
            <a:r>
              <a:rPr kumimoji="1" lang="en-US" altLang="ja-JP" dirty="0" smtClean="0"/>
              <a:t/>
            </a:r>
            <a:br>
              <a:rPr kumimoji="1" lang="en-US" altLang="ja-JP" dirty="0" smtClean="0"/>
            </a:br>
            <a:r>
              <a:rPr kumimoji="1" lang="ja-JP" altLang="en-US" dirty="0" smtClean="0"/>
              <a:t>次</a:t>
            </a:r>
            <a:r>
              <a:rPr kumimoji="1" lang="ja-JP" altLang="en-US" dirty="0" smtClean="0"/>
              <a:t>に、</a:t>
            </a:r>
            <a:r>
              <a:rPr kumimoji="1" lang="en-US" altLang="ja-JP" dirty="0" smtClean="0"/>
              <a:t>Oracle</a:t>
            </a:r>
            <a:r>
              <a:rPr kumimoji="1" lang="ja-JP" altLang="en-US" dirty="0" smtClean="0"/>
              <a:t>の</a:t>
            </a:r>
            <a:r>
              <a:rPr kumimoji="1" lang="en-US" altLang="ja-JP" dirty="0" err="1" smtClean="0"/>
              <a:t>OpenJDK</a:t>
            </a:r>
            <a:r>
              <a:rPr kumimoji="1" lang="ja-JP" altLang="en-US" dirty="0" smtClean="0"/>
              <a:t>ビルドおよび商用ライセンスの</a:t>
            </a:r>
            <a:r>
              <a:rPr kumimoji="1" lang="en-US" altLang="ja-JP" dirty="0" smtClean="0"/>
              <a:t>Oracle JDK</a:t>
            </a:r>
            <a:r>
              <a:rPr kumimoji="1" lang="ja-JP" altLang="en-US" dirty="0" smtClean="0"/>
              <a:t>が続きます。</a:t>
            </a:r>
            <a:endParaRPr kumimoji="1" lang="en-US" altLang="ja-JP" dirty="0" smtClean="0"/>
          </a:p>
          <a:p>
            <a:endParaRPr kumimoji="1" lang="en-US" altLang="ja-JP" dirty="0" smtClean="0"/>
          </a:p>
          <a:p>
            <a:r>
              <a:rPr kumimoji="1" lang="ja-JP" altLang="en-US" dirty="0" smtClean="0"/>
              <a:t>岩室さんは、どの</a:t>
            </a:r>
            <a:r>
              <a:rPr kumimoji="1" lang="en-US" altLang="ja-JP" dirty="0" err="1" smtClean="0"/>
              <a:t>OpenJDK</a:t>
            </a:r>
            <a:r>
              <a:rPr kumimoji="1" lang="ja-JP" altLang="en-US" dirty="0" smtClean="0"/>
              <a:t>ディストリビューションを使っていますか？ </a:t>
            </a:r>
            <a:endParaRPr kumimoji="1" lang="en-US" altLang="ja-JP" dirty="0" smtClean="0"/>
          </a:p>
          <a:p>
            <a:r>
              <a:rPr kumimoji="1" lang="ja-JP" altLang="en-US" dirty="0" smtClean="0"/>
              <a:t>□岩室さん</a:t>
            </a:r>
            <a:endParaRPr kumimoji="1" lang="en-US" altLang="ja-JP" dirty="0" smtClean="0"/>
          </a:p>
          <a:p>
            <a:endParaRPr kumimoji="1" lang="en-US" altLang="ja-JP" dirty="0" smtClean="0"/>
          </a:p>
          <a:p>
            <a:r>
              <a:rPr kumimoji="1" lang="ja-JP" altLang="en-US" dirty="0" smtClean="0"/>
              <a:t>高橋は、最近は</a:t>
            </a:r>
            <a:r>
              <a:rPr kumimoji="1" lang="en-US" altLang="ja-JP" dirty="0" smtClean="0"/>
              <a:t>Windows</a:t>
            </a:r>
            <a:r>
              <a:rPr kumimoji="1" lang="ja-JP" altLang="en-US" dirty="0" smtClean="0"/>
              <a:t>環境がメインなのと、</a:t>
            </a:r>
            <a:r>
              <a:rPr kumimoji="1" lang="en-US" altLang="ja-JP" dirty="0" smtClean="0"/>
              <a:t>JavaFX</a:t>
            </a:r>
            <a:r>
              <a:rPr kumimoji="1" lang="ja-JP" altLang="en-US" dirty="0" smtClean="0"/>
              <a:t>という</a:t>
            </a:r>
            <a:r>
              <a:rPr kumimoji="1" lang="en-US" altLang="ja-JP" dirty="0" smtClean="0"/>
              <a:t>GUI</a:t>
            </a:r>
            <a:r>
              <a:rPr kumimoji="1" lang="ja-JP" altLang="en-US" dirty="0" smtClean="0"/>
              <a:t>ライブラリを好んで使うので、</a:t>
            </a:r>
            <a:r>
              <a:rPr kumimoji="1" lang="en-US" altLang="ja-JP" dirty="0" err="1" smtClean="0"/>
              <a:t>OpenJDK</a:t>
            </a:r>
            <a:r>
              <a:rPr kumimoji="1" lang="ja-JP" altLang="en-US" dirty="0" smtClean="0"/>
              <a:t>ディストリビューションのうち、</a:t>
            </a:r>
            <a:r>
              <a:rPr kumimoji="1" lang="en-US" altLang="ja-JP" dirty="0" smtClean="0"/>
              <a:t>JavaFX</a:t>
            </a:r>
            <a:r>
              <a:rPr kumimoji="1" lang="ja-JP" altLang="en-US" dirty="0" smtClean="0"/>
              <a:t>を組み込んで提供している</a:t>
            </a:r>
            <a:r>
              <a:rPr kumimoji="1" lang="en-US" altLang="ja-JP" dirty="0" smtClean="0"/>
              <a:t>Azul</a:t>
            </a:r>
            <a:r>
              <a:rPr kumimoji="1" lang="ja-JP" altLang="en-US" dirty="0" smtClean="0"/>
              <a:t>社の</a:t>
            </a:r>
            <a:r>
              <a:rPr kumimoji="1" lang="en-US" altLang="ja-JP" dirty="0" err="1" smtClean="0"/>
              <a:t>Zulufx</a:t>
            </a:r>
            <a:r>
              <a:rPr kumimoji="1" lang="ja-JP" altLang="en-US" dirty="0" smtClean="0"/>
              <a:t>や</a:t>
            </a:r>
            <a:r>
              <a:rPr kumimoji="1" lang="en-US" altLang="ja-JP" dirty="0" err="1" smtClean="0"/>
              <a:t>BellSoft</a:t>
            </a:r>
            <a:r>
              <a:rPr kumimoji="1" lang="ja-JP" altLang="en-US" dirty="0" smtClean="0"/>
              <a:t>社の</a:t>
            </a:r>
            <a:r>
              <a:rPr kumimoji="1" lang="en-US" altLang="ja-JP" dirty="0" err="1" smtClean="0"/>
              <a:t>LibericaJDK</a:t>
            </a:r>
            <a:r>
              <a:rPr kumimoji="1" lang="ja-JP" altLang="en-US" dirty="0" smtClean="0"/>
              <a:t>を使うことが多いです。</a:t>
            </a:r>
            <a:endParaRPr kumimoji="1" lang="en-US" altLang="ja-JP" dirty="0" smtClean="0"/>
          </a:p>
          <a:p>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2706A96F-64E5-4E03-BDCD-225BC2FD7B4A}" type="slidenum">
              <a:rPr kumimoji="1" lang="ja-JP" altLang="en-US" smtClean="0"/>
              <a:t>8</a:t>
            </a:fld>
            <a:endParaRPr kumimoji="1" lang="ja-JP" altLang="en-US"/>
          </a:p>
        </p:txBody>
      </p:sp>
    </p:spTree>
    <p:extLst>
      <p:ext uri="{BB962C8B-B14F-4D97-AF65-F5344CB8AC3E}">
        <p14:creationId xmlns:p14="http://schemas.microsoft.com/office/powerpoint/2010/main" val="4199332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では、続きまして言語仕様のアップデートについてお話します。</a:t>
            </a:r>
            <a:endParaRPr kumimoji="1" lang="en-US" altLang="ja-JP" dirty="0" smtClean="0"/>
          </a:p>
          <a:p>
            <a:r>
              <a:rPr kumimoji="1" lang="en-US" altLang="ja-JP" dirty="0" smtClean="0"/>
              <a:t>Java 11</a:t>
            </a:r>
            <a:r>
              <a:rPr kumimoji="1" lang="ja-JP" altLang="en-US" dirty="0" smtClean="0"/>
              <a:t>の後、主要な言語仕様の更新はこの</a:t>
            </a:r>
            <a:r>
              <a:rPr kumimoji="1" lang="en-US" altLang="ja-JP" dirty="0" smtClean="0"/>
              <a:t>5</a:t>
            </a:r>
            <a:r>
              <a:rPr kumimoji="1" lang="ja-JP" altLang="en-US" dirty="0" smtClean="0"/>
              <a:t>項目になります。数値は、正式導入されたメジャーバージョンを示します。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2706A96F-64E5-4E03-BDCD-225BC2FD7B4A}" type="slidenum">
              <a:rPr kumimoji="1" lang="ja-JP" altLang="en-US" smtClean="0"/>
              <a:t>9</a:t>
            </a:fld>
            <a:endParaRPr kumimoji="1" lang="ja-JP" altLang="en-US"/>
          </a:p>
        </p:txBody>
      </p:sp>
    </p:spTree>
    <p:extLst>
      <p:ext uri="{BB962C8B-B14F-4D97-AF65-F5344CB8AC3E}">
        <p14:creationId xmlns:p14="http://schemas.microsoft.com/office/powerpoint/2010/main" val="907858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1788262"/>
          </a:xfrm>
        </p:spPr>
        <p:txBody>
          <a:bodyPr anchor="b"/>
          <a:lstStyle>
            <a:lvl1pPr algn="ctr">
              <a:defRPr sz="6000"/>
            </a:lvl1pPr>
          </a:lstStyle>
          <a:p>
            <a:r>
              <a:rPr lang="ja-JP" altLang="en-US" dirty="0" smtClean="0"/>
              <a:t>マスター タイトルの書式設定</a:t>
            </a:r>
            <a:endParaRPr lang="en-US" dirty="0"/>
          </a:p>
        </p:txBody>
      </p:sp>
      <p:sp>
        <p:nvSpPr>
          <p:cNvPr id="3" name="Subtitle 2"/>
          <p:cNvSpPr>
            <a:spLocks noGrp="1"/>
          </p:cNvSpPr>
          <p:nvPr>
            <p:ph type="subTitle" idx="1"/>
          </p:nvPr>
        </p:nvSpPr>
        <p:spPr>
          <a:xfrm>
            <a:off x="1143000" y="2964148"/>
            <a:ext cx="6858000" cy="103474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r>
              <a:rPr lang="en-US" altLang="ja-JP" dirty="0" smtClean="0"/>
              <a:t>2021-08-28</a:t>
            </a:r>
            <a:endParaRPr lang="en-US" altLang="ja-JP" dirty="0"/>
          </a:p>
        </p:txBody>
      </p:sp>
      <p:sp>
        <p:nvSpPr>
          <p:cNvPr id="5" name="Footer Placeholder 4"/>
          <p:cNvSpPr>
            <a:spLocks noGrp="1"/>
          </p:cNvSpPr>
          <p:nvPr>
            <p:ph type="ftr" sz="quarter" idx="11"/>
          </p:nvPr>
        </p:nvSpPr>
        <p:spPr/>
        <p:txBody>
          <a:bodyPr/>
          <a:lstStyle/>
          <a:p>
            <a:r>
              <a:rPr lang="en-US" altLang="ja-JP" dirty="0" smtClean="0"/>
              <a:t>LL2021 Language Update - Java</a:t>
            </a:r>
            <a:endParaRPr lang="en-US" altLang="ja-JP" dirty="0"/>
          </a:p>
        </p:txBody>
      </p:sp>
      <p:sp>
        <p:nvSpPr>
          <p:cNvPr id="6" name="Slide Number Placeholder 5"/>
          <p:cNvSpPr>
            <a:spLocks noGrp="1"/>
          </p:cNvSpPr>
          <p:nvPr>
            <p:ph type="sldNum" sz="quarter" idx="12"/>
          </p:nvPr>
        </p:nvSpPr>
        <p:spPr/>
        <p:txBody>
          <a:bodyPr/>
          <a:lstStyle/>
          <a:p>
            <a:fld id="{8EA635B6-3718-4643-A2C9-30AD960CD670}" type="slidenum">
              <a:rPr lang="en-US" altLang="ja-JP" smtClean="0"/>
              <a:pPr/>
              <a:t>‹#›</a:t>
            </a:fld>
            <a:endParaRPr lang="en-US" altLang="ja-JP"/>
          </a:p>
        </p:txBody>
      </p:sp>
      <p:pic>
        <p:nvPicPr>
          <p:cNvPr id="7" name="図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12771"/>
            <a:ext cx="9144000" cy="2090057"/>
          </a:xfrm>
          <a:prstGeom prst="rect">
            <a:avLst/>
          </a:prstGeom>
        </p:spPr>
      </p:pic>
    </p:spTree>
    <p:extLst>
      <p:ext uri="{BB962C8B-B14F-4D97-AF65-F5344CB8AC3E}">
        <p14:creationId xmlns:p14="http://schemas.microsoft.com/office/powerpoint/2010/main" val="372774310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lvl1pPr>
              <a:defRPr/>
            </a:lvl1pPr>
          </a:lstStyle>
          <a:p>
            <a:r>
              <a:rPr lang="en-US" altLang="ja-JP" dirty="0" smtClean="0"/>
              <a:t>2021-08-28</a:t>
            </a:r>
            <a:endParaRPr lang="en-US" altLang="ja-JP" dirty="0"/>
          </a:p>
        </p:txBody>
      </p:sp>
      <p:sp>
        <p:nvSpPr>
          <p:cNvPr id="5" name="Footer Placeholder 4"/>
          <p:cNvSpPr>
            <a:spLocks noGrp="1"/>
          </p:cNvSpPr>
          <p:nvPr>
            <p:ph type="ftr" sz="quarter" idx="11"/>
          </p:nvPr>
        </p:nvSpPr>
        <p:spPr/>
        <p:txBody>
          <a:bodyPr/>
          <a:lstStyle/>
          <a:p>
            <a:r>
              <a:rPr lang="en-US" altLang="ja-JP" dirty="0" smtClean="0"/>
              <a:t>LL2021 Language Update - Java</a:t>
            </a:r>
            <a:endParaRPr lang="en-US" altLang="ja-JP" dirty="0"/>
          </a:p>
        </p:txBody>
      </p:sp>
      <p:sp>
        <p:nvSpPr>
          <p:cNvPr id="6" name="Slide Number Placeholder 5"/>
          <p:cNvSpPr>
            <a:spLocks noGrp="1"/>
          </p:cNvSpPr>
          <p:nvPr>
            <p:ph type="sldNum" sz="quarter" idx="12"/>
          </p:nvPr>
        </p:nvSpPr>
        <p:spPr/>
        <p:txBody>
          <a:bodyPr/>
          <a:lstStyle/>
          <a:p>
            <a:fld id="{8CD85581-0675-402D-A76E-38D03676AF14}" type="slidenum">
              <a:rPr lang="en-US" altLang="ja-JP" smtClean="0"/>
              <a:pPr/>
              <a:t>‹#›</a:t>
            </a:fld>
            <a:endParaRPr lang="en-US" altLang="ja-JP"/>
          </a:p>
        </p:txBody>
      </p:sp>
    </p:spTree>
    <p:extLst>
      <p:ext uri="{BB962C8B-B14F-4D97-AF65-F5344CB8AC3E}">
        <p14:creationId xmlns:p14="http://schemas.microsoft.com/office/powerpoint/2010/main" val="3474618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lvl1pPr>
              <a:defRPr/>
            </a:lvl1pPr>
          </a:lstStyle>
          <a:p>
            <a:r>
              <a:rPr lang="en-US" altLang="ja-JP" dirty="0" smtClean="0"/>
              <a:t>2021-08-28</a:t>
            </a:r>
            <a:endParaRPr lang="en-US" altLang="ja-JP" dirty="0"/>
          </a:p>
        </p:txBody>
      </p:sp>
      <p:sp>
        <p:nvSpPr>
          <p:cNvPr id="5" name="Footer Placeholder 4"/>
          <p:cNvSpPr>
            <a:spLocks noGrp="1"/>
          </p:cNvSpPr>
          <p:nvPr>
            <p:ph type="ftr" sz="quarter" idx="11"/>
          </p:nvPr>
        </p:nvSpPr>
        <p:spPr/>
        <p:txBody>
          <a:bodyPr/>
          <a:lstStyle/>
          <a:p>
            <a:r>
              <a:rPr lang="en-US" altLang="ja-JP" dirty="0" smtClean="0"/>
              <a:t>LL2021 Language Update - Java</a:t>
            </a:r>
            <a:endParaRPr lang="en-US" altLang="ja-JP" dirty="0"/>
          </a:p>
        </p:txBody>
      </p:sp>
      <p:sp>
        <p:nvSpPr>
          <p:cNvPr id="6" name="Slide Number Placeholder 5"/>
          <p:cNvSpPr>
            <a:spLocks noGrp="1"/>
          </p:cNvSpPr>
          <p:nvPr>
            <p:ph type="sldNum" sz="quarter" idx="12"/>
          </p:nvPr>
        </p:nvSpPr>
        <p:spPr/>
        <p:txBody>
          <a:bodyPr/>
          <a:lstStyle/>
          <a:p>
            <a:fld id="{4F9255DF-3498-4EA1-8150-63A2B0DEA630}" type="slidenum">
              <a:rPr lang="en-US" altLang="ja-JP" smtClean="0"/>
              <a:pPr/>
              <a:t>‹#›</a:t>
            </a:fld>
            <a:endParaRPr lang="en-US" altLang="ja-JP"/>
          </a:p>
        </p:txBody>
      </p:sp>
    </p:spTree>
    <p:extLst>
      <p:ext uri="{BB962C8B-B14F-4D97-AF65-F5344CB8AC3E}">
        <p14:creationId xmlns:p14="http://schemas.microsoft.com/office/powerpoint/2010/main" val="195308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lvl1pPr>
              <a:defRPr/>
            </a:lvl1pPr>
          </a:lstStyle>
          <a:p>
            <a:r>
              <a:rPr lang="en-US" altLang="ja-JP" dirty="0" smtClean="0"/>
              <a:t>2021-08-28</a:t>
            </a:r>
            <a:endParaRPr lang="en-US" altLang="ja-JP" dirty="0"/>
          </a:p>
        </p:txBody>
      </p:sp>
      <p:sp>
        <p:nvSpPr>
          <p:cNvPr id="5" name="Footer Placeholder 4"/>
          <p:cNvSpPr>
            <a:spLocks noGrp="1"/>
          </p:cNvSpPr>
          <p:nvPr>
            <p:ph type="ftr" sz="quarter" idx="11"/>
          </p:nvPr>
        </p:nvSpPr>
        <p:spPr/>
        <p:txBody>
          <a:bodyPr/>
          <a:lstStyle/>
          <a:p>
            <a:r>
              <a:rPr lang="en-US" altLang="ja-JP" dirty="0" smtClean="0"/>
              <a:t>LL2021 Language Update - Java</a:t>
            </a:r>
            <a:endParaRPr lang="en-US" altLang="ja-JP" dirty="0"/>
          </a:p>
        </p:txBody>
      </p:sp>
      <p:sp>
        <p:nvSpPr>
          <p:cNvPr id="6" name="Slide Number Placeholder 5"/>
          <p:cNvSpPr>
            <a:spLocks noGrp="1"/>
          </p:cNvSpPr>
          <p:nvPr>
            <p:ph type="sldNum" sz="quarter" idx="12"/>
          </p:nvPr>
        </p:nvSpPr>
        <p:spPr/>
        <p:txBody>
          <a:bodyPr/>
          <a:lstStyle/>
          <a:p>
            <a:fld id="{3EA0899F-53DF-4C68-84AF-E43BE2664E84}" type="slidenum">
              <a:rPr lang="en-US" altLang="ja-JP" smtClean="0"/>
              <a:pPr/>
              <a:t>‹#›</a:t>
            </a:fld>
            <a:endParaRPr lang="en-US" altLang="ja-JP"/>
          </a:p>
        </p:txBody>
      </p:sp>
    </p:spTree>
    <p:extLst>
      <p:ext uri="{BB962C8B-B14F-4D97-AF65-F5344CB8AC3E}">
        <p14:creationId xmlns:p14="http://schemas.microsoft.com/office/powerpoint/2010/main" val="2546984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lvl1pPr>
              <a:defRPr/>
            </a:lvl1pPr>
          </a:lstStyle>
          <a:p>
            <a:r>
              <a:rPr lang="en-US" altLang="ja-JP" dirty="0" smtClean="0"/>
              <a:t>2021-08-28</a:t>
            </a:r>
            <a:endParaRPr lang="en-US" altLang="ja-JP" dirty="0"/>
          </a:p>
        </p:txBody>
      </p:sp>
      <p:sp>
        <p:nvSpPr>
          <p:cNvPr id="5" name="Footer Placeholder 4"/>
          <p:cNvSpPr>
            <a:spLocks noGrp="1"/>
          </p:cNvSpPr>
          <p:nvPr>
            <p:ph type="ftr" sz="quarter" idx="11"/>
          </p:nvPr>
        </p:nvSpPr>
        <p:spPr/>
        <p:txBody>
          <a:bodyPr/>
          <a:lstStyle/>
          <a:p>
            <a:r>
              <a:rPr lang="en-US" altLang="ja-JP" dirty="0" smtClean="0"/>
              <a:t>LL2021 Language Update - Java</a:t>
            </a:r>
            <a:endParaRPr lang="en-US" altLang="ja-JP" dirty="0"/>
          </a:p>
        </p:txBody>
      </p:sp>
      <p:sp>
        <p:nvSpPr>
          <p:cNvPr id="6" name="Slide Number Placeholder 5"/>
          <p:cNvSpPr>
            <a:spLocks noGrp="1"/>
          </p:cNvSpPr>
          <p:nvPr>
            <p:ph type="sldNum" sz="quarter" idx="12"/>
          </p:nvPr>
        </p:nvSpPr>
        <p:spPr/>
        <p:txBody>
          <a:bodyPr/>
          <a:lstStyle/>
          <a:p>
            <a:fld id="{A4A4B820-8803-4716-A2E6-C1D17DB508B4}" type="slidenum">
              <a:rPr lang="en-US" altLang="ja-JP" smtClean="0"/>
              <a:pPr/>
              <a:t>‹#›</a:t>
            </a:fld>
            <a:endParaRPr lang="en-US" altLang="ja-JP"/>
          </a:p>
        </p:txBody>
      </p:sp>
    </p:spTree>
    <p:extLst>
      <p:ext uri="{BB962C8B-B14F-4D97-AF65-F5344CB8AC3E}">
        <p14:creationId xmlns:p14="http://schemas.microsoft.com/office/powerpoint/2010/main" val="825049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lvl1pPr>
              <a:defRPr/>
            </a:lvl1pPr>
          </a:lstStyle>
          <a:p>
            <a:r>
              <a:rPr lang="en-US" altLang="ja-JP" dirty="0" smtClean="0"/>
              <a:t>2021-08-28</a:t>
            </a:r>
            <a:endParaRPr lang="en-US" altLang="ja-JP" dirty="0"/>
          </a:p>
        </p:txBody>
      </p:sp>
      <p:sp>
        <p:nvSpPr>
          <p:cNvPr id="6" name="Footer Placeholder 5"/>
          <p:cNvSpPr>
            <a:spLocks noGrp="1"/>
          </p:cNvSpPr>
          <p:nvPr>
            <p:ph type="ftr" sz="quarter" idx="11"/>
          </p:nvPr>
        </p:nvSpPr>
        <p:spPr/>
        <p:txBody>
          <a:bodyPr/>
          <a:lstStyle/>
          <a:p>
            <a:r>
              <a:rPr lang="en-US" altLang="ja-JP" dirty="0" smtClean="0"/>
              <a:t>LL2021 Language Update - Java</a:t>
            </a:r>
            <a:endParaRPr lang="en-US" altLang="ja-JP" dirty="0"/>
          </a:p>
        </p:txBody>
      </p:sp>
      <p:sp>
        <p:nvSpPr>
          <p:cNvPr id="7" name="Slide Number Placeholder 6"/>
          <p:cNvSpPr>
            <a:spLocks noGrp="1"/>
          </p:cNvSpPr>
          <p:nvPr>
            <p:ph type="sldNum" sz="quarter" idx="12"/>
          </p:nvPr>
        </p:nvSpPr>
        <p:spPr/>
        <p:txBody>
          <a:bodyPr/>
          <a:lstStyle/>
          <a:p>
            <a:fld id="{2033255C-27FE-4E54-A6ED-ED7C0C84A771}" type="slidenum">
              <a:rPr lang="en-US" altLang="ja-JP" smtClean="0"/>
              <a:pPr/>
              <a:t>‹#›</a:t>
            </a:fld>
            <a:endParaRPr lang="en-US" altLang="ja-JP"/>
          </a:p>
        </p:txBody>
      </p:sp>
    </p:spTree>
    <p:extLst>
      <p:ext uri="{BB962C8B-B14F-4D97-AF65-F5344CB8AC3E}">
        <p14:creationId xmlns:p14="http://schemas.microsoft.com/office/powerpoint/2010/main" val="2788011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lvl1pPr>
              <a:defRPr/>
            </a:lvl1pPr>
          </a:lstStyle>
          <a:p>
            <a:r>
              <a:rPr lang="en-US" altLang="ja-JP" dirty="0" smtClean="0"/>
              <a:t>2021-08-28</a:t>
            </a:r>
            <a:endParaRPr lang="en-US" altLang="ja-JP" dirty="0"/>
          </a:p>
        </p:txBody>
      </p:sp>
      <p:sp>
        <p:nvSpPr>
          <p:cNvPr id="8" name="Footer Placeholder 7"/>
          <p:cNvSpPr>
            <a:spLocks noGrp="1"/>
          </p:cNvSpPr>
          <p:nvPr>
            <p:ph type="ftr" sz="quarter" idx="11"/>
          </p:nvPr>
        </p:nvSpPr>
        <p:spPr/>
        <p:txBody>
          <a:bodyPr/>
          <a:lstStyle/>
          <a:p>
            <a:r>
              <a:rPr lang="en-US" altLang="ja-JP" dirty="0" smtClean="0"/>
              <a:t>LL2021 Language Update - Java</a:t>
            </a:r>
            <a:endParaRPr lang="en-US" altLang="ja-JP" dirty="0"/>
          </a:p>
        </p:txBody>
      </p:sp>
      <p:sp>
        <p:nvSpPr>
          <p:cNvPr id="9" name="Slide Number Placeholder 8"/>
          <p:cNvSpPr>
            <a:spLocks noGrp="1"/>
          </p:cNvSpPr>
          <p:nvPr>
            <p:ph type="sldNum" sz="quarter" idx="12"/>
          </p:nvPr>
        </p:nvSpPr>
        <p:spPr/>
        <p:txBody>
          <a:bodyPr/>
          <a:lstStyle/>
          <a:p>
            <a:fld id="{192F03BE-678B-4063-81A4-BDB1EADBF0E5}" type="slidenum">
              <a:rPr lang="en-US" altLang="ja-JP" smtClean="0"/>
              <a:pPr/>
              <a:t>‹#›</a:t>
            </a:fld>
            <a:endParaRPr lang="en-US" altLang="ja-JP"/>
          </a:p>
        </p:txBody>
      </p:sp>
    </p:spTree>
    <p:extLst>
      <p:ext uri="{BB962C8B-B14F-4D97-AF65-F5344CB8AC3E}">
        <p14:creationId xmlns:p14="http://schemas.microsoft.com/office/powerpoint/2010/main" val="2987018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lvl1pPr>
              <a:defRPr/>
            </a:lvl1pPr>
          </a:lstStyle>
          <a:p>
            <a:r>
              <a:rPr lang="en-US" altLang="ja-JP" dirty="0" smtClean="0"/>
              <a:t>2021-08-28</a:t>
            </a:r>
            <a:endParaRPr lang="en-US" altLang="ja-JP" dirty="0"/>
          </a:p>
        </p:txBody>
      </p:sp>
      <p:sp>
        <p:nvSpPr>
          <p:cNvPr id="4" name="Footer Placeholder 3"/>
          <p:cNvSpPr>
            <a:spLocks noGrp="1"/>
          </p:cNvSpPr>
          <p:nvPr>
            <p:ph type="ftr" sz="quarter" idx="11"/>
          </p:nvPr>
        </p:nvSpPr>
        <p:spPr/>
        <p:txBody>
          <a:bodyPr/>
          <a:lstStyle/>
          <a:p>
            <a:r>
              <a:rPr lang="en-US" altLang="ja-JP" dirty="0" smtClean="0"/>
              <a:t>LL2021 Language Update - Java</a:t>
            </a:r>
            <a:endParaRPr lang="en-US" altLang="ja-JP" dirty="0"/>
          </a:p>
        </p:txBody>
      </p:sp>
      <p:sp>
        <p:nvSpPr>
          <p:cNvPr id="5" name="Slide Number Placeholder 4"/>
          <p:cNvSpPr>
            <a:spLocks noGrp="1"/>
          </p:cNvSpPr>
          <p:nvPr>
            <p:ph type="sldNum" sz="quarter" idx="12"/>
          </p:nvPr>
        </p:nvSpPr>
        <p:spPr/>
        <p:txBody>
          <a:bodyPr/>
          <a:lstStyle/>
          <a:p>
            <a:fld id="{0765D448-6085-4AED-82DE-B2CAAAD6DC53}" type="slidenum">
              <a:rPr lang="en-US" altLang="ja-JP" smtClean="0"/>
              <a:pPr/>
              <a:t>‹#›</a:t>
            </a:fld>
            <a:endParaRPr lang="en-US" altLang="ja-JP"/>
          </a:p>
        </p:txBody>
      </p:sp>
    </p:spTree>
    <p:extLst>
      <p:ext uri="{BB962C8B-B14F-4D97-AF65-F5344CB8AC3E}">
        <p14:creationId xmlns:p14="http://schemas.microsoft.com/office/powerpoint/2010/main" val="4163891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ltLang="ja-JP" dirty="0" smtClean="0"/>
              <a:t>2021-08-28</a:t>
            </a:r>
            <a:endParaRPr lang="en-US" altLang="ja-JP" dirty="0"/>
          </a:p>
        </p:txBody>
      </p:sp>
      <p:sp>
        <p:nvSpPr>
          <p:cNvPr id="3" name="Footer Placeholder 2"/>
          <p:cNvSpPr>
            <a:spLocks noGrp="1"/>
          </p:cNvSpPr>
          <p:nvPr>
            <p:ph type="ftr" sz="quarter" idx="11"/>
          </p:nvPr>
        </p:nvSpPr>
        <p:spPr/>
        <p:txBody>
          <a:bodyPr/>
          <a:lstStyle/>
          <a:p>
            <a:r>
              <a:rPr lang="en-US" altLang="ja-JP" dirty="0" smtClean="0"/>
              <a:t>LL2021 Language Update - Java</a:t>
            </a:r>
            <a:endParaRPr lang="en-US" altLang="ja-JP" dirty="0"/>
          </a:p>
        </p:txBody>
      </p:sp>
      <p:sp>
        <p:nvSpPr>
          <p:cNvPr id="4" name="Slide Number Placeholder 3"/>
          <p:cNvSpPr>
            <a:spLocks noGrp="1"/>
          </p:cNvSpPr>
          <p:nvPr>
            <p:ph type="sldNum" sz="quarter" idx="12"/>
          </p:nvPr>
        </p:nvSpPr>
        <p:spPr/>
        <p:txBody>
          <a:bodyPr/>
          <a:lstStyle/>
          <a:p>
            <a:fld id="{40B49DE2-EB7D-4AFE-BEBD-0B9C94DDE6FB}" type="slidenum">
              <a:rPr lang="en-US" altLang="ja-JP" smtClean="0"/>
              <a:pPr/>
              <a:t>‹#›</a:t>
            </a:fld>
            <a:endParaRPr lang="en-US" altLang="ja-JP"/>
          </a:p>
        </p:txBody>
      </p:sp>
    </p:spTree>
    <p:extLst>
      <p:ext uri="{BB962C8B-B14F-4D97-AF65-F5344CB8AC3E}">
        <p14:creationId xmlns:p14="http://schemas.microsoft.com/office/powerpoint/2010/main" val="608891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lvl1pPr>
              <a:defRPr/>
            </a:lvl1pPr>
          </a:lstStyle>
          <a:p>
            <a:r>
              <a:rPr lang="en-US" altLang="ja-JP" dirty="0" smtClean="0"/>
              <a:t>2021-08-28</a:t>
            </a:r>
            <a:endParaRPr lang="en-US" altLang="ja-JP" dirty="0"/>
          </a:p>
        </p:txBody>
      </p:sp>
      <p:sp>
        <p:nvSpPr>
          <p:cNvPr id="6" name="Footer Placeholder 5"/>
          <p:cNvSpPr>
            <a:spLocks noGrp="1"/>
          </p:cNvSpPr>
          <p:nvPr>
            <p:ph type="ftr" sz="quarter" idx="11"/>
          </p:nvPr>
        </p:nvSpPr>
        <p:spPr/>
        <p:txBody>
          <a:bodyPr/>
          <a:lstStyle/>
          <a:p>
            <a:r>
              <a:rPr lang="en-US" altLang="ja-JP" dirty="0" smtClean="0"/>
              <a:t>LL2021 Language Update - Java</a:t>
            </a:r>
            <a:endParaRPr lang="en-US" altLang="ja-JP" dirty="0"/>
          </a:p>
        </p:txBody>
      </p:sp>
      <p:sp>
        <p:nvSpPr>
          <p:cNvPr id="7" name="Slide Number Placeholder 6"/>
          <p:cNvSpPr>
            <a:spLocks noGrp="1"/>
          </p:cNvSpPr>
          <p:nvPr>
            <p:ph type="sldNum" sz="quarter" idx="12"/>
          </p:nvPr>
        </p:nvSpPr>
        <p:spPr/>
        <p:txBody>
          <a:bodyPr/>
          <a:lstStyle/>
          <a:p>
            <a:fld id="{95754E89-224A-4FED-80F9-6CEF9B8A6D31}" type="slidenum">
              <a:rPr lang="en-US" altLang="ja-JP" smtClean="0"/>
              <a:pPr/>
              <a:t>‹#›</a:t>
            </a:fld>
            <a:endParaRPr lang="en-US" altLang="ja-JP"/>
          </a:p>
        </p:txBody>
      </p:sp>
    </p:spTree>
    <p:extLst>
      <p:ext uri="{BB962C8B-B14F-4D97-AF65-F5344CB8AC3E}">
        <p14:creationId xmlns:p14="http://schemas.microsoft.com/office/powerpoint/2010/main" val="1087273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lvl1pPr>
              <a:defRPr/>
            </a:lvl1pPr>
          </a:lstStyle>
          <a:p>
            <a:r>
              <a:rPr lang="en-US" altLang="ja-JP" dirty="0" smtClean="0"/>
              <a:t>2021-08-28</a:t>
            </a:r>
            <a:endParaRPr lang="en-US" altLang="ja-JP" dirty="0"/>
          </a:p>
        </p:txBody>
      </p:sp>
      <p:sp>
        <p:nvSpPr>
          <p:cNvPr id="6" name="Footer Placeholder 5"/>
          <p:cNvSpPr>
            <a:spLocks noGrp="1"/>
          </p:cNvSpPr>
          <p:nvPr>
            <p:ph type="ftr" sz="quarter" idx="11"/>
          </p:nvPr>
        </p:nvSpPr>
        <p:spPr/>
        <p:txBody>
          <a:bodyPr/>
          <a:lstStyle/>
          <a:p>
            <a:r>
              <a:rPr lang="en-US" altLang="ja-JP" dirty="0" smtClean="0"/>
              <a:t>LL2021 Language Update - Java</a:t>
            </a:r>
            <a:endParaRPr lang="en-US" altLang="ja-JP" dirty="0"/>
          </a:p>
        </p:txBody>
      </p:sp>
      <p:sp>
        <p:nvSpPr>
          <p:cNvPr id="7" name="Slide Number Placeholder 6"/>
          <p:cNvSpPr>
            <a:spLocks noGrp="1"/>
          </p:cNvSpPr>
          <p:nvPr>
            <p:ph type="sldNum" sz="quarter" idx="12"/>
          </p:nvPr>
        </p:nvSpPr>
        <p:spPr/>
        <p:txBody>
          <a:bodyPr/>
          <a:lstStyle/>
          <a:p>
            <a:fld id="{0CA2D17B-9556-4837-AEB6-3C611D7DC4C6}" type="slidenum">
              <a:rPr lang="en-US" altLang="ja-JP" smtClean="0"/>
              <a:pPr/>
              <a:t>‹#›</a:t>
            </a:fld>
            <a:endParaRPr lang="en-US" altLang="ja-JP"/>
          </a:p>
        </p:txBody>
      </p:sp>
    </p:spTree>
    <p:extLst>
      <p:ext uri="{BB962C8B-B14F-4D97-AF65-F5344CB8AC3E}">
        <p14:creationId xmlns:p14="http://schemas.microsoft.com/office/powerpoint/2010/main" val="4072632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ja-JP" dirty="0" smtClean="0"/>
              <a:t>2021-08-28</a:t>
            </a:r>
            <a:endParaRPr lang="en-US" altLang="ja-JP"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ja-JP" dirty="0" smtClean="0"/>
              <a:t>LL2021 Language Update - Java</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23CF3F-8B5C-443A-A9AF-17BEFA3F46FE}" type="slidenum">
              <a:rPr kumimoji="1" lang="ja-JP" altLang="en-US" smtClean="0"/>
              <a:t>‹#›</a:t>
            </a:fld>
            <a:endParaRPr kumimoji="1" lang="ja-JP" altLang="en-US"/>
          </a:p>
        </p:txBody>
      </p:sp>
      <p:pic>
        <p:nvPicPr>
          <p:cNvPr id="7" name="図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915155" y="190201"/>
            <a:ext cx="1200390" cy="1500488"/>
          </a:xfrm>
          <a:prstGeom prst="rect">
            <a:avLst/>
          </a:prstGeom>
        </p:spPr>
      </p:pic>
    </p:spTree>
    <p:extLst>
      <p:ext uri="{BB962C8B-B14F-4D97-AF65-F5344CB8AC3E}">
        <p14:creationId xmlns:p14="http://schemas.microsoft.com/office/powerpoint/2010/main" val="1470327661"/>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snyk.io/jvm-ecosystem-report-2021/"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gif"/><Relationship Id="rId4" Type="http://schemas.openxmlformats.org/officeDocument/2006/relationships/image" Target="../media/image4.png"/><Relationship Id="rId9" Type="http://schemas.openxmlformats.org/officeDocument/2006/relationships/image" Target="../media/image9.jpg"/></Relationships>
</file>

<file path=ppt/slides/_rels/slide20.xml.rels><?xml version="1.0" encoding="UTF-8" standalone="yes"?>
<Relationships xmlns="http://schemas.openxmlformats.org/package/2006/relationships"><Relationship Id="rId3" Type="http://schemas.openxmlformats.org/officeDocument/2006/relationships/hyperlink" Target="https://blogs.oracle.com/javamagazin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www.infoq.com/jp/java/news/" TargetMode="External"/><Relationship Id="rId5" Type="http://schemas.openxmlformats.org/officeDocument/2006/relationships/hyperlink" Target="https://www.azul.com/category/java-updates/" TargetMode="External"/><Relationship Id="rId4" Type="http://schemas.openxmlformats.org/officeDocument/2006/relationships/hyperlink" Target="https://blogs.oracle.com/otnjp/java-magazine-2"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hyperlink" Target="https://snyk.io/jvm-ecosystem-report-2021/"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snyk.io/jvm-ecosystem-report-2021/"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en-US" altLang="ja-JP" dirty="0" smtClean="0"/>
              <a:t>Java </a:t>
            </a:r>
            <a:r>
              <a:rPr kumimoji="1" lang="en-US" altLang="ja-JP" dirty="0" smtClean="0"/>
              <a:t>Updates</a:t>
            </a:r>
            <a:br>
              <a:rPr kumimoji="1" lang="en-US" altLang="ja-JP" dirty="0" smtClean="0"/>
            </a:br>
            <a:r>
              <a:rPr lang="en-US" altLang="ja-JP" dirty="0" smtClean="0"/>
              <a:t>LL2021</a:t>
            </a:r>
            <a:endParaRPr kumimoji="1" lang="ja-JP" altLang="en-US" dirty="0"/>
          </a:p>
        </p:txBody>
      </p:sp>
      <p:sp>
        <p:nvSpPr>
          <p:cNvPr id="3" name="サブタイトル 2"/>
          <p:cNvSpPr>
            <a:spLocks noGrp="1"/>
          </p:cNvSpPr>
          <p:nvPr>
            <p:ph type="subTitle" idx="1"/>
          </p:nvPr>
        </p:nvSpPr>
        <p:spPr/>
        <p:txBody>
          <a:bodyPr/>
          <a:lstStyle/>
          <a:p>
            <a:r>
              <a:rPr lang="ja-JP" altLang="en-US" dirty="0" smtClean="0"/>
              <a:t>高橋　徹（</a:t>
            </a:r>
            <a:r>
              <a:rPr lang="en-US" altLang="ja-JP" dirty="0" smtClean="0"/>
              <a:t>Java</a:t>
            </a:r>
            <a:r>
              <a:rPr lang="ja-JP" altLang="en-US" dirty="0" smtClean="0"/>
              <a:t>読書会</a:t>
            </a:r>
            <a:r>
              <a:rPr lang="en-US" altLang="ja-JP" dirty="0" smtClean="0"/>
              <a:t>BOF</a:t>
            </a:r>
            <a:r>
              <a:rPr lang="ja-JP" altLang="en-US" dirty="0" smtClean="0"/>
              <a:t>）</a:t>
            </a:r>
            <a:endParaRPr lang="en-US" altLang="ja-JP" dirty="0" smtClean="0"/>
          </a:p>
          <a:p>
            <a:r>
              <a:rPr lang="ja-JP" altLang="en-US" dirty="0"/>
              <a:t>岩室　元典（</a:t>
            </a:r>
            <a:r>
              <a:rPr lang="en-US" altLang="ja-JP" dirty="0"/>
              <a:t>Java</a:t>
            </a:r>
            <a:r>
              <a:rPr lang="ja-JP" altLang="en-US" dirty="0"/>
              <a:t>読書会</a:t>
            </a:r>
            <a:r>
              <a:rPr lang="en-US" altLang="ja-JP" dirty="0"/>
              <a:t>BOF</a:t>
            </a:r>
            <a:r>
              <a:rPr lang="ja-JP" altLang="en-US" dirty="0"/>
              <a:t>）</a:t>
            </a:r>
            <a:endParaRPr lang="en-US" altLang="ja-JP" dirty="0"/>
          </a:p>
          <a:p>
            <a:endParaRPr kumimoji="1" lang="en-US" altLang="ja-JP" dirty="0" smtClean="0"/>
          </a:p>
        </p:txBody>
      </p:sp>
    </p:spTree>
    <p:extLst>
      <p:ext uri="{BB962C8B-B14F-4D97-AF65-F5344CB8AC3E}">
        <p14:creationId xmlns:p14="http://schemas.microsoft.com/office/powerpoint/2010/main" val="42505327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6"/>
            <a:ext cx="7886700" cy="1221015"/>
          </a:xfrm>
        </p:spPr>
        <p:txBody>
          <a:bodyPr>
            <a:normAutofit fontScale="90000"/>
          </a:bodyPr>
          <a:lstStyle/>
          <a:p>
            <a:r>
              <a:rPr kumimoji="1" lang="en-US" altLang="ja-JP" dirty="0" smtClean="0"/>
              <a:t>Java Update – </a:t>
            </a:r>
            <a:r>
              <a:rPr kumimoji="1" lang="ja-JP" altLang="en-US" dirty="0" smtClean="0"/>
              <a:t>言語仕様</a:t>
            </a:r>
            <a:r>
              <a:rPr kumimoji="1" lang="en-US" altLang="ja-JP" dirty="0" smtClean="0"/>
              <a:t/>
            </a:r>
            <a:br>
              <a:rPr kumimoji="1" lang="en-US" altLang="ja-JP" dirty="0" smtClean="0"/>
            </a:br>
            <a:r>
              <a:rPr lang="en-US" altLang="ja-JP" dirty="0" smtClean="0"/>
              <a:t>switch</a:t>
            </a:r>
            <a:r>
              <a:rPr lang="ja-JP" altLang="en-US" dirty="0" smtClean="0"/>
              <a:t>式</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2016-08-27</a:t>
            </a:r>
            <a:endParaRPr lang="en-US" altLang="ja-JP"/>
          </a:p>
        </p:txBody>
      </p:sp>
      <p:sp>
        <p:nvSpPr>
          <p:cNvPr id="5" name="フッター プレースホルダー 4"/>
          <p:cNvSpPr>
            <a:spLocks noGrp="1"/>
          </p:cNvSpPr>
          <p:nvPr>
            <p:ph type="ftr" sz="quarter" idx="11"/>
          </p:nvPr>
        </p:nvSpPr>
        <p:spPr/>
        <p:txBody>
          <a:bodyPr/>
          <a:lstStyle/>
          <a:p>
            <a:r>
              <a:rPr lang="en-US" altLang="ja-JP" smtClean="0"/>
              <a:t>LLoT Language Update - Java</a:t>
            </a:r>
            <a:endParaRPr lang="en-US" altLang="ja-JP"/>
          </a:p>
        </p:txBody>
      </p:sp>
      <p:sp>
        <p:nvSpPr>
          <p:cNvPr id="6" name="スライド番号プレースホルダー 5"/>
          <p:cNvSpPr>
            <a:spLocks noGrp="1"/>
          </p:cNvSpPr>
          <p:nvPr>
            <p:ph type="sldNum" sz="quarter" idx="12"/>
          </p:nvPr>
        </p:nvSpPr>
        <p:spPr/>
        <p:txBody>
          <a:bodyPr/>
          <a:lstStyle/>
          <a:p>
            <a:fld id="{3EA0899F-53DF-4C68-84AF-E43BE2664E84}" type="slidenum">
              <a:rPr lang="en-US" altLang="ja-JP" smtClean="0"/>
              <a:pPr/>
              <a:t>10</a:t>
            </a:fld>
            <a:endParaRPr lang="en-US" altLang="ja-JP" dirty="0"/>
          </a:p>
        </p:txBody>
      </p:sp>
      <p:sp>
        <p:nvSpPr>
          <p:cNvPr id="7" name="メモ 6"/>
          <p:cNvSpPr/>
          <p:nvPr/>
        </p:nvSpPr>
        <p:spPr>
          <a:xfrm>
            <a:off x="1048839" y="2569945"/>
            <a:ext cx="6121218" cy="2326251"/>
          </a:xfrm>
          <a:prstGeom prst="foldedCorner">
            <a:avLst>
              <a:gd name="adj" fmla="val 10098"/>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r>
              <a:rPr lang="en-US" altLang="ja-JP" sz="2000" dirty="0" err="1" smtClean="0">
                <a:latin typeface="Consolas" panose="020B0609020204030204" pitchFamily="49" charset="0"/>
                <a:ea typeface="ＭＳ ゴシック" panose="020B0609070205080204" pitchFamily="49" charset="-128"/>
              </a:rPr>
              <a:t>int</a:t>
            </a:r>
            <a:r>
              <a:rPr lang="en-US" altLang="ja-JP" sz="2000" dirty="0" smtClean="0">
                <a:latin typeface="Consolas" panose="020B0609020204030204" pitchFamily="49" charset="0"/>
                <a:ea typeface="ＭＳ ゴシック" panose="020B0609070205080204" pitchFamily="49" charset="-128"/>
              </a:rPr>
              <a:t> </a:t>
            </a:r>
            <a:r>
              <a:rPr lang="en-US" altLang="ja-JP" sz="2000" dirty="0" err="1" smtClean="0">
                <a:latin typeface="Consolas" panose="020B0609020204030204" pitchFamily="49" charset="0"/>
                <a:ea typeface="ＭＳ ゴシック" panose="020B0609070205080204" pitchFamily="49" charset="-128"/>
              </a:rPr>
              <a:t>numLetters</a:t>
            </a:r>
            <a:r>
              <a:rPr lang="en-US" altLang="ja-JP" sz="2000" dirty="0" smtClean="0">
                <a:latin typeface="Consolas" panose="020B0609020204030204" pitchFamily="49" charset="0"/>
                <a:ea typeface="ＭＳ ゴシック" panose="020B0609070205080204" pitchFamily="49" charset="-128"/>
              </a:rPr>
              <a:t> </a:t>
            </a:r>
            <a:r>
              <a:rPr lang="en-US" altLang="ja-JP" sz="2000" dirty="0" smtClean="0">
                <a:solidFill>
                  <a:srgbClr val="FF0000"/>
                </a:solidFill>
                <a:latin typeface="Consolas" panose="020B0609020204030204" pitchFamily="49" charset="0"/>
                <a:ea typeface="ＭＳ ゴシック" panose="020B0609070205080204" pitchFamily="49" charset="-128"/>
              </a:rPr>
              <a:t>=</a:t>
            </a:r>
            <a:r>
              <a:rPr lang="en-US" altLang="ja-JP" sz="2000" dirty="0" smtClean="0">
                <a:latin typeface="Consolas" panose="020B0609020204030204" pitchFamily="49" charset="0"/>
                <a:ea typeface="ＭＳ ゴシック" panose="020B0609070205080204" pitchFamily="49" charset="-128"/>
              </a:rPr>
              <a:t> switch (day) {</a:t>
            </a:r>
          </a:p>
          <a:p>
            <a:r>
              <a:rPr lang="en-US" altLang="ja-JP" sz="2000" dirty="0" smtClean="0">
                <a:latin typeface="Consolas" panose="020B0609020204030204" pitchFamily="49" charset="0"/>
                <a:ea typeface="ＭＳ ゴシック" panose="020B0609070205080204" pitchFamily="49" charset="-128"/>
              </a:rPr>
              <a:t>  case MONDAY</a:t>
            </a:r>
            <a:r>
              <a:rPr lang="en-US" altLang="ja-JP" sz="2000" b="1" dirty="0" smtClean="0">
                <a:solidFill>
                  <a:srgbClr val="FF0000"/>
                </a:solidFill>
                <a:effectLst>
                  <a:outerShdw blurRad="38100" dist="38100" dir="2700000" algn="tl">
                    <a:srgbClr val="000000">
                      <a:alpha val="43137"/>
                    </a:srgbClr>
                  </a:outerShdw>
                </a:effectLst>
                <a:latin typeface="Consolas" panose="020B0609020204030204" pitchFamily="49" charset="0"/>
                <a:ea typeface="ＭＳ ゴシック" panose="020B0609070205080204" pitchFamily="49" charset="-128"/>
              </a:rPr>
              <a:t>,</a:t>
            </a:r>
            <a:r>
              <a:rPr lang="en-US" altLang="ja-JP" sz="2000" dirty="0" smtClean="0">
                <a:latin typeface="Consolas" panose="020B0609020204030204" pitchFamily="49" charset="0"/>
                <a:ea typeface="ＭＳ ゴシック" panose="020B0609070205080204" pitchFamily="49" charset="-128"/>
              </a:rPr>
              <a:t> FRIDAY</a:t>
            </a:r>
            <a:r>
              <a:rPr lang="en-US" altLang="ja-JP" sz="2000" b="1" dirty="0" smtClean="0">
                <a:solidFill>
                  <a:srgbClr val="FF0000"/>
                </a:solidFill>
                <a:effectLst>
                  <a:outerShdw blurRad="38100" dist="38100" dir="2700000" algn="tl">
                    <a:srgbClr val="000000">
                      <a:alpha val="43137"/>
                    </a:srgbClr>
                  </a:outerShdw>
                </a:effectLst>
                <a:latin typeface="Consolas" panose="020B0609020204030204" pitchFamily="49" charset="0"/>
                <a:ea typeface="ＭＳ ゴシック" panose="020B0609070205080204" pitchFamily="49" charset="-128"/>
              </a:rPr>
              <a:t>,</a:t>
            </a:r>
            <a:r>
              <a:rPr lang="en-US" altLang="ja-JP" sz="2000" dirty="0" smtClean="0">
                <a:latin typeface="Consolas" panose="020B0609020204030204" pitchFamily="49" charset="0"/>
                <a:ea typeface="ＭＳ ゴシック" panose="020B0609070205080204" pitchFamily="49" charset="-128"/>
              </a:rPr>
              <a:t> SUNDAY </a:t>
            </a:r>
            <a:r>
              <a:rPr lang="en-US" altLang="ja-JP" sz="2000" b="1" dirty="0" smtClean="0">
                <a:solidFill>
                  <a:srgbClr val="FF0000"/>
                </a:solidFill>
                <a:effectLst>
                  <a:outerShdw blurRad="38100" dist="38100" dir="2700000" algn="tl">
                    <a:srgbClr val="000000">
                      <a:alpha val="43137"/>
                    </a:srgbClr>
                  </a:outerShdw>
                </a:effectLst>
                <a:latin typeface="Consolas" panose="020B0609020204030204" pitchFamily="49" charset="0"/>
                <a:ea typeface="ＭＳ ゴシック" panose="020B0609070205080204" pitchFamily="49" charset="-128"/>
              </a:rPr>
              <a:t>-&gt;</a:t>
            </a:r>
            <a:r>
              <a:rPr lang="en-US" altLang="ja-JP" sz="2000" dirty="0" smtClean="0">
                <a:latin typeface="Consolas" panose="020B0609020204030204" pitchFamily="49" charset="0"/>
                <a:ea typeface="ＭＳ ゴシック" panose="020B0609070205080204" pitchFamily="49" charset="-128"/>
              </a:rPr>
              <a:t> 6;</a:t>
            </a:r>
          </a:p>
          <a:p>
            <a:r>
              <a:rPr lang="en-US" altLang="ja-JP" sz="2000" dirty="0" smtClean="0">
                <a:latin typeface="Consolas" panose="020B0609020204030204" pitchFamily="49" charset="0"/>
                <a:ea typeface="ＭＳ ゴシック" panose="020B0609070205080204" pitchFamily="49" charset="-128"/>
              </a:rPr>
              <a:t>  case TUESDAY </a:t>
            </a:r>
            <a:r>
              <a:rPr lang="en-US" altLang="ja-JP" sz="2000" b="1" dirty="0" smtClean="0">
                <a:solidFill>
                  <a:srgbClr val="FF0000"/>
                </a:solidFill>
                <a:effectLst>
                  <a:outerShdw blurRad="38100" dist="38100" dir="2700000" algn="tl">
                    <a:srgbClr val="000000">
                      <a:alpha val="43137"/>
                    </a:srgbClr>
                  </a:outerShdw>
                </a:effectLst>
                <a:latin typeface="Consolas" panose="020B0609020204030204" pitchFamily="49" charset="0"/>
                <a:ea typeface="ＭＳ ゴシック" panose="020B0609070205080204" pitchFamily="49" charset="-128"/>
              </a:rPr>
              <a:t>-&gt;</a:t>
            </a:r>
            <a:r>
              <a:rPr lang="en-US" altLang="ja-JP" sz="2000" dirty="0" smtClean="0">
                <a:latin typeface="Consolas" panose="020B0609020204030204" pitchFamily="49" charset="0"/>
                <a:ea typeface="ＭＳ ゴシック" panose="020B0609070205080204" pitchFamily="49" charset="-128"/>
              </a:rPr>
              <a:t> 7;</a:t>
            </a:r>
          </a:p>
          <a:p>
            <a:r>
              <a:rPr lang="en-US" altLang="ja-JP" sz="2000" dirty="0" smtClean="0">
                <a:latin typeface="Consolas" panose="020B0609020204030204" pitchFamily="49" charset="0"/>
                <a:ea typeface="ＭＳ ゴシック" panose="020B0609070205080204" pitchFamily="49" charset="-128"/>
              </a:rPr>
              <a:t>  case THURSDAY, SATURDAY </a:t>
            </a:r>
            <a:r>
              <a:rPr lang="en-US" altLang="ja-JP" sz="2000" b="1" dirty="0" smtClean="0">
                <a:solidFill>
                  <a:srgbClr val="FF0000"/>
                </a:solidFill>
                <a:effectLst>
                  <a:outerShdw blurRad="38100" dist="38100" dir="2700000" algn="tl">
                    <a:srgbClr val="000000">
                      <a:alpha val="43137"/>
                    </a:srgbClr>
                  </a:outerShdw>
                </a:effectLst>
                <a:latin typeface="Consolas" panose="020B0609020204030204" pitchFamily="49" charset="0"/>
                <a:ea typeface="ＭＳ ゴシック" panose="020B0609070205080204" pitchFamily="49" charset="-128"/>
              </a:rPr>
              <a:t>-&gt;</a:t>
            </a:r>
            <a:r>
              <a:rPr lang="en-US" altLang="ja-JP" sz="2000" dirty="0" smtClean="0">
                <a:latin typeface="Consolas" panose="020B0609020204030204" pitchFamily="49" charset="0"/>
                <a:ea typeface="ＭＳ ゴシック" panose="020B0609070205080204" pitchFamily="49" charset="-128"/>
              </a:rPr>
              <a:t> 8;</a:t>
            </a:r>
          </a:p>
          <a:p>
            <a:r>
              <a:rPr lang="en-US" altLang="ja-JP" sz="2000" dirty="0" smtClean="0">
                <a:latin typeface="Consolas" panose="020B0609020204030204" pitchFamily="49" charset="0"/>
                <a:ea typeface="ＭＳ ゴシック" panose="020B0609070205080204" pitchFamily="49" charset="-128"/>
              </a:rPr>
              <a:t>  case WEDNESDAY </a:t>
            </a:r>
            <a:r>
              <a:rPr lang="en-US" altLang="ja-JP" sz="2000" b="1" dirty="0" smtClean="0">
                <a:solidFill>
                  <a:srgbClr val="FF0000"/>
                </a:solidFill>
                <a:effectLst>
                  <a:outerShdw blurRad="38100" dist="38100" dir="2700000" algn="tl">
                    <a:srgbClr val="000000">
                      <a:alpha val="43137"/>
                    </a:srgbClr>
                  </a:outerShdw>
                </a:effectLst>
                <a:latin typeface="Consolas" panose="020B0609020204030204" pitchFamily="49" charset="0"/>
                <a:ea typeface="ＭＳ ゴシック" panose="020B0609070205080204" pitchFamily="49" charset="-128"/>
              </a:rPr>
              <a:t>-&gt;</a:t>
            </a:r>
            <a:r>
              <a:rPr lang="en-US" altLang="ja-JP" sz="2000" dirty="0" smtClean="0">
                <a:latin typeface="Consolas" panose="020B0609020204030204" pitchFamily="49" charset="0"/>
                <a:ea typeface="ＭＳ ゴシック" panose="020B0609070205080204" pitchFamily="49" charset="-128"/>
              </a:rPr>
              <a:t> 9;</a:t>
            </a:r>
          </a:p>
          <a:p>
            <a:r>
              <a:rPr lang="en-US" altLang="ja-JP" sz="2000" dirty="0" smtClean="0">
                <a:latin typeface="Consolas" panose="020B0609020204030204" pitchFamily="49" charset="0"/>
                <a:ea typeface="ＭＳ ゴシック" panose="020B0609070205080204" pitchFamily="49" charset="-128"/>
              </a:rPr>
              <a:t>};</a:t>
            </a:r>
          </a:p>
        </p:txBody>
      </p:sp>
      <p:sp>
        <p:nvSpPr>
          <p:cNvPr id="8" name="線吹き出し 1 (枠付き) 7"/>
          <p:cNvSpPr/>
          <p:nvPr/>
        </p:nvSpPr>
        <p:spPr>
          <a:xfrm>
            <a:off x="2191658" y="1694236"/>
            <a:ext cx="2004958" cy="528185"/>
          </a:xfrm>
          <a:prstGeom prst="borderCallout1">
            <a:avLst>
              <a:gd name="adj1" fmla="val 102743"/>
              <a:gd name="adj2" fmla="val 36213"/>
              <a:gd name="adj3" fmla="val 232494"/>
              <a:gd name="adj4" fmla="val 53062"/>
            </a:avLst>
          </a:prstGeom>
          <a:ln>
            <a:solidFill>
              <a:schemeClr val="accent4">
                <a:lumMod val="7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dirty="0" smtClean="0"/>
              <a:t>switch</a:t>
            </a:r>
            <a:r>
              <a:rPr kumimoji="1" lang="ja-JP" altLang="en-US" dirty="0" smtClean="0"/>
              <a:t>式の結果を変数に代入</a:t>
            </a:r>
            <a:endParaRPr kumimoji="1" lang="ja-JP" altLang="en-US" dirty="0"/>
          </a:p>
        </p:txBody>
      </p:sp>
      <p:sp>
        <p:nvSpPr>
          <p:cNvPr id="10" name="線吹き出し 1 (枠付き) 9"/>
          <p:cNvSpPr/>
          <p:nvPr/>
        </p:nvSpPr>
        <p:spPr>
          <a:xfrm>
            <a:off x="6313715" y="2815771"/>
            <a:ext cx="2554514" cy="743997"/>
          </a:xfrm>
          <a:prstGeom prst="borderCallout1">
            <a:avLst>
              <a:gd name="adj1" fmla="val 80709"/>
              <a:gd name="adj2" fmla="val -1931"/>
              <a:gd name="adj3" fmla="val 75967"/>
              <a:gd name="adj4" fmla="val -19654"/>
            </a:avLst>
          </a:prstGeom>
          <a:ln>
            <a:solidFill>
              <a:schemeClr val="accent4">
                <a:lumMod val="7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dirty="0" smtClean="0"/>
              <a:t>break</a:t>
            </a:r>
            <a:r>
              <a:rPr lang="ja-JP" altLang="en-US" dirty="0" smtClean="0"/>
              <a:t>不要</a:t>
            </a:r>
            <a:endParaRPr lang="en-US" altLang="ja-JP" dirty="0" smtClean="0"/>
          </a:p>
          <a:p>
            <a:pPr algn="ctr"/>
            <a:r>
              <a:rPr kumimoji="1" lang="ja-JP" altLang="en-US" dirty="0" smtClean="0"/>
              <a:t>フォールスルーなし</a:t>
            </a:r>
            <a:endParaRPr kumimoji="1" lang="ja-JP" altLang="en-US" dirty="0"/>
          </a:p>
        </p:txBody>
      </p:sp>
      <p:sp>
        <p:nvSpPr>
          <p:cNvPr id="9" name="線吹き出し 1 (枠付き) 8"/>
          <p:cNvSpPr/>
          <p:nvPr/>
        </p:nvSpPr>
        <p:spPr>
          <a:xfrm>
            <a:off x="4572001" y="1694236"/>
            <a:ext cx="2223436" cy="528185"/>
          </a:xfrm>
          <a:prstGeom prst="borderCallout1">
            <a:avLst>
              <a:gd name="adj1" fmla="val 80709"/>
              <a:gd name="adj2" fmla="val -1931"/>
              <a:gd name="adj3" fmla="val 290307"/>
              <a:gd name="adj4" fmla="val -20959"/>
            </a:avLst>
          </a:prstGeom>
          <a:ln>
            <a:solidFill>
              <a:schemeClr val="accent4">
                <a:lumMod val="7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smtClean="0"/>
              <a:t>複数条件を列挙</a:t>
            </a:r>
            <a:endParaRPr lang="en-US" altLang="ja-JP" dirty="0" smtClean="0"/>
          </a:p>
        </p:txBody>
      </p:sp>
      <p:sp>
        <p:nvSpPr>
          <p:cNvPr id="11" name="テキスト ボックス 10"/>
          <p:cNvSpPr txBox="1"/>
          <p:nvPr/>
        </p:nvSpPr>
        <p:spPr>
          <a:xfrm>
            <a:off x="1048839" y="5292795"/>
            <a:ext cx="6906441" cy="523220"/>
          </a:xfrm>
          <a:prstGeom prst="rect">
            <a:avLst/>
          </a:prstGeom>
          <a:noFill/>
        </p:spPr>
        <p:txBody>
          <a:bodyPr wrap="square" rtlCol="0">
            <a:spAutoFit/>
          </a:bodyPr>
          <a:lstStyle/>
          <a:p>
            <a:r>
              <a:rPr kumimoji="1" lang="ja-JP" altLang="en-US" sz="1400" dirty="0" smtClean="0"/>
              <a:t>注）</a:t>
            </a:r>
            <a:r>
              <a:rPr kumimoji="1" lang="en-US" altLang="ja-JP" sz="1400" dirty="0" err="1" smtClean="0"/>
              <a:t>java.time.DayOfWeek</a:t>
            </a:r>
            <a:r>
              <a:rPr kumimoji="1" lang="ja-JP" altLang="en-US" sz="1400" dirty="0" smtClean="0"/>
              <a:t>（</a:t>
            </a:r>
            <a:r>
              <a:rPr kumimoji="1" lang="en-US" altLang="ja-JP" sz="1400" dirty="0" err="1" smtClean="0"/>
              <a:t>enum</a:t>
            </a:r>
            <a:r>
              <a:rPr kumimoji="1" lang="ja-JP" altLang="en-US" sz="1400" dirty="0" smtClean="0"/>
              <a:t>型）を使った例で、全ての列挙子を</a:t>
            </a:r>
            <a:r>
              <a:rPr kumimoji="1" lang="en-US" altLang="ja-JP" sz="1400" dirty="0" smtClean="0"/>
              <a:t>case</a:t>
            </a:r>
            <a:r>
              <a:rPr kumimoji="1" lang="ja-JP" altLang="en-US" sz="1400" dirty="0" smtClean="0"/>
              <a:t>で使用しているので </a:t>
            </a:r>
            <a:r>
              <a:rPr kumimoji="1" lang="en-US" altLang="ja-JP" sz="1400" dirty="0" smtClean="0"/>
              <a:t>default</a:t>
            </a:r>
            <a:r>
              <a:rPr kumimoji="1" lang="ja-JP" altLang="en-US" sz="1400" dirty="0" smtClean="0"/>
              <a:t>の記述は不要</a:t>
            </a:r>
            <a:endParaRPr kumimoji="1" lang="ja-JP" altLang="en-US" sz="1400" dirty="0"/>
          </a:p>
        </p:txBody>
      </p:sp>
    </p:spTree>
    <p:extLst>
      <p:ext uri="{BB962C8B-B14F-4D97-AF65-F5344CB8AC3E}">
        <p14:creationId xmlns:p14="http://schemas.microsoft.com/office/powerpoint/2010/main" val="5709301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6"/>
            <a:ext cx="7886700" cy="1221015"/>
          </a:xfrm>
        </p:spPr>
        <p:txBody>
          <a:bodyPr>
            <a:normAutofit fontScale="90000"/>
          </a:bodyPr>
          <a:lstStyle/>
          <a:p>
            <a:r>
              <a:rPr kumimoji="1" lang="en-US" altLang="ja-JP" dirty="0" smtClean="0"/>
              <a:t>Java Update – </a:t>
            </a:r>
            <a:r>
              <a:rPr kumimoji="1" lang="ja-JP" altLang="en-US" dirty="0" smtClean="0"/>
              <a:t>言語仕様</a:t>
            </a:r>
            <a:r>
              <a:rPr kumimoji="1" lang="en-US" altLang="ja-JP" dirty="0" smtClean="0"/>
              <a:t/>
            </a:r>
            <a:br>
              <a:rPr kumimoji="1" lang="en-US" altLang="ja-JP" dirty="0" smtClean="0"/>
            </a:br>
            <a:r>
              <a:rPr lang="ja-JP" altLang="en-US" dirty="0"/>
              <a:t>テキストブロック</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2016-08-27</a:t>
            </a:r>
            <a:endParaRPr lang="en-US" altLang="ja-JP"/>
          </a:p>
        </p:txBody>
      </p:sp>
      <p:sp>
        <p:nvSpPr>
          <p:cNvPr id="5" name="フッター プレースホルダー 4"/>
          <p:cNvSpPr>
            <a:spLocks noGrp="1"/>
          </p:cNvSpPr>
          <p:nvPr>
            <p:ph type="ftr" sz="quarter" idx="11"/>
          </p:nvPr>
        </p:nvSpPr>
        <p:spPr/>
        <p:txBody>
          <a:bodyPr/>
          <a:lstStyle/>
          <a:p>
            <a:r>
              <a:rPr lang="en-US" altLang="ja-JP" smtClean="0"/>
              <a:t>LLoT Language Update - Java</a:t>
            </a:r>
            <a:endParaRPr lang="en-US" altLang="ja-JP"/>
          </a:p>
        </p:txBody>
      </p:sp>
      <p:sp>
        <p:nvSpPr>
          <p:cNvPr id="6" name="スライド番号プレースホルダー 5"/>
          <p:cNvSpPr>
            <a:spLocks noGrp="1"/>
          </p:cNvSpPr>
          <p:nvPr>
            <p:ph type="sldNum" sz="quarter" idx="12"/>
          </p:nvPr>
        </p:nvSpPr>
        <p:spPr/>
        <p:txBody>
          <a:bodyPr/>
          <a:lstStyle/>
          <a:p>
            <a:fld id="{3EA0899F-53DF-4C68-84AF-E43BE2664E84}" type="slidenum">
              <a:rPr lang="en-US" altLang="ja-JP" smtClean="0"/>
              <a:pPr/>
              <a:t>11</a:t>
            </a:fld>
            <a:endParaRPr lang="en-US" altLang="ja-JP"/>
          </a:p>
        </p:txBody>
      </p:sp>
      <p:sp>
        <p:nvSpPr>
          <p:cNvPr id="7" name="メモ 6"/>
          <p:cNvSpPr/>
          <p:nvPr/>
        </p:nvSpPr>
        <p:spPr>
          <a:xfrm>
            <a:off x="1048839" y="2222421"/>
            <a:ext cx="5453561" cy="2349579"/>
          </a:xfrm>
          <a:prstGeom prst="foldedCorner">
            <a:avLst>
              <a:gd name="adj" fmla="val 10098"/>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r>
              <a:rPr lang="en-US" altLang="ja-JP" sz="2000" dirty="0" smtClean="0">
                <a:latin typeface="Consolas" panose="020B0609020204030204" pitchFamily="49" charset="0"/>
                <a:ea typeface="ＭＳ ゴシック" panose="020B0609070205080204" pitchFamily="49" charset="-128"/>
              </a:rPr>
              <a:t>String html = </a:t>
            </a:r>
            <a:r>
              <a:rPr lang="en-US" altLang="ja-JP" sz="2000" b="1" dirty="0" smtClean="0">
                <a:solidFill>
                  <a:srgbClr val="FF0000"/>
                </a:solidFill>
                <a:effectLst>
                  <a:outerShdw blurRad="38100" dist="38100" dir="2700000" algn="tl">
                    <a:srgbClr val="000000">
                      <a:alpha val="43137"/>
                    </a:srgbClr>
                  </a:outerShdw>
                </a:effectLst>
                <a:latin typeface="Consolas" panose="020B0609020204030204" pitchFamily="49" charset="0"/>
                <a:ea typeface="ＭＳ ゴシック" panose="020B0609070205080204" pitchFamily="49" charset="-128"/>
              </a:rPr>
              <a:t>”””</a:t>
            </a:r>
          </a:p>
          <a:p>
            <a:r>
              <a:rPr lang="en-US" altLang="ja-JP" sz="2000" dirty="0">
                <a:latin typeface="Consolas" panose="020B0609020204030204" pitchFamily="49" charset="0"/>
                <a:ea typeface="ＭＳ ゴシック" panose="020B0609070205080204" pitchFamily="49" charset="-128"/>
              </a:rPr>
              <a:t> </a:t>
            </a:r>
            <a:r>
              <a:rPr lang="en-US" altLang="ja-JP" sz="2000" dirty="0" smtClean="0">
                <a:latin typeface="Consolas" panose="020B0609020204030204" pitchFamily="49" charset="0"/>
                <a:ea typeface="ＭＳ ゴシック" panose="020B0609070205080204" pitchFamily="49" charset="-128"/>
              </a:rPr>
              <a:t>   &lt;html&gt;</a:t>
            </a:r>
          </a:p>
          <a:p>
            <a:r>
              <a:rPr lang="en-US" altLang="ja-JP" sz="2000" dirty="0">
                <a:latin typeface="Consolas" panose="020B0609020204030204" pitchFamily="49" charset="0"/>
                <a:ea typeface="ＭＳ ゴシック" panose="020B0609070205080204" pitchFamily="49" charset="-128"/>
              </a:rPr>
              <a:t> </a:t>
            </a:r>
            <a:r>
              <a:rPr lang="en-US" altLang="ja-JP" sz="2000" dirty="0" smtClean="0">
                <a:latin typeface="Consolas" panose="020B0609020204030204" pitchFamily="49" charset="0"/>
                <a:ea typeface="ＭＳ ゴシック" panose="020B0609070205080204" pitchFamily="49" charset="-128"/>
              </a:rPr>
              <a:t>       &lt;body&gt;</a:t>
            </a:r>
          </a:p>
          <a:p>
            <a:r>
              <a:rPr lang="en-US" altLang="ja-JP" sz="2000" dirty="0">
                <a:latin typeface="Consolas" panose="020B0609020204030204" pitchFamily="49" charset="0"/>
                <a:ea typeface="ＭＳ ゴシック" panose="020B0609070205080204" pitchFamily="49" charset="-128"/>
              </a:rPr>
              <a:t> </a:t>
            </a:r>
            <a:r>
              <a:rPr lang="en-US" altLang="ja-JP" sz="2000" dirty="0" smtClean="0">
                <a:latin typeface="Consolas" panose="020B0609020204030204" pitchFamily="49" charset="0"/>
                <a:ea typeface="ＭＳ ゴシック" panose="020B0609070205080204" pitchFamily="49" charset="-128"/>
              </a:rPr>
              <a:t>           &lt;p&gt;Hello World.&lt;/p&gt;</a:t>
            </a:r>
          </a:p>
          <a:p>
            <a:r>
              <a:rPr lang="en-US" altLang="ja-JP" sz="2000" dirty="0">
                <a:latin typeface="Consolas" panose="020B0609020204030204" pitchFamily="49" charset="0"/>
                <a:ea typeface="ＭＳ ゴシック" panose="020B0609070205080204" pitchFamily="49" charset="-128"/>
              </a:rPr>
              <a:t> </a:t>
            </a:r>
            <a:r>
              <a:rPr lang="en-US" altLang="ja-JP" sz="2000" dirty="0" smtClean="0">
                <a:latin typeface="Consolas" panose="020B0609020204030204" pitchFamily="49" charset="0"/>
                <a:ea typeface="ＭＳ ゴシック" panose="020B0609070205080204" pitchFamily="49" charset="-128"/>
              </a:rPr>
              <a:t>       &lt;/body&gt;</a:t>
            </a:r>
          </a:p>
          <a:p>
            <a:r>
              <a:rPr lang="en-US" altLang="ja-JP" sz="2000" dirty="0">
                <a:latin typeface="Consolas" panose="020B0609020204030204" pitchFamily="49" charset="0"/>
                <a:ea typeface="ＭＳ ゴシック" panose="020B0609070205080204" pitchFamily="49" charset="-128"/>
              </a:rPr>
              <a:t> </a:t>
            </a:r>
            <a:r>
              <a:rPr lang="en-US" altLang="ja-JP" sz="2000" dirty="0" smtClean="0">
                <a:latin typeface="Consolas" panose="020B0609020204030204" pitchFamily="49" charset="0"/>
                <a:ea typeface="ＭＳ ゴシック" panose="020B0609070205080204" pitchFamily="49" charset="-128"/>
              </a:rPr>
              <a:t>   &lt;/html&gt;</a:t>
            </a:r>
          </a:p>
          <a:p>
            <a:r>
              <a:rPr lang="en-US" altLang="ja-JP" sz="2000" dirty="0">
                <a:latin typeface="Consolas" panose="020B0609020204030204" pitchFamily="49" charset="0"/>
                <a:ea typeface="ＭＳ ゴシック" panose="020B0609070205080204" pitchFamily="49" charset="-128"/>
              </a:rPr>
              <a:t> </a:t>
            </a:r>
            <a:r>
              <a:rPr lang="en-US" altLang="ja-JP" sz="2000" dirty="0" smtClean="0">
                <a:latin typeface="Consolas" panose="020B0609020204030204" pitchFamily="49" charset="0"/>
                <a:ea typeface="ＭＳ ゴシック" panose="020B0609070205080204" pitchFamily="49" charset="-128"/>
              </a:rPr>
              <a:t>   </a:t>
            </a:r>
            <a:r>
              <a:rPr lang="en-US" altLang="ja-JP" sz="2000" b="1" dirty="0" smtClean="0">
                <a:solidFill>
                  <a:srgbClr val="FF0000"/>
                </a:solidFill>
                <a:effectLst>
                  <a:outerShdw blurRad="38100" dist="38100" dir="2700000" algn="tl">
                    <a:srgbClr val="000000">
                      <a:alpha val="43137"/>
                    </a:srgbClr>
                  </a:outerShdw>
                </a:effectLst>
                <a:latin typeface="Consolas" panose="020B0609020204030204" pitchFamily="49" charset="0"/>
                <a:ea typeface="ＭＳ ゴシック" panose="020B0609070205080204" pitchFamily="49" charset="-128"/>
              </a:rPr>
              <a:t>”””</a:t>
            </a:r>
            <a:r>
              <a:rPr lang="en-US" altLang="ja-JP" sz="2000" dirty="0" smtClean="0">
                <a:latin typeface="Consolas" panose="020B0609020204030204" pitchFamily="49" charset="0"/>
                <a:ea typeface="ＭＳ ゴシック" panose="020B0609070205080204" pitchFamily="49" charset="-128"/>
              </a:rPr>
              <a:t>;</a:t>
            </a:r>
          </a:p>
        </p:txBody>
      </p:sp>
      <p:sp>
        <p:nvSpPr>
          <p:cNvPr id="8" name="線吹き出し 1 (枠付き) 7"/>
          <p:cNvSpPr/>
          <p:nvPr/>
        </p:nvSpPr>
        <p:spPr>
          <a:xfrm>
            <a:off x="4004401" y="1553029"/>
            <a:ext cx="2093142" cy="669392"/>
          </a:xfrm>
          <a:prstGeom prst="borderCallout1">
            <a:avLst>
              <a:gd name="adj1" fmla="val 39512"/>
              <a:gd name="adj2" fmla="val -2624"/>
              <a:gd name="adj3" fmla="val 99262"/>
              <a:gd name="adj4" fmla="val -28086"/>
            </a:avLst>
          </a:prstGeom>
          <a:ln>
            <a:solidFill>
              <a:schemeClr val="accent4">
                <a:lumMod val="7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smtClean="0"/>
              <a:t>テキストブロック開始</a:t>
            </a:r>
            <a:endParaRPr kumimoji="1" lang="ja-JP" altLang="en-US" dirty="0"/>
          </a:p>
        </p:txBody>
      </p:sp>
      <p:sp>
        <p:nvSpPr>
          <p:cNvPr id="10" name="線吹き出し 1 (枠付き) 9"/>
          <p:cNvSpPr/>
          <p:nvPr/>
        </p:nvSpPr>
        <p:spPr>
          <a:xfrm>
            <a:off x="1994339" y="4785779"/>
            <a:ext cx="2223436" cy="528185"/>
          </a:xfrm>
          <a:prstGeom prst="borderCallout1">
            <a:avLst>
              <a:gd name="adj1" fmla="val 80709"/>
              <a:gd name="adj2" fmla="val -1931"/>
              <a:gd name="adj3" fmla="val -116390"/>
              <a:gd name="adj4" fmla="val -7251"/>
            </a:avLst>
          </a:prstGeom>
          <a:ln>
            <a:solidFill>
              <a:schemeClr val="accent4">
                <a:lumMod val="7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smtClean="0"/>
              <a:t>テキストブロック終了</a:t>
            </a:r>
            <a:endParaRPr kumimoji="1" lang="ja-JP" altLang="en-US" dirty="0"/>
          </a:p>
        </p:txBody>
      </p:sp>
      <p:sp>
        <p:nvSpPr>
          <p:cNvPr id="3" name="正方形/長方形 2"/>
          <p:cNvSpPr/>
          <p:nvPr/>
        </p:nvSpPr>
        <p:spPr>
          <a:xfrm>
            <a:off x="1625599" y="2569029"/>
            <a:ext cx="3869113" cy="14514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線吹き出し 1 (枠付き) 10"/>
          <p:cNvSpPr/>
          <p:nvPr/>
        </p:nvSpPr>
        <p:spPr>
          <a:xfrm>
            <a:off x="1048839" y="5417546"/>
            <a:ext cx="4888135" cy="996506"/>
          </a:xfrm>
          <a:prstGeom prst="borderCallout1">
            <a:avLst>
              <a:gd name="adj1" fmla="val -7425"/>
              <a:gd name="adj2" fmla="val 6720"/>
              <a:gd name="adj3" fmla="val -259608"/>
              <a:gd name="adj4" fmla="val 6550"/>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smtClean="0"/>
              <a:t>テキストブロック終了記号</a:t>
            </a:r>
            <a:r>
              <a:rPr lang="ja-JP" altLang="en-US" dirty="0" smtClean="0"/>
              <a:t>の</a:t>
            </a:r>
            <a:r>
              <a:rPr lang="ja-JP" altLang="en-US" dirty="0" smtClean="0"/>
              <a:t>インデント</a:t>
            </a:r>
            <a:r>
              <a:rPr lang="ja-JP" altLang="en-US" dirty="0" smtClean="0"/>
              <a:t>位置または空白以外のテキストブロックで最も浅いインデント位置までが除外される。</a:t>
            </a:r>
            <a:endParaRPr kumimoji="1" lang="en-US" altLang="ja-JP" dirty="0" smtClean="0"/>
          </a:p>
        </p:txBody>
      </p:sp>
      <p:sp>
        <p:nvSpPr>
          <p:cNvPr id="9" name="正方形/長方形 8"/>
          <p:cNvSpPr/>
          <p:nvPr/>
        </p:nvSpPr>
        <p:spPr>
          <a:xfrm>
            <a:off x="1079501" y="2569029"/>
            <a:ext cx="495300" cy="1451428"/>
          </a:xfrm>
          <a:prstGeom prst="rect">
            <a:avLst/>
          </a:pr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303584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6"/>
            <a:ext cx="7886700" cy="1221015"/>
          </a:xfrm>
        </p:spPr>
        <p:txBody>
          <a:bodyPr>
            <a:normAutofit fontScale="90000"/>
          </a:bodyPr>
          <a:lstStyle/>
          <a:p>
            <a:r>
              <a:rPr kumimoji="1" lang="en-US" altLang="ja-JP" dirty="0" smtClean="0"/>
              <a:t>Java Update – </a:t>
            </a:r>
            <a:r>
              <a:rPr kumimoji="1" lang="ja-JP" altLang="en-US" dirty="0" smtClean="0"/>
              <a:t>言語仕様</a:t>
            </a:r>
            <a:r>
              <a:rPr kumimoji="1" lang="en-US" altLang="ja-JP" dirty="0" smtClean="0"/>
              <a:t/>
            </a:r>
            <a:br>
              <a:rPr kumimoji="1" lang="en-US" altLang="ja-JP" dirty="0" smtClean="0"/>
            </a:br>
            <a:r>
              <a:rPr lang="en-US" altLang="ja-JP" dirty="0" err="1" smtClean="0"/>
              <a:t>instanceof</a:t>
            </a:r>
            <a:r>
              <a:rPr lang="ja-JP" altLang="en-US" dirty="0" smtClean="0"/>
              <a:t>のパターンマッチング</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2016-08-27</a:t>
            </a:r>
            <a:endParaRPr lang="en-US" altLang="ja-JP"/>
          </a:p>
        </p:txBody>
      </p:sp>
      <p:sp>
        <p:nvSpPr>
          <p:cNvPr id="5" name="フッター プレースホルダー 4"/>
          <p:cNvSpPr>
            <a:spLocks noGrp="1"/>
          </p:cNvSpPr>
          <p:nvPr>
            <p:ph type="ftr" sz="quarter" idx="11"/>
          </p:nvPr>
        </p:nvSpPr>
        <p:spPr/>
        <p:txBody>
          <a:bodyPr/>
          <a:lstStyle/>
          <a:p>
            <a:r>
              <a:rPr lang="en-US" altLang="ja-JP" smtClean="0"/>
              <a:t>LLoT Language Update - Java</a:t>
            </a:r>
            <a:endParaRPr lang="en-US" altLang="ja-JP"/>
          </a:p>
        </p:txBody>
      </p:sp>
      <p:sp>
        <p:nvSpPr>
          <p:cNvPr id="6" name="スライド番号プレースホルダー 5"/>
          <p:cNvSpPr>
            <a:spLocks noGrp="1"/>
          </p:cNvSpPr>
          <p:nvPr>
            <p:ph type="sldNum" sz="quarter" idx="12"/>
          </p:nvPr>
        </p:nvSpPr>
        <p:spPr/>
        <p:txBody>
          <a:bodyPr/>
          <a:lstStyle/>
          <a:p>
            <a:fld id="{3EA0899F-53DF-4C68-84AF-E43BE2664E84}" type="slidenum">
              <a:rPr lang="en-US" altLang="ja-JP" smtClean="0"/>
              <a:pPr/>
              <a:t>12</a:t>
            </a:fld>
            <a:endParaRPr lang="en-US" altLang="ja-JP"/>
          </a:p>
        </p:txBody>
      </p:sp>
      <p:sp>
        <p:nvSpPr>
          <p:cNvPr id="7" name="メモ 6"/>
          <p:cNvSpPr/>
          <p:nvPr/>
        </p:nvSpPr>
        <p:spPr>
          <a:xfrm>
            <a:off x="1048839" y="2177143"/>
            <a:ext cx="5482590" cy="1779715"/>
          </a:xfrm>
          <a:prstGeom prst="foldedCorner">
            <a:avLst>
              <a:gd name="adj" fmla="val 10098"/>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r>
              <a:rPr lang="en-US" altLang="ja-JP" sz="2000" dirty="0" smtClean="0">
                <a:latin typeface="Consolas" panose="020B0609020204030204" pitchFamily="49" charset="0"/>
                <a:ea typeface="ＭＳ ゴシック" panose="020B0609070205080204" pitchFamily="49" charset="-128"/>
              </a:rPr>
              <a:t>Shape </a:t>
            </a:r>
            <a:r>
              <a:rPr lang="en-US" altLang="ja-JP" sz="2000" dirty="0" err="1" smtClean="0">
                <a:latin typeface="Consolas" panose="020B0609020204030204" pitchFamily="49" charset="0"/>
                <a:ea typeface="ＭＳ ゴシック" panose="020B0609070205080204" pitchFamily="49" charset="-128"/>
              </a:rPr>
              <a:t>shape</a:t>
            </a:r>
            <a:r>
              <a:rPr lang="en-US" altLang="ja-JP" sz="2000" dirty="0" smtClean="0">
                <a:latin typeface="Consolas" panose="020B0609020204030204" pitchFamily="49" charset="0"/>
                <a:ea typeface="ＭＳ ゴシック" panose="020B0609070205080204" pitchFamily="49" charset="-128"/>
              </a:rPr>
              <a:t> = ...</a:t>
            </a:r>
          </a:p>
          <a:p>
            <a:endParaRPr lang="en-US" altLang="ja-JP" sz="2000" dirty="0" smtClean="0">
              <a:latin typeface="Consolas" panose="020B0609020204030204" pitchFamily="49" charset="0"/>
              <a:ea typeface="ＭＳ ゴシック" panose="020B0609070205080204" pitchFamily="49" charset="-128"/>
            </a:endParaRPr>
          </a:p>
          <a:p>
            <a:r>
              <a:rPr lang="en-US" altLang="ja-JP" sz="2000" dirty="0" smtClean="0">
                <a:latin typeface="Consolas" panose="020B0609020204030204" pitchFamily="49" charset="0"/>
                <a:ea typeface="ＭＳ ゴシック" panose="020B0609070205080204" pitchFamily="49" charset="-128"/>
              </a:rPr>
              <a:t>if (shape </a:t>
            </a:r>
            <a:r>
              <a:rPr lang="en-US" altLang="ja-JP" sz="2000" dirty="0" err="1" smtClean="0">
                <a:latin typeface="Consolas" panose="020B0609020204030204" pitchFamily="49" charset="0"/>
                <a:ea typeface="ＭＳ ゴシック" panose="020B0609070205080204" pitchFamily="49" charset="-128"/>
              </a:rPr>
              <a:t>instanceof</a:t>
            </a:r>
            <a:r>
              <a:rPr lang="en-US" altLang="ja-JP" sz="2000" dirty="0" smtClean="0">
                <a:latin typeface="Consolas" panose="020B0609020204030204" pitchFamily="49" charset="0"/>
                <a:ea typeface="ＭＳ ゴシック" panose="020B0609070205080204" pitchFamily="49" charset="-128"/>
              </a:rPr>
              <a:t> </a:t>
            </a:r>
            <a:r>
              <a:rPr lang="en-US" altLang="ja-JP" sz="2000" b="1" dirty="0" smtClean="0">
                <a:solidFill>
                  <a:srgbClr val="FF0000"/>
                </a:solidFill>
                <a:effectLst>
                  <a:outerShdw blurRad="38100" dist="38100" dir="2700000" algn="tl">
                    <a:srgbClr val="000000">
                      <a:alpha val="43137"/>
                    </a:srgbClr>
                  </a:outerShdw>
                </a:effectLst>
                <a:latin typeface="Consolas" panose="020B0609020204030204" pitchFamily="49" charset="0"/>
                <a:ea typeface="ＭＳ ゴシック" panose="020B0609070205080204" pitchFamily="49" charset="-128"/>
              </a:rPr>
              <a:t>Rectangle</a:t>
            </a:r>
            <a:r>
              <a:rPr lang="en-US" altLang="ja-JP" sz="2000" dirty="0" smtClean="0">
                <a:latin typeface="Consolas" panose="020B0609020204030204" pitchFamily="49" charset="0"/>
                <a:ea typeface="ＭＳ ゴシック" panose="020B0609070205080204" pitchFamily="49" charset="-128"/>
              </a:rPr>
              <a:t> </a:t>
            </a:r>
            <a:r>
              <a:rPr lang="en-US" altLang="ja-JP" sz="2000" b="1" dirty="0" smtClean="0">
                <a:solidFill>
                  <a:srgbClr val="FF0000"/>
                </a:solidFill>
                <a:effectLst>
                  <a:outerShdw blurRad="38100" dist="38100" dir="2700000" algn="tl">
                    <a:srgbClr val="000000">
                      <a:alpha val="43137"/>
                    </a:srgbClr>
                  </a:outerShdw>
                </a:effectLst>
                <a:latin typeface="Consolas" panose="020B0609020204030204" pitchFamily="49" charset="0"/>
                <a:ea typeface="ＭＳ ゴシック" panose="020B0609070205080204" pitchFamily="49" charset="-128"/>
              </a:rPr>
              <a:t>r</a:t>
            </a:r>
            <a:r>
              <a:rPr lang="en-US" altLang="ja-JP" sz="2000" dirty="0" smtClean="0">
                <a:latin typeface="Consolas" panose="020B0609020204030204" pitchFamily="49" charset="0"/>
                <a:ea typeface="ＭＳ ゴシック" panose="020B0609070205080204" pitchFamily="49" charset="-128"/>
              </a:rPr>
              <a:t>) {</a:t>
            </a:r>
          </a:p>
          <a:p>
            <a:r>
              <a:rPr lang="en-US" altLang="ja-JP" sz="2000" dirty="0">
                <a:latin typeface="Consolas" panose="020B0609020204030204" pitchFamily="49" charset="0"/>
                <a:ea typeface="ＭＳ ゴシック" panose="020B0609070205080204" pitchFamily="49" charset="-128"/>
              </a:rPr>
              <a:t> </a:t>
            </a:r>
            <a:r>
              <a:rPr lang="en-US" altLang="ja-JP" sz="2000" dirty="0" smtClean="0">
                <a:latin typeface="Consolas" panose="020B0609020204030204" pitchFamily="49" charset="0"/>
                <a:ea typeface="ＭＳ ゴシック" panose="020B0609070205080204" pitchFamily="49" charset="-128"/>
              </a:rPr>
              <a:t>   return </a:t>
            </a:r>
            <a:r>
              <a:rPr lang="en-US" altLang="ja-JP" sz="2000" b="1" dirty="0" err="1" smtClean="0">
                <a:solidFill>
                  <a:srgbClr val="FF0000"/>
                </a:solidFill>
                <a:effectLst>
                  <a:outerShdw blurRad="38100" dist="38100" dir="2700000" algn="tl">
                    <a:srgbClr val="000000">
                      <a:alpha val="43137"/>
                    </a:srgbClr>
                  </a:outerShdw>
                </a:effectLst>
                <a:latin typeface="Consolas" panose="020B0609020204030204" pitchFamily="49" charset="0"/>
                <a:ea typeface="ＭＳ ゴシック" panose="020B0609070205080204" pitchFamily="49" charset="-128"/>
              </a:rPr>
              <a:t>r</a:t>
            </a:r>
            <a:r>
              <a:rPr lang="en-US" altLang="ja-JP" sz="2000" dirty="0" err="1" smtClean="0">
                <a:latin typeface="Consolas" panose="020B0609020204030204" pitchFamily="49" charset="0"/>
                <a:ea typeface="ＭＳ ゴシック" panose="020B0609070205080204" pitchFamily="49" charset="-128"/>
              </a:rPr>
              <a:t>.width</a:t>
            </a:r>
            <a:r>
              <a:rPr lang="en-US" altLang="ja-JP" sz="2000" dirty="0" smtClean="0">
                <a:latin typeface="Consolas" panose="020B0609020204030204" pitchFamily="49" charset="0"/>
                <a:ea typeface="ＭＳ ゴシック" panose="020B0609070205080204" pitchFamily="49" charset="-128"/>
              </a:rPr>
              <a:t>() * </a:t>
            </a:r>
            <a:r>
              <a:rPr lang="en-US" altLang="ja-JP" sz="2000" b="1" dirty="0" err="1" smtClean="0">
                <a:solidFill>
                  <a:srgbClr val="FF0000"/>
                </a:solidFill>
                <a:latin typeface="Consolas" panose="020B0609020204030204" pitchFamily="49" charset="0"/>
                <a:ea typeface="ＭＳ ゴシック" panose="020B0609070205080204" pitchFamily="49" charset="-128"/>
              </a:rPr>
              <a:t>r</a:t>
            </a:r>
            <a:r>
              <a:rPr lang="en-US" altLang="ja-JP" sz="2000" dirty="0" err="1" smtClean="0">
                <a:latin typeface="Consolas" panose="020B0609020204030204" pitchFamily="49" charset="0"/>
                <a:ea typeface="ＭＳ ゴシック" panose="020B0609070205080204" pitchFamily="49" charset="-128"/>
              </a:rPr>
              <a:t>.height</a:t>
            </a:r>
            <a:r>
              <a:rPr lang="en-US" altLang="ja-JP" sz="2000" dirty="0" smtClean="0">
                <a:latin typeface="Consolas" panose="020B0609020204030204" pitchFamily="49" charset="0"/>
                <a:ea typeface="ＭＳ ゴシック" panose="020B0609070205080204" pitchFamily="49" charset="-128"/>
              </a:rPr>
              <a:t>();</a:t>
            </a:r>
          </a:p>
          <a:p>
            <a:r>
              <a:rPr lang="en-US" altLang="ja-JP" sz="2000" dirty="0">
                <a:latin typeface="Consolas" panose="020B0609020204030204" pitchFamily="49" charset="0"/>
                <a:ea typeface="ＭＳ ゴシック" panose="020B0609070205080204" pitchFamily="49" charset="-128"/>
              </a:rPr>
              <a:t>}</a:t>
            </a:r>
            <a:endParaRPr lang="en-US" altLang="ja-JP" sz="2000" dirty="0" smtClean="0">
              <a:latin typeface="Consolas" panose="020B0609020204030204" pitchFamily="49" charset="0"/>
              <a:ea typeface="ＭＳ ゴシック" panose="020B0609070205080204" pitchFamily="49" charset="-128"/>
            </a:endParaRPr>
          </a:p>
        </p:txBody>
      </p:sp>
      <p:sp>
        <p:nvSpPr>
          <p:cNvPr id="8" name="線吹き出し 1 (枠付き) 7"/>
          <p:cNvSpPr/>
          <p:nvPr/>
        </p:nvSpPr>
        <p:spPr>
          <a:xfrm>
            <a:off x="6174771" y="3428673"/>
            <a:ext cx="2455291" cy="528185"/>
          </a:xfrm>
          <a:prstGeom prst="borderCallout1">
            <a:avLst>
              <a:gd name="adj1" fmla="val 22678"/>
              <a:gd name="adj2" fmla="val -4221"/>
              <a:gd name="adj3" fmla="val -1181"/>
              <a:gd name="adj4" fmla="val -130831"/>
            </a:avLst>
          </a:prstGeom>
          <a:ln w="12700"/>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smtClean="0"/>
              <a:t>キャスト演算子不要</a:t>
            </a:r>
            <a:endParaRPr kumimoji="1" lang="ja-JP" altLang="en-US" dirty="0"/>
          </a:p>
        </p:txBody>
      </p:sp>
      <p:sp>
        <p:nvSpPr>
          <p:cNvPr id="9" name="線吹き出し 1 (枠付き) 8"/>
          <p:cNvSpPr/>
          <p:nvPr/>
        </p:nvSpPr>
        <p:spPr>
          <a:xfrm>
            <a:off x="5480519" y="1738103"/>
            <a:ext cx="3300624" cy="1059543"/>
          </a:xfrm>
          <a:prstGeom prst="borderCallout1">
            <a:avLst>
              <a:gd name="adj1" fmla="val 100323"/>
              <a:gd name="adj2" fmla="val 26276"/>
              <a:gd name="adj3" fmla="val 115356"/>
              <a:gd name="adj4" fmla="val 4864"/>
            </a:avLst>
          </a:prstGeom>
          <a:ln w="12700"/>
        </p:spPr>
        <p:style>
          <a:lnRef idx="1">
            <a:schemeClr val="accent4"/>
          </a:lnRef>
          <a:fillRef idx="2">
            <a:schemeClr val="accent4"/>
          </a:fillRef>
          <a:effectRef idx="1">
            <a:schemeClr val="accent4"/>
          </a:effectRef>
          <a:fontRef idx="minor">
            <a:schemeClr val="dk1"/>
          </a:fontRef>
        </p:style>
        <p:txBody>
          <a:bodyPr rtlCol="0" anchor="ctr"/>
          <a:lstStyle/>
          <a:p>
            <a:r>
              <a:rPr lang="en-US" altLang="ja-JP" dirty="0" err="1" smtClean="0"/>
              <a:t>instanceof</a:t>
            </a:r>
            <a:r>
              <a:rPr lang="ja-JP" altLang="en-US" dirty="0" err="1" smtClean="0"/>
              <a:t>の第</a:t>
            </a:r>
            <a:r>
              <a:rPr lang="en-US" altLang="ja-JP" dirty="0" smtClean="0"/>
              <a:t>2</a:t>
            </a:r>
            <a:r>
              <a:rPr lang="ja-JP" altLang="en-US" dirty="0" smtClean="0"/>
              <a:t>オペランドに指定したパターン変数は、キャスト不要で第</a:t>
            </a:r>
            <a:r>
              <a:rPr lang="en-US" altLang="ja-JP" dirty="0" smtClean="0"/>
              <a:t>1</a:t>
            </a:r>
            <a:r>
              <a:rPr lang="ja-JP" altLang="en-US" dirty="0" smtClean="0"/>
              <a:t>オペランドの型として利用可能</a:t>
            </a:r>
            <a:endParaRPr lang="en-US" altLang="ja-JP" dirty="0" smtClean="0"/>
          </a:p>
        </p:txBody>
      </p:sp>
      <p:sp>
        <p:nvSpPr>
          <p:cNvPr id="10" name="メモ 9"/>
          <p:cNvSpPr/>
          <p:nvPr/>
        </p:nvSpPr>
        <p:spPr>
          <a:xfrm>
            <a:off x="1330035" y="4533537"/>
            <a:ext cx="5201393" cy="1779715"/>
          </a:xfrm>
          <a:prstGeom prst="foldedCorner">
            <a:avLst>
              <a:gd name="adj" fmla="val 10098"/>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altLang="ja-JP" sz="1600" dirty="0" smtClean="0">
                <a:latin typeface="Consolas" panose="020B0609020204030204" pitchFamily="49" charset="0"/>
                <a:ea typeface="ＭＳ ゴシック" panose="020B0609070205080204" pitchFamily="49" charset="-128"/>
              </a:rPr>
              <a:t>Shape </a:t>
            </a:r>
            <a:r>
              <a:rPr lang="en-US" altLang="ja-JP" sz="1600" dirty="0" err="1" smtClean="0">
                <a:latin typeface="Consolas" panose="020B0609020204030204" pitchFamily="49" charset="0"/>
                <a:ea typeface="ＭＳ ゴシック" panose="020B0609070205080204" pitchFamily="49" charset="-128"/>
              </a:rPr>
              <a:t>shape</a:t>
            </a:r>
            <a:r>
              <a:rPr lang="en-US" altLang="ja-JP" sz="1600" dirty="0" smtClean="0">
                <a:latin typeface="Consolas" panose="020B0609020204030204" pitchFamily="49" charset="0"/>
                <a:ea typeface="ＭＳ ゴシック" panose="020B0609070205080204" pitchFamily="49" charset="-128"/>
              </a:rPr>
              <a:t> = ...</a:t>
            </a:r>
          </a:p>
          <a:p>
            <a:endParaRPr lang="en-US" altLang="ja-JP" sz="1600" dirty="0" smtClean="0">
              <a:latin typeface="Consolas" panose="020B0609020204030204" pitchFamily="49" charset="0"/>
              <a:ea typeface="ＭＳ ゴシック" panose="020B0609070205080204" pitchFamily="49" charset="-128"/>
            </a:endParaRPr>
          </a:p>
          <a:p>
            <a:r>
              <a:rPr lang="en-US" altLang="ja-JP" sz="1600" dirty="0" smtClean="0">
                <a:latin typeface="Consolas" panose="020B0609020204030204" pitchFamily="49" charset="0"/>
                <a:ea typeface="ＭＳ ゴシック" panose="020B0609070205080204" pitchFamily="49" charset="-128"/>
              </a:rPr>
              <a:t>if (shape </a:t>
            </a:r>
            <a:r>
              <a:rPr lang="en-US" altLang="ja-JP" sz="1600" dirty="0" err="1" smtClean="0">
                <a:latin typeface="Consolas" panose="020B0609020204030204" pitchFamily="49" charset="0"/>
                <a:ea typeface="ＭＳ ゴシック" panose="020B0609070205080204" pitchFamily="49" charset="-128"/>
              </a:rPr>
              <a:t>instanceof</a:t>
            </a:r>
            <a:r>
              <a:rPr lang="ja-JP" altLang="en-US" sz="1600" dirty="0">
                <a:latin typeface="Consolas" panose="020B0609020204030204" pitchFamily="49" charset="0"/>
                <a:ea typeface="ＭＳ ゴシック" panose="020B0609070205080204" pitchFamily="49" charset="-128"/>
              </a:rPr>
              <a:t> </a:t>
            </a:r>
            <a:r>
              <a:rPr lang="en-US" altLang="ja-JP" sz="1600" dirty="0" smtClean="0">
                <a:latin typeface="Consolas" panose="020B0609020204030204" pitchFamily="49" charset="0"/>
                <a:ea typeface="ＭＳ ゴシック" panose="020B0609070205080204" pitchFamily="49" charset="-128"/>
              </a:rPr>
              <a:t>Rectangle) {</a:t>
            </a:r>
          </a:p>
          <a:p>
            <a:r>
              <a:rPr lang="en-US" altLang="ja-JP" sz="1600" dirty="0">
                <a:latin typeface="Consolas" panose="020B0609020204030204" pitchFamily="49" charset="0"/>
                <a:ea typeface="ＭＳ ゴシック" panose="020B0609070205080204" pitchFamily="49" charset="-128"/>
              </a:rPr>
              <a:t> </a:t>
            </a:r>
            <a:r>
              <a:rPr lang="en-US" altLang="ja-JP" sz="1600" dirty="0" smtClean="0">
                <a:latin typeface="Consolas" panose="020B0609020204030204" pitchFamily="49" charset="0"/>
                <a:ea typeface="ＭＳ ゴシック" panose="020B0609070205080204" pitchFamily="49" charset="-128"/>
              </a:rPr>
              <a:t>   Rectangle r = (Rectangle) shape;</a:t>
            </a:r>
          </a:p>
          <a:p>
            <a:r>
              <a:rPr lang="en-US" altLang="ja-JP" sz="1600" dirty="0">
                <a:latin typeface="Consolas" panose="020B0609020204030204" pitchFamily="49" charset="0"/>
                <a:ea typeface="ＭＳ ゴシック" panose="020B0609070205080204" pitchFamily="49" charset="-128"/>
              </a:rPr>
              <a:t> </a:t>
            </a:r>
            <a:r>
              <a:rPr lang="en-US" altLang="ja-JP" sz="1600" dirty="0" smtClean="0">
                <a:latin typeface="Consolas" panose="020B0609020204030204" pitchFamily="49" charset="0"/>
                <a:ea typeface="ＭＳ ゴシック" panose="020B0609070205080204" pitchFamily="49" charset="-128"/>
              </a:rPr>
              <a:t>   return </a:t>
            </a:r>
            <a:r>
              <a:rPr lang="en-US" altLang="ja-JP" sz="1600" dirty="0" err="1" smtClean="0">
                <a:latin typeface="Consolas" panose="020B0609020204030204" pitchFamily="49" charset="0"/>
                <a:ea typeface="ＭＳ ゴシック" panose="020B0609070205080204" pitchFamily="49" charset="-128"/>
              </a:rPr>
              <a:t>r.width</a:t>
            </a:r>
            <a:r>
              <a:rPr lang="en-US" altLang="ja-JP" sz="1600" dirty="0" smtClean="0">
                <a:latin typeface="Consolas" panose="020B0609020204030204" pitchFamily="49" charset="0"/>
                <a:ea typeface="ＭＳ ゴシック" panose="020B0609070205080204" pitchFamily="49" charset="-128"/>
              </a:rPr>
              <a:t>() * </a:t>
            </a:r>
            <a:r>
              <a:rPr lang="en-US" altLang="ja-JP" sz="1600" dirty="0" err="1" smtClean="0">
                <a:latin typeface="Consolas" panose="020B0609020204030204" pitchFamily="49" charset="0"/>
                <a:ea typeface="ＭＳ ゴシック" panose="020B0609070205080204" pitchFamily="49" charset="-128"/>
              </a:rPr>
              <a:t>r.height</a:t>
            </a:r>
            <a:r>
              <a:rPr lang="en-US" altLang="ja-JP" sz="1600" dirty="0" smtClean="0">
                <a:latin typeface="Consolas" panose="020B0609020204030204" pitchFamily="49" charset="0"/>
                <a:ea typeface="ＭＳ ゴシック" panose="020B0609070205080204" pitchFamily="49" charset="-128"/>
              </a:rPr>
              <a:t>();</a:t>
            </a:r>
          </a:p>
          <a:p>
            <a:r>
              <a:rPr lang="en-US" altLang="ja-JP" sz="1600" dirty="0">
                <a:latin typeface="Consolas" panose="020B0609020204030204" pitchFamily="49" charset="0"/>
                <a:ea typeface="ＭＳ ゴシック" panose="020B0609070205080204" pitchFamily="49" charset="-128"/>
              </a:rPr>
              <a:t>}</a:t>
            </a:r>
            <a:endParaRPr lang="en-US" altLang="ja-JP" sz="1600" dirty="0" smtClean="0">
              <a:latin typeface="Consolas" panose="020B0609020204030204" pitchFamily="49" charset="0"/>
              <a:ea typeface="ＭＳ ゴシック" panose="020B0609070205080204" pitchFamily="49" charset="-128"/>
            </a:endParaRPr>
          </a:p>
        </p:txBody>
      </p:sp>
      <p:sp>
        <p:nvSpPr>
          <p:cNvPr id="3" name="テキスト ボックス 2"/>
          <p:cNvSpPr txBox="1"/>
          <p:nvPr/>
        </p:nvSpPr>
        <p:spPr>
          <a:xfrm>
            <a:off x="1048839" y="4181302"/>
            <a:ext cx="2276252" cy="369332"/>
          </a:xfrm>
          <a:prstGeom prst="rect">
            <a:avLst/>
          </a:prstGeom>
          <a:noFill/>
        </p:spPr>
        <p:txBody>
          <a:bodyPr wrap="square" rtlCol="0">
            <a:spAutoFit/>
          </a:bodyPr>
          <a:lstStyle/>
          <a:p>
            <a:r>
              <a:rPr lang="ja-JP" altLang="en-US" dirty="0" smtClean="0"/>
              <a:t>従来のコード</a:t>
            </a:r>
            <a:endParaRPr kumimoji="1" lang="ja-JP" altLang="en-US" dirty="0"/>
          </a:p>
        </p:txBody>
      </p:sp>
      <p:sp>
        <p:nvSpPr>
          <p:cNvPr id="11" name="正方形/長方形 10"/>
          <p:cNvSpPr/>
          <p:nvPr/>
        </p:nvSpPr>
        <p:spPr>
          <a:xfrm>
            <a:off x="1787236" y="5345084"/>
            <a:ext cx="3693283" cy="25769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線吹き出し 1 (枠付き) 11"/>
          <p:cNvSpPr/>
          <p:nvPr/>
        </p:nvSpPr>
        <p:spPr>
          <a:xfrm>
            <a:off x="6174771" y="5091218"/>
            <a:ext cx="2455291" cy="528185"/>
          </a:xfrm>
          <a:prstGeom prst="borderCallout1">
            <a:avLst>
              <a:gd name="adj1" fmla="val 22678"/>
              <a:gd name="adj2" fmla="val -4221"/>
              <a:gd name="adj3" fmla="val 64920"/>
              <a:gd name="adj4" fmla="val -24183"/>
            </a:avLst>
          </a:prstGeom>
          <a:ln w="12700"/>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smtClean="0"/>
              <a:t>キャスト演算子必要</a:t>
            </a:r>
            <a:endParaRPr kumimoji="1" lang="ja-JP" altLang="en-US" dirty="0"/>
          </a:p>
        </p:txBody>
      </p:sp>
    </p:spTree>
    <p:extLst>
      <p:ext uri="{BB962C8B-B14F-4D97-AF65-F5344CB8AC3E}">
        <p14:creationId xmlns:p14="http://schemas.microsoft.com/office/powerpoint/2010/main" val="10345024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6"/>
            <a:ext cx="7886700" cy="1221015"/>
          </a:xfrm>
        </p:spPr>
        <p:txBody>
          <a:bodyPr>
            <a:normAutofit fontScale="90000"/>
          </a:bodyPr>
          <a:lstStyle/>
          <a:p>
            <a:r>
              <a:rPr kumimoji="1" lang="en-US" altLang="ja-JP" dirty="0" smtClean="0"/>
              <a:t>Java Update – </a:t>
            </a:r>
            <a:r>
              <a:rPr kumimoji="1" lang="ja-JP" altLang="en-US" dirty="0" smtClean="0"/>
              <a:t>言語仕様</a:t>
            </a:r>
            <a:r>
              <a:rPr kumimoji="1" lang="en-US" altLang="ja-JP" dirty="0" smtClean="0"/>
              <a:t/>
            </a:r>
            <a:br>
              <a:rPr kumimoji="1" lang="en-US" altLang="ja-JP" dirty="0" smtClean="0"/>
            </a:br>
            <a:r>
              <a:rPr kumimoji="1" lang="ja-JP" altLang="en-US" dirty="0" smtClean="0"/>
              <a:t>レコード</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2016-08-27</a:t>
            </a:r>
            <a:endParaRPr lang="en-US" altLang="ja-JP"/>
          </a:p>
        </p:txBody>
      </p:sp>
      <p:sp>
        <p:nvSpPr>
          <p:cNvPr id="5" name="フッター プレースホルダー 4"/>
          <p:cNvSpPr>
            <a:spLocks noGrp="1"/>
          </p:cNvSpPr>
          <p:nvPr>
            <p:ph type="ftr" sz="quarter" idx="11"/>
          </p:nvPr>
        </p:nvSpPr>
        <p:spPr/>
        <p:txBody>
          <a:bodyPr/>
          <a:lstStyle/>
          <a:p>
            <a:r>
              <a:rPr lang="en-US" altLang="ja-JP" smtClean="0"/>
              <a:t>LLoT Language Update - Java</a:t>
            </a:r>
            <a:endParaRPr lang="en-US" altLang="ja-JP"/>
          </a:p>
        </p:txBody>
      </p:sp>
      <p:sp>
        <p:nvSpPr>
          <p:cNvPr id="6" name="スライド番号プレースホルダー 5"/>
          <p:cNvSpPr>
            <a:spLocks noGrp="1"/>
          </p:cNvSpPr>
          <p:nvPr>
            <p:ph type="sldNum" sz="quarter" idx="12"/>
          </p:nvPr>
        </p:nvSpPr>
        <p:spPr/>
        <p:txBody>
          <a:bodyPr/>
          <a:lstStyle/>
          <a:p>
            <a:fld id="{3EA0899F-53DF-4C68-84AF-E43BE2664E84}" type="slidenum">
              <a:rPr lang="en-US" altLang="ja-JP" smtClean="0"/>
              <a:pPr/>
              <a:t>13</a:t>
            </a:fld>
            <a:endParaRPr lang="en-US" altLang="ja-JP" dirty="0"/>
          </a:p>
        </p:txBody>
      </p:sp>
      <p:sp>
        <p:nvSpPr>
          <p:cNvPr id="7" name="メモ 6"/>
          <p:cNvSpPr/>
          <p:nvPr/>
        </p:nvSpPr>
        <p:spPr>
          <a:xfrm>
            <a:off x="715008" y="1865085"/>
            <a:ext cx="7848421" cy="602344"/>
          </a:xfrm>
          <a:prstGeom prst="foldedCorner">
            <a:avLst>
              <a:gd name="adj" fmla="val 10098"/>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r>
              <a:rPr lang="en-US" altLang="ja-JP" sz="2000" dirty="0" smtClean="0">
                <a:latin typeface="Consolas" panose="020B0609020204030204" pitchFamily="49" charset="0"/>
                <a:ea typeface="ＭＳ ゴシック" panose="020B0609070205080204" pitchFamily="49" charset="-128"/>
              </a:rPr>
              <a:t>public </a:t>
            </a:r>
            <a:r>
              <a:rPr lang="en-US" altLang="ja-JP" sz="2000" dirty="0" smtClean="0">
                <a:solidFill>
                  <a:srgbClr val="FF0000"/>
                </a:solidFill>
                <a:effectLst>
                  <a:outerShdw blurRad="38100" dist="38100" dir="2700000" algn="tl">
                    <a:srgbClr val="000000">
                      <a:alpha val="43137"/>
                    </a:srgbClr>
                  </a:outerShdw>
                </a:effectLst>
                <a:latin typeface="Consolas" panose="020B0609020204030204" pitchFamily="49" charset="0"/>
                <a:ea typeface="ＭＳ ゴシック" panose="020B0609070205080204" pitchFamily="49" charset="-128"/>
              </a:rPr>
              <a:t>record</a:t>
            </a:r>
            <a:r>
              <a:rPr lang="en-US" altLang="ja-JP" sz="2000" dirty="0" smtClean="0">
                <a:latin typeface="Consolas" panose="020B0609020204030204" pitchFamily="49" charset="0"/>
                <a:ea typeface="ＭＳ ゴシック" panose="020B0609070205080204" pitchFamily="49" charset="-128"/>
              </a:rPr>
              <a:t> Rectangle(double width, double height){}</a:t>
            </a:r>
          </a:p>
        </p:txBody>
      </p:sp>
      <p:sp>
        <p:nvSpPr>
          <p:cNvPr id="9" name="線吹き出し 1 (枠付き) 8"/>
          <p:cNvSpPr/>
          <p:nvPr/>
        </p:nvSpPr>
        <p:spPr>
          <a:xfrm>
            <a:off x="3122476" y="1244598"/>
            <a:ext cx="1986553" cy="529771"/>
          </a:xfrm>
          <a:prstGeom prst="borderCallout1">
            <a:avLst>
              <a:gd name="adj1" fmla="val 80709"/>
              <a:gd name="adj2" fmla="val -1931"/>
              <a:gd name="adj3" fmla="val 148980"/>
              <a:gd name="adj4" fmla="val -32455"/>
            </a:avLst>
          </a:prstGeom>
          <a:ln w="12700"/>
        </p:spPr>
        <p:style>
          <a:lnRef idx="1">
            <a:schemeClr val="accent4"/>
          </a:lnRef>
          <a:fillRef idx="2">
            <a:schemeClr val="accent4"/>
          </a:fillRef>
          <a:effectRef idx="1">
            <a:schemeClr val="accent4"/>
          </a:effectRef>
          <a:fontRef idx="minor">
            <a:schemeClr val="dk1"/>
          </a:fontRef>
        </p:style>
        <p:txBody>
          <a:bodyPr rtlCol="0" anchor="ctr"/>
          <a:lstStyle/>
          <a:p>
            <a:r>
              <a:rPr lang="ja-JP" altLang="en-US" dirty="0" smtClean="0"/>
              <a:t>新たな型 </a:t>
            </a:r>
            <a:r>
              <a:rPr lang="en-US" altLang="ja-JP" dirty="0" smtClean="0"/>
              <a:t>record </a:t>
            </a:r>
            <a:r>
              <a:rPr lang="ja-JP" altLang="en-US" dirty="0" smtClean="0"/>
              <a:t>の導入</a:t>
            </a:r>
            <a:endParaRPr lang="en-US" altLang="ja-JP" dirty="0" smtClean="0"/>
          </a:p>
        </p:txBody>
      </p:sp>
      <p:sp>
        <p:nvSpPr>
          <p:cNvPr id="10" name="メモ 9"/>
          <p:cNvSpPr/>
          <p:nvPr/>
        </p:nvSpPr>
        <p:spPr>
          <a:xfrm>
            <a:off x="715010" y="2979168"/>
            <a:ext cx="4814933" cy="3222172"/>
          </a:xfrm>
          <a:prstGeom prst="foldedCorner">
            <a:avLst>
              <a:gd name="adj" fmla="val 10098"/>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altLang="ja-JP" sz="1200" dirty="0" smtClean="0">
                <a:latin typeface="Consolas" panose="020B0609020204030204" pitchFamily="49" charset="0"/>
                <a:ea typeface="ＭＳ ゴシック" panose="020B0609070205080204" pitchFamily="49" charset="-128"/>
              </a:rPr>
              <a:t>final class Rectangle extends Record {</a:t>
            </a:r>
          </a:p>
          <a:p>
            <a:r>
              <a:rPr lang="en-US" altLang="ja-JP" sz="1200" dirty="0">
                <a:latin typeface="Consolas" panose="020B0609020204030204" pitchFamily="49" charset="0"/>
                <a:ea typeface="ＭＳ ゴシック" panose="020B0609070205080204" pitchFamily="49" charset="-128"/>
              </a:rPr>
              <a:t> </a:t>
            </a:r>
            <a:r>
              <a:rPr lang="en-US" altLang="ja-JP" sz="1200" dirty="0" smtClean="0">
                <a:latin typeface="Consolas" panose="020B0609020204030204" pitchFamily="49" charset="0"/>
                <a:ea typeface="ＭＳ ゴシック" panose="020B0609070205080204" pitchFamily="49" charset="-128"/>
              </a:rPr>
              <a:t>   private final double </a:t>
            </a:r>
            <a:r>
              <a:rPr lang="en-US" altLang="ja-JP" sz="1200" dirty="0">
                <a:latin typeface="Consolas" panose="020B0609020204030204" pitchFamily="49" charset="0"/>
                <a:ea typeface="ＭＳ ゴシック" panose="020B0609070205080204" pitchFamily="49" charset="-128"/>
              </a:rPr>
              <a:t>width;</a:t>
            </a:r>
            <a:endParaRPr lang="en-US" altLang="ja-JP" sz="1200" dirty="0" smtClean="0">
              <a:latin typeface="Consolas" panose="020B0609020204030204" pitchFamily="49" charset="0"/>
              <a:ea typeface="ＭＳ ゴシック" panose="020B0609070205080204" pitchFamily="49" charset="-128"/>
            </a:endParaRPr>
          </a:p>
          <a:p>
            <a:r>
              <a:rPr lang="en-US" altLang="ja-JP" sz="1200" dirty="0">
                <a:latin typeface="Consolas" panose="020B0609020204030204" pitchFamily="49" charset="0"/>
                <a:ea typeface="ＭＳ ゴシック" panose="020B0609070205080204" pitchFamily="49" charset="-128"/>
              </a:rPr>
              <a:t> </a:t>
            </a:r>
            <a:r>
              <a:rPr lang="en-US" altLang="ja-JP" sz="1200" dirty="0" smtClean="0">
                <a:latin typeface="Consolas" panose="020B0609020204030204" pitchFamily="49" charset="0"/>
                <a:ea typeface="ＭＳ ゴシック" panose="020B0609070205080204" pitchFamily="49" charset="-128"/>
              </a:rPr>
              <a:t>   private final double height;</a:t>
            </a:r>
          </a:p>
          <a:p>
            <a:endParaRPr lang="en-US" altLang="ja-JP" sz="1200" dirty="0" smtClean="0">
              <a:latin typeface="Consolas" panose="020B0609020204030204" pitchFamily="49" charset="0"/>
              <a:ea typeface="ＭＳ ゴシック" panose="020B0609070205080204" pitchFamily="49" charset="-128"/>
            </a:endParaRPr>
          </a:p>
          <a:p>
            <a:r>
              <a:rPr lang="en-US" altLang="ja-JP" sz="1200" dirty="0">
                <a:latin typeface="Consolas" panose="020B0609020204030204" pitchFamily="49" charset="0"/>
                <a:ea typeface="ＭＳ ゴシック" panose="020B0609070205080204" pitchFamily="49" charset="-128"/>
              </a:rPr>
              <a:t> </a:t>
            </a:r>
            <a:r>
              <a:rPr lang="en-US" altLang="ja-JP" sz="1200" dirty="0" smtClean="0">
                <a:latin typeface="Consolas" panose="020B0609020204030204" pitchFamily="49" charset="0"/>
                <a:ea typeface="ＭＳ ゴシック" panose="020B0609070205080204" pitchFamily="49" charset="-128"/>
              </a:rPr>
              <a:t>   Rectangle(double width, double height) {</a:t>
            </a:r>
          </a:p>
          <a:p>
            <a:r>
              <a:rPr lang="en-US" altLang="ja-JP" sz="1200" dirty="0">
                <a:latin typeface="Consolas" panose="020B0609020204030204" pitchFamily="49" charset="0"/>
                <a:ea typeface="ＭＳ ゴシック" panose="020B0609070205080204" pitchFamily="49" charset="-128"/>
              </a:rPr>
              <a:t> </a:t>
            </a:r>
            <a:r>
              <a:rPr lang="en-US" altLang="ja-JP" sz="1200" dirty="0" smtClean="0">
                <a:latin typeface="Consolas" panose="020B0609020204030204" pitchFamily="49" charset="0"/>
                <a:ea typeface="ＭＳ ゴシック" panose="020B0609070205080204" pitchFamily="49" charset="-128"/>
              </a:rPr>
              <a:t>       </a:t>
            </a:r>
            <a:r>
              <a:rPr lang="en-US" altLang="ja-JP" sz="1200" dirty="0" err="1" smtClean="0">
                <a:latin typeface="Consolas" panose="020B0609020204030204" pitchFamily="49" charset="0"/>
                <a:ea typeface="ＭＳ ゴシック" panose="020B0609070205080204" pitchFamily="49" charset="-128"/>
              </a:rPr>
              <a:t>this.width</a:t>
            </a:r>
            <a:r>
              <a:rPr lang="en-US" altLang="ja-JP" sz="1200" dirty="0" smtClean="0">
                <a:latin typeface="Consolas" panose="020B0609020204030204" pitchFamily="49" charset="0"/>
                <a:ea typeface="ＭＳ ゴシック" panose="020B0609070205080204" pitchFamily="49" charset="-128"/>
              </a:rPr>
              <a:t> = width;</a:t>
            </a:r>
          </a:p>
          <a:p>
            <a:r>
              <a:rPr lang="en-US" altLang="ja-JP" sz="1200" dirty="0">
                <a:latin typeface="Consolas" panose="020B0609020204030204" pitchFamily="49" charset="0"/>
                <a:ea typeface="ＭＳ ゴシック" panose="020B0609070205080204" pitchFamily="49" charset="-128"/>
              </a:rPr>
              <a:t> </a:t>
            </a:r>
            <a:r>
              <a:rPr lang="en-US" altLang="ja-JP" sz="1200" dirty="0" smtClean="0">
                <a:latin typeface="Consolas" panose="020B0609020204030204" pitchFamily="49" charset="0"/>
                <a:ea typeface="ＭＳ ゴシック" panose="020B0609070205080204" pitchFamily="49" charset="-128"/>
              </a:rPr>
              <a:t>       </a:t>
            </a:r>
            <a:r>
              <a:rPr lang="en-US" altLang="ja-JP" sz="1200" dirty="0" err="1" smtClean="0">
                <a:latin typeface="Consolas" panose="020B0609020204030204" pitchFamily="49" charset="0"/>
                <a:ea typeface="ＭＳ ゴシック" panose="020B0609070205080204" pitchFamily="49" charset="-128"/>
              </a:rPr>
              <a:t>this.height</a:t>
            </a:r>
            <a:r>
              <a:rPr lang="en-US" altLang="ja-JP" sz="1200" dirty="0" smtClean="0">
                <a:latin typeface="Consolas" panose="020B0609020204030204" pitchFamily="49" charset="0"/>
                <a:ea typeface="ＭＳ ゴシック" panose="020B0609070205080204" pitchFamily="49" charset="-128"/>
              </a:rPr>
              <a:t> = height;</a:t>
            </a:r>
          </a:p>
          <a:p>
            <a:r>
              <a:rPr lang="en-US" altLang="ja-JP" sz="1200" dirty="0">
                <a:latin typeface="Consolas" panose="020B0609020204030204" pitchFamily="49" charset="0"/>
                <a:ea typeface="ＭＳ ゴシック" panose="020B0609070205080204" pitchFamily="49" charset="-128"/>
              </a:rPr>
              <a:t> </a:t>
            </a:r>
            <a:r>
              <a:rPr lang="en-US" altLang="ja-JP" sz="1200" dirty="0" smtClean="0">
                <a:latin typeface="Consolas" panose="020B0609020204030204" pitchFamily="49" charset="0"/>
                <a:ea typeface="ＭＳ ゴシック" panose="020B0609070205080204" pitchFamily="49" charset="-128"/>
              </a:rPr>
              <a:t>   }</a:t>
            </a:r>
          </a:p>
          <a:p>
            <a:endParaRPr lang="en-US" altLang="ja-JP" sz="1200" dirty="0" smtClean="0">
              <a:latin typeface="Consolas" panose="020B0609020204030204" pitchFamily="49" charset="0"/>
              <a:ea typeface="ＭＳ ゴシック" panose="020B0609070205080204" pitchFamily="49" charset="-128"/>
            </a:endParaRPr>
          </a:p>
          <a:p>
            <a:r>
              <a:rPr lang="en-US" altLang="ja-JP" sz="1200" dirty="0" smtClean="0">
                <a:latin typeface="Consolas" panose="020B0609020204030204" pitchFamily="49" charset="0"/>
                <a:ea typeface="ＭＳ ゴシック" panose="020B0609070205080204" pitchFamily="49" charset="-128"/>
              </a:rPr>
              <a:t>    double width() { return </a:t>
            </a:r>
            <a:r>
              <a:rPr lang="en-US" altLang="ja-JP" sz="1200" dirty="0" err="1" smtClean="0">
                <a:latin typeface="Consolas" panose="020B0609020204030204" pitchFamily="49" charset="0"/>
                <a:ea typeface="ＭＳ ゴシック" panose="020B0609070205080204" pitchFamily="49" charset="-128"/>
              </a:rPr>
              <a:t>this.width</a:t>
            </a:r>
            <a:r>
              <a:rPr lang="en-US" altLang="ja-JP" sz="1200" dirty="0" smtClean="0">
                <a:latin typeface="Consolas" panose="020B0609020204030204" pitchFamily="49" charset="0"/>
                <a:ea typeface="ＭＳ ゴシック" panose="020B0609070205080204" pitchFamily="49" charset="-128"/>
              </a:rPr>
              <a:t>; }</a:t>
            </a:r>
          </a:p>
          <a:p>
            <a:r>
              <a:rPr lang="en-US" altLang="ja-JP" sz="1200" dirty="0">
                <a:latin typeface="Consolas" panose="020B0609020204030204" pitchFamily="49" charset="0"/>
                <a:ea typeface="ＭＳ ゴシック" panose="020B0609070205080204" pitchFamily="49" charset="-128"/>
              </a:rPr>
              <a:t> </a:t>
            </a:r>
            <a:r>
              <a:rPr lang="en-US" altLang="ja-JP" sz="1200" dirty="0" smtClean="0">
                <a:latin typeface="Consolas" panose="020B0609020204030204" pitchFamily="49" charset="0"/>
                <a:ea typeface="ＭＳ ゴシック" panose="020B0609070205080204" pitchFamily="49" charset="-128"/>
              </a:rPr>
              <a:t>   double height() { return </a:t>
            </a:r>
            <a:r>
              <a:rPr lang="en-US" altLang="ja-JP" sz="1200" dirty="0" err="1" smtClean="0">
                <a:latin typeface="Consolas" panose="020B0609020204030204" pitchFamily="49" charset="0"/>
                <a:ea typeface="ＭＳ ゴシック" panose="020B0609070205080204" pitchFamily="49" charset="-128"/>
              </a:rPr>
              <a:t>this.height</a:t>
            </a:r>
            <a:r>
              <a:rPr lang="en-US" altLang="ja-JP" sz="1200" dirty="0" smtClean="0">
                <a:latin typeface="Consolas" panose="020B0609020204030204" pitchFamily="49" charset="0"/>
                <a:ea typeface="ＭＳ ゴシック" panose="020B0609070205080204" pitchFamily="49" charset="-128"/>
              </a:rPr>
              <a:t>; }</a:t>
            </a:r>
          </a:p>
          <a:p>
            <a:endParaRPr lang="en-US" altLang="ja-JP" sz="1200" dirty="0" smtClean="0">
              <a:latin typeface="Consolas" panose="020B0609020204030204" pitchFamily="49" charset="0"/>
              <a:ea typeface="ＭＳ ゴシック" panose="020B0609070205080204" pitchFamily="49" charset="-128"/>
            </a:endParaRPr>
          </a:p>
          <a:p>
            <a:r>
              <a:rPr lang="en-US" altLang="ja-JP" sz="1200" dirty="0" smtClean="0">
                <a:latin typeface="Consolas" panose="020B0609020204030204" pitchFamily="49" charset="0"/>
                <a:ea typeface="ＭＳ ゴシック" panose="020B0609070205080204" pitchFamily="49" charset="-128"/>
              </a:rPr>
              <a:t>    public </a:t>
            </a:r>
            <a:r>
              <a:rPr lang="en-US" altLang="ja-JP" sz="1200" dirty="0" err="1" smtClean="0">
                <a:latin typeface="Consolas" panose="020B0609020204030204" pitchFamily="49" charset="0"/>
                <a:ea typeface="ＭＳ ゴシック" panose="020B0609070205080204" pitchFamily="49" charset="-128"/>
              </a:rPr>
              <a:t>boolean</a:t>
            </a:r>
            <a:r>
              <a:rPr lang="en-US" altLang="ja-JP" sz="1200" dirty="0" smtClean="0">
                <a:latin typeface="Consolas" panose="020B0609020204030204" pitchFamily="49" charset="0"/>
                <a:ea typeface="ＭＳ ゴシック" panose="020B0609070205080204" pitchFamily="49" charset="-128"/>
              </a:rPr>
              <a:t> equals(Object o) { ... </a:t>
            </a:r>
            <a:r>
              <a:rPr lang="ja-JP" altLang="en-US" sz="1200" dirty="0" smtClean="0">
                <a:latin typeface="Consolas" panose="020B0609020204030204" pitchFamily="49" charset="0"/>
                <a:ea typeface="ＭＳ ゴシック" panose="020B0609070205080204" pitchFamily="49" charset="-128"/>
              </a:rPr>
              <a:t>略 </a:t>
            </a:r>
            <a:r>
              <a:rPr lang="en-US" altLang="ja-JP" sz="1200" dirty="0" smtClean="0">
                <a:latin typeface="Consolas" panose="020B0609020204030204" pitchFamily="49" charset="0"/>
                <a:ea typeface="ＭＳ ゴシック" panose="020B0609070205080204" pitchFamily="49" charset="-128"/>
              </a:rPr>
              <a:t>}</a:t>
            </a:r>
          </a:p>
          <a:p>
            <a:r>
              <a:rPr lang="en-US" altLang="ja-JP" sz="1200" dirty="0">
                <a:latin typeface="Consolas" panose="020B0609020204030204" pitchFamily="49" charset="0"/>
                <a:ea typeface="ＭＳ ゴシック" panose="020B0609070205080204" pitchFamily="49" charset="-128"/>
              </a:rPr>
              <a:t> </a:t>
            </a:r>
            <a:r>
              <a:rPr lang="en-US" altLang="ja-JP" sz="1200" dirty="0" smtClean="0">
                <a:latin typeface="Consolas" panose="020B0609020204030204" pitchFamily="49" charset="0"/>
                <a:ea typeface="ＭＳ ゴシック" panose="020B0609070205080204" pitchFamily="49" charset="-128"/>
              </a:rPr>
              <a:t>   public </a:t>
            </a:r>
            <a:r>
              <a:rPr lang="en-US" altLang="ja-JP" sz="1200" dirty="0" err="1" smtClean="0">
                <a:latin typeface="Consolas" panose="020B0609020204030204" pitchFamily="49" charset="0"/>
                <a:ea typeface="ＭＳ ゴシック" panose="020B0609070205080204" pitchFamily="49" charset="-128"/>
              </a:rPr>
              <a:t>int</a:t>
            </a:r>
            <a:r>
              <a:rPr lang="en-US" altLang="ja-JP" sz="1200" dirty="0" smtClean="0">
                <a:latin typeface="Consolas" panose="020B0609020204030204" pitchFamily="49" charset="0"/>
                <a:ea typeface="ＭＳ ゴシック" panose="020B0609070205080204" pitchFamily="49" charset="-128"/>
              </a:rPr>
              <a:t> </a:t>
            </a:r>
            <a:r>
              <a:rPr lang="en-US" altLang="ja-JP" sz="1200" dirty="0" err="1" smtClean="0">
                <a:latin typeface="Consolas" panose="020B0609020204030204" pitchFamily="49" charset="0"/>
                <a:ea typeface="ＭＳ ゴシック" panose="020B0609070205080204" pitchFamily="49" charset="-128"/>
              </a:rPr>
              <a:t>hashCode</a:t>
            </a:r>
            <a:r>
              <a:rPr lang="en-US" altLang="ja-JP" sz="1200" dirty="0" smtClean="0">
                <a:latin typeface="Consolas" panose="020B0609020204030204" pitchFamily="49" charset="0"/>
                <a:ea typeface="ＭＳ ゴシック" panose="020B0609070205080204" pitchFamily="49" charset="-128"/>
              </a:rPr>
              <a:t>() { ... </a:t>
            </a:r>
            <a:r>
              <a:rPr lang="ja-JP" altLang="en-US" sz="1200" dirty="0" smtClean="0">
                <a:latin typeface="Consolas" panose="020B0609020204030204" pitchFamily="49" charset="0"/>
                <a:ea typeface="ＭＳ ゴシック" panose="020B0609070205080204" pitchFamily="49" charset="-128"/>
              </a:rPr>
              <a:t>略 </a:t>
            </a:r>
            <a:r>
              <a:rPr lang="en-US" altLang="ja-JP" sz="1200" dirty="0" smtClean="0">
                <a:latin typeface="Consolas" panose="020B0609020204030204" pitchFamily="49" charset="0"/>
                <a:ea typeface="ＭＳ ゴシック" panose="020B0609070205080204" pitchFamily="49" charset="-128"/>
              </a:rPr>
              <a:t>}</a:t>
            </a:r>
          </a:p>
          <a:p>
            <a:r>
              <a:rPr lang="en-US" altLang="ja-JP" sz="1200" dirty="0">
                <a:latin typeface="Consolas" panose="020B0609020204030204" pitchFamily="49" charset="0"/>
                <a:ea typeface="ＭＳ ゴシック" panose="020B0609070205080204" pitchFamily="49" charset="-128"/>
              </a:rPr>
              <a:t> </a:t>
            </a:r>
            <a:r>
              <a:rPr lang="en-US" altLang="ja-JP" sz="1200" dirty="0" smtClean="0">
                <a:latin typeface="Consolas" panose="020B0609020204030204" pitchFamily="49" charset="0"/>
                <a:ea typeface="ＭＳ ゴシック" panose="020B0609070205080204" pitchFamily="49" charset="-128"/>
              </a:rPr>
              <a:t>   public String </a:t>
            </a:r>
            <a:r>
              <a:rPr lang="en-US" altLang="ja-JP" sz="1200" dirty="0" err="1" smtClean="0">
                <a:latin typeface="Consolas" panose="020B0609020204030204" pitchFamily="49" charset="0"/>
                <a:ea typeface="ＭＳ ゴシック" panose="020B0609070205080204" pitchFamily="49" charset="-128"/>
              </a:rPr>
              <a:t>toString</a:t>
            </a:r>
            <a:r>
              <a:rPr lang="en-US" altLang="ja-JP" sz="1200" dirty="0" smtClean="0">
                <a:latin typeface="Consolas" panose="020B0609020204030204" pitchFamily="49" charset="0"/>
                <a:ea typeface="ＭＳ ゴシック" panose="020B0609070205080204" pitchFamily="49" charset="-128"/>
              </a:rPr>
              <a:t>() { ... </a:t>
            </a:r>
            <a:r>
              <a:rPr lang="ja-JP" altLang="en-US" sz="1200" dirty="0" smtClean="0">
                <a:latin typeface="Consolas" panose="020B0609020204030204" pitchFamily="49" charset="0"/>
                <a:ea typeface="ＭＳ ゴシック" panose="020B0609070205080204" pitchFamily="49" charset="-128"/>
              </a:rPr>
              <a:t>略 </a:t>
            </a:r>
            <a:r>
              <a:rPr lang="en-US" altLang="ja-JP" sz="1200" dirty="0" smtClean="0">
                <a:latin typeface="Consolas" panose="020B0609020204030204" pitchFamily="49" charset="0"/>
                <a:ea typeface="ＭＳ ゴシック" panose="020B0609070205080204" pitchFamily="49" charset="-128"/>
              </a:rPr>
              <a:t>}</a:t>
            </a:r>
          </a:p>
          <a:p>
            <a:r>
              <a:rPr lang="en-US" altLang="ja-JP" sz="1200" dirty="0">
                <a:latin typeface="Consolas" panose="020B0609020204030204" pitchFamily="49" charset="0"/>
                <a:ea typeface="ＭＳ ゴシック" panose="020B0609070205080204" pitchFamily="49" charset="-128"/>
              </a:rPr>
              <a:t>}</a:t>
            </a:r>
            <a:endParaRPr lang="en-US" altLang="ja-JP" sz="1200" dirty="0" smtClean="0">
              <a:latin typeface="Consolas" panose="020B0609020204030204" pitchFamily="49" charset="0"/>
              <a:ea typeface="ＭＳ ゴシック" panose="020B0609070205080204" pitchFamily="49" charset="-128"/>
            </a:endParaRPr>
          </a:p>
        </p:txBody>
      </p:sp>
      <p:sp>
        <p:nvSpPr>
          <p:cNvPr id="11" name="線吹き出し 1 (枠付き) 10"/>
          <p:cNvSpPr/>
          <p:nvPr/>
        </p:nvSpPr>
        <p:spPr>
          <a:xfrm>
            <a:off x="5646360" y="1117601"/>
            <a:ext cx="2917069" cy="656768"/>
          </a:xfrm>
          <a:prstGeom prst="borderCallout1">
            <a:avLst>
              <a:gd name="adj1" fmla="val 80709"/>
              <a:gd name="adj2" fmla="val -1931"/>
              <a:gd name="adj3" fmla="val 143501"/>
              <a:gd name="adj4" fmla="val -25879"/>
            </a:avLst>
          </a:prstGeom>
          <a:ln w="12700"/>
        </p:spPr>
        <p:style>
          <a:lnRef idx="1">
            <a:schemeClr val="accent4"/>
          </a:lnRef>
          <a:fillRef idx="2">
            <a:schemeClr val="accent4"/>
          </a:fillRef>
          <a:effectRef idx="1">
            <a:schemeClr val="accent4"/>
          </a:effectRef>
          <a:fontRef idx="minor">
            <a:schemeClr val="dk1"/>
          </a:fontRef>
        </p:style>
        <p:txBody>
          <a:bodyPr rtlCol="0" anchor="ctr"/>
          <a:lstStyle/>
          <a:p>
            <a:r>
              <a:rPr lang="ja-JP" altLang="en-US" dirty="0" smtClean="0"/>
              <a:t>レコードを構成する要素の型と名前を宣言</a:t>
            </a:r>
            <a:endParaRPr lang="en-US" altLang="ja-JP" dirty="0" smtClean="0"/>
          </a:p>
        </p:txBody>
      </p:sp>
      <p:sp>
        <p:nvSpPr>
          <p:cNvPr id="8" name="線吹き出し 1 (枠付き) 7"/>
          <p:cNvSpPr/>
          <p:nvPr/>
        </p:nvSpPr>
        <p:spPr>
          <a:xfrm>
            <a:off x="4702628" y="2979168"/>
            <a:ext cx="3062515" cy="528185"/>
          </a:xfrm>
          <a:prstGeom prst="borderCallout1">
            <a:avLst>
              <a:gd name="adj1" fmla="val 36842"/>
              <a:gd name="adj2" fmla="val -374"/>
              <a:gd name="adj3" fmla="val 69141"/>
              <a:gd name="adj4" fmla="val -30386"/>
            </a:avLst>
          </a:prstGeom>
          <a:ln w="12700"/>
        </p:spPr>
        <p:style>
          <a:lnRef idx="1">
            <a:schemeClr val="accent4"/>
          </a:lnRef>
          <a:fillRef idx="2">
            <a:schemeClr val="accent4"/>
          </a:fillRef>
          <a:effectRef idx="1">
            <a:schemeClr val="accent4"/>
          </a:effectRef>
          <a:fontRef idx="minor">
            <a:schemeClr val="dk1"/>
          </a:fontRef>
        </p:style>
        <p:txBody>
          <a:bodyPr rtlCol="0" anchor="ctr"/>
          <a:lstStyle/>
          <a:p>
            <a:r>
              <a:rPr lang="ja-JP" altLang="en-US" dirty="0" smtClean="0"/>
              <a:t>構成要素が</a:t>
            </a:r>
            <a:r>
              <a:rPr lang="en-US" altLang="ja-JP" dirty="0" smtClean="0"/>
              <a:t>final</a:t>
            </a:r>
            <a:r>
              <a:rPr lang="ja-JP" altLang="en-US" dirty="0" smtClean="0"/>
              <a:t>のフィールドとして生成</a:t>
            </a:r>
            <a:endParaRPr kumimoji="1" lang="ja-JP" altLang="en-US" dirty="0"/>
          </a:p>
        </p:txBody>
      </p:sp>
      <p:sp>
        <p:nvSpPr>
          <p:cNvPr id="12" name="正方形/長方形 11"/>
          <p:cNvSpPr/>
          <p:nvPr/>
        </p:nvSpPr>
        <p:spPr>
          <a:xfrm>
            <a:off x="1088571" y="3135086"/>
            <a:ext cx="2714172" cy="384851"/>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1088571" y="3701143"/>
            <a:ext cx="3398246" cy="754743"/>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線吹き出し 1 (枠付き) 13"/>
          <p:cNvSpPr/>
          <p:nvPr/>
        </p:nvSpPr>
        <p:spPr>
          <a:xfrm>
            <a:off x="4702628" y="3814421"/>
            <a:ext cx="3062515" cy="528185"/>
          </a:xfrm>
          <a:prstGeom prst="borderCallout1">
            <a:avLst>
              <a:gd name="adj1" fmla="val 57302"/>
              <a:gd name="adj2" fmla="val -374"/>
              <a:gd name="adj3" fmla="val 69141"/>
              <a:gd name="adj4" fmla="val -11903"/>
            </a:avLst>
          </a:prstGeom>
          <a:ln w="12700"/>
        </p:spPr>
        <p:style>
          <a:lnRef idx="1">
            <a:schemeClr val="accent4"/>
          </a:lnRef>
          <a:fillRef idx="2">
            <a:schemeClr val="accent4"/>
          </a:fillRef>
          <a:effectRef idx="1">
            <a:schemeClr val="accent4"/>
          </a:effectRef>
          <a:fontRef idx="minor">
            <a:schemeClr val="dk1"/>
          </a:fontRef>
        </p:style>
        <p:txBody>
          <a:bodyPr rtlCol="0" anchor="ctr"/>
          <a:lstStyle/>
          <a:p>
            <a:r>
              <a:rPr kumimoji="1" lang="ja-JP" altLang="en-US" dirty="0" smtClean="0"/>
              <a:t>コンストラクタが生成</a:t>
            </a:r>
            <a:endParaRPr kumimoji="1" lang="ja-JP" altLang="en-US" dirty="0"/>
          </a:p>
        </p:txBody>
      </p:sp>
      <p:sp>
        <p:nvSpPr>
          <p:cNvPr id="15" name="線吹き出し 1 (枠付き) 14"/>
          <p:cNvSpPr/>
          <p:nvPr/>
        </p:nvSpPr>
        <p:spPr>
          <a:xfrm>
            <a:off x="4702628" y="4473235"/>
            <a:ext cx="3062515" cy="528185"/>
          </a:xfrm>
          <a:prstGeom prst="borderCallout1">
            <a:avLst>
              <a:gd name="adj1" fmla="val 44711"/>
              <a:gd name="adj2" fmla="val 169"/>
              <a:gd name="adj3" fmla="val 69141"/>
              <a:gd name="adj4" fmla="val -11903"/>
            </a:avLst>
          </a:prstGeom>
          <a:ln w="12700"/>
        </p:spPr>
        <p:style>
          <a:lnRef idx="1">
            <a:schemeClr val="accent4"/>
          </a:lnRef>
          <a:fillRef idx="2">
            <a:schemeClr val="accent4"/>
          </a:fillRef>
          <a:effectRef idx="1">
            <a:schemeClr val="accent4"/>
          </a:effectRef>
          <a:fontRef idx="minor">
            <a:schemeClr val="dk1"/>
          </a:fontRef>
        </p:style>
        <p:txBody>
          <a:bodyPr rtlCol="0" anchor="ctr"/>
          <a:lstStyle/>
          <a:p>
            <a:r>
              <a:rPr kumimoji="1" lang="en-US" altLang="ja-JP" dirty="0" smtClean="0"/>
              <a:t>getter</a:t>
            </a:r>
            <a:r>
              <a:rPr kumimoji="1" lang="ja-JP" altLang="en-US" dirty="0" smtClean="0"/>
              <a:t>メソッドが生成</a:t>
            </a:r>
            <a:endParaRPr kumimoji="1" lang="ja-JP" altLang="en-US" dirty="0"/>
          </a:p>
        </p:txBody>
      </p:sp>
      <p:sp>
        <p:nvSpPr>
          <p:cNvPr id="16" name="正方形/長方形 15"/>
          <p:cNvSpPr/>
          <p:nvPr/>
        </p:nvSpPr>
        <p:spPr>
          <a:xfrm>
            <a:off x="1088571" y="4590254"/>
            <a:ext cx="3398246" cy="411166"/>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1088570" y="5156311"/>
            <a:ext cx="3614057" cy="576832"/>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線吹き出し 1 (枠付き) 17"/>
          <p:cNvSpPr/>
          <p:nvPr/>
        </p:nvSpPr>
        <p:spPr>
          <a:xfrm>
            <a:off x="5064578" y="5204958"/>
            <a:ext cx="2786743" cy="528185"/>
          </a:xfrm>
          <a:prstGeom prst="borderCallout1">
            <a:avLst>
              <a:gd name="adj1" fmla="val 49433"/>
              <a:gd name="adj2" fmla="val 394"/>
              <a:gd name="adj3" fmla="val 69141"/>
              <a:gd name="adj4" fmla="val -11903"/>
            </a:avLst>
          </a:prstGeom>
          <a:ln w="12700"/>
        </p:spPr>
        <p:style>
          <a:lnRef idx="1">
            <a:schemeClr val="accent4"/>
          </a:lnRef>
          <a:fillRef idx="2">
            <a:schemeClr val="accent4"/>
          </a:fillRef>
          <a:effectRef idx="1">
            <a:schemeClr val="accent4"/>
          </a:effectRef>
          <a:fontRef idx="minor">
            <a:schemeClr val="dk1"/>
          </a:fontRef>
        </p:style>
        <p:txBody>
          <a:bodyPr rtlCol="0" anchor="ctr"/>
          <a:lstStyle/>
          <a:p>
            <a:r>
              <a:rPr kumimoji="1" lang="en-US" altLang="ja-JP" dirty="0" smtClean="0"/>
              <a:t>equals, </a:t>
            </a:r>
            <a:r>
              <a:rPr kumimoji="1" lang="en-US" altLang="ja-JP" dirty="0" err="1" smtClean="0"/>
              <a:t>hashCode</a:t>
            </a:r>
            <a:r>
              <a:rPr kumimoji="1" lang="en-US" altLang="ja-JP" dirty="0" smtClean="0"/>
              <a:t>, </a:t>
            </a:r>
            <a:r>
              <a:rPr kumimoji="1" lang="en-US" altLang="ja-JP" dirty="0" err="1" smtClean="0"/>
              <a:t>toString</a:t>
            </a:r>
            <a:r>
              <a:rPr kumimoji="1" lang="ja-JP" altLang="en-US" dirty="0" smtClean="0"/>
              <a:t>メソッドが生成</a:t>
            </a:r>
            <a:endParaRPr kumimoji="1" lang="ja-JP" altLang="en-US" dirty="0"/>
          </a:p>
        </p:txBody>
      </p:sp>
      <p:sp>
        <p:nvSpPr>
          <p:cNvPr id="20" name="下矢印 19"/>
          <p:cNvSpPr/>
          <p:nvPr/>
        </p:nvSpPr>
        <p:spPr>
          <a:xfrm>
            <a:off x="2377440" y="2585258"/>
            <a:ext cx="872836" cy="3158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004901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6"/>
            <a:ext cx="7886700" cy="1221015"/>
          </a:xfrm>
        </p:spPr>
        <p:txBody>
          <a:bodyPr>
            <a:normAutofit fontScale="90000"/>
          </a:bodyPr>
          <a:lstStyle/>
          <a:p>
            <a:r>
              <a:rPr kumimoji="1" lang="en-US" altLang="ja-JP" dirty="0" smtClean="0"/>
              <a:t>Java Update – </a:t>
            </a:r>
            <a:r>
              <a:rPr kumimoji="1" lang="ja-JP" altLang="en-US" dirty="0" smtClean="0"/>
              <a:t>言語仕様</a:t>
            </a:r>
            <a:r>
              <a:rPr kumimoji="1" lang="en-US" altLang="ja-JP" dirty="0" smtClean="0"/>
              <a:t/>
            </a:r>
            <a:br>
              <a:rPr kumimoji="1" lang="en-US" altLang="ja-JP" dirty="0" smtClean="0"/>
            </a:br>
            <a:r>
              <a:rPr kumimoji="1" lang="ja-JP" altLang="en-US" dirty="0" smtClean="0"/>
              <a:t>シールクラス</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2016-08-27</a:t>
            </a:r>
            <a:endParaRPr lang="en-US" altLang="ja-JP"/>
          </a:p>
        </p:txBody>
      </p:sp>
      <p:sp>
        <p:nvSpPr>
          <p:cNvPr id="5" name="フッター プレースホルダー 4"/>
          <p:cNvSpPr>
            <a:spLocks noGrp="1"/>
          </p:cNvSpPr>
          <p:nvPr>
            <p:ph type="ftr" sz="quarter" idx="11"/>
          </p:nvPr>
        </p:nvSpPr>
        <p:spPr/>
        <p:txBody>
          <a:bodyPr/>
          <a:lstStyle/>
          <a:p>
            <a:r>
              <a:rPr lang="en-US" altLang="ja-JP" dirty="0" err="1" smtClean="0"/>
              <a:t>LLoT</a:t>
            </a:r>
            <a:r>
              <a:rPr lang="en-US" altLang="ja-JP" dirty="0" smtClean="0"/>
              <a:t> Language Update - Java</a:t>
            </a:r>
            <a:endParaRPr lang="en-US" altLang="ja-JP" dirty="0"/>
          </a:p>
        </p:txBody>
      </p:sp>
      <p:sp>
        <p:nvSpPr>
          <p:cNvPr id="6" name="スライド番号プレースホルダー 5"/>
          <p:cNvSpPr>
            <a:spLocks noGrp="1"/>
          </p:cNvSpPr>
          <p:nvPr>
            <p:ph type="sldNum" sz="quarter" idx="12"/>
          </p:nvPr>
        </p:nvSpPr>
        <p:spPr/>
        <p:txBody>
          <a:bodyPr/>
          <a:lstStyle/>
          <a:p>
            <a:fld id="{3EA0899F-53DF-4C68-84AF-E43BE2664E84}" type="slidenum">
              <a:rPr lang="en-US" altLang="ja-JP" smtClean="0"/>
              <a:pPr/>
              <a:t>14</a:t>
            </a:fld>
            <a:endParaRPr lang="en-US" altLang="ja-JP" dirty="0"/>
          </a:p>
        </p:txBody>
      </p:sp>
      <p:sp>
        <p:nvSpPr>
          <p:cNvPr id="7" name="メモ 6"/>
          <p:cNvSpPr/>
          <p:nvPr/>
        </p:nvSpPr>
        <p:spPr>
          <a:xfrm>
            <a:off x="715008" y="2082798"/>
            <a:ext cx="7543619" cy="1270002"/>
          </a:xfrm>
          <a:prstGeom prst="foldedCorner">
            <a:avLst>
              <a:gd name="adj" fmla="val 10098"/>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r>
              <a:rPr lang="en-US" altLang="ja-JP" sz="2000" dirty="0" smtClean="0">
                <a:latin typeface="Consolas" panose="020B0609020204030204" pitchFamily="49" charset="0"/>
                <a:ea typeface="ＭＳ ゴシック" panose="020B0609070205080204" pitchFamily="49" charset="-128"/>
              </a:rPr>
              <a:t>public </a:t>
            </a:r>
            <a:r>
              <a:rPr lang="en-US" altLang="ja-JP" sz="2000" dirty="0" smtClean="0">
                <a:solidFill>
                  <a:srgbClr val="FF0000"/>
                </a:solidFill>
                <a:effectLst>
                  <a:outerShdw blurRad="38100" dist="38100" dir="2700000" algn="tl">
                    <a:srgbClr val="000000">
                      <a:alpha val="43137"/>
                    </a:srgbClr>
                  </a:outerShdw>
                </a:effectLst>
                <a:latin typeface="Consolas" panose="020B0609020204030204" pitchFamily="49" charset="0"/>
                <a:ea typeface="ＭＳ ゴシック" panose="020B0609070205080204" pitchFamily="49" charset="-128"/>
              </a:rPr>
              <a:t>sealed</a:t>
            </a:r>
            <a:r>
              <a:rPr lang="en-US" altLang="ja-JP" sz="2000" dirty="0" smtClean="0">
                <a:latin typeface="Consolas" panose="020B0609020204030204" pitchFamily="49" charset="0"/>
                <a:ea typeface="ＭＳ ゴシック" panose="020B0609070205080204" pitchFamily="49" charset="-128"/>
              </a:rPr>
              <a:t> class Shape</a:t>
            </a:r>
          </a:p>
          <a:p>
            <a:r>
              <a:rPr lang="en-US" altLang="ja-JP" sz="2000" dirty="0" smtClean="0">
                <a:latin typeface="Consolas" panose="020B0609020204030204" pitchFamily="49" charset="0"/>
                <a:ea typeface="ＭＳ ゴシック" panose="020B0609070205080204" pitchFamily="49" charset="-128"/>
              </a:rPr>
              <a:t>    </a:t>
            </a:r>
            <a:r>
              <a:rPr lang="en-US" altLang="ja-JP" sz="2000" dirty="0" smtClean="0">
                <a:solidFill>
                  <a:srgbClr val="FF0000"/>
                </a:solidFill>
                <a:effectLst>
                  <a:outerShdw blurRad="38100" dist="38100" dir="2700000" algn="tl">
                    <a:srgbClr val="000000">
                      <a:alpha val="43137"/>
                    </a:srgbClr>
                  </a:outerShdw>
                </a:effectLst>
                <a:latin typeface="Consolas" panose="020B0609020204030204" pitchFamily="49" charset="0"/>
                <a:ea typeface="ＭＳ ゴシック" panose="020B0609070205080204" pitchFamily="49" charset="-128"/>
              </a:rPr>
              <a:t>permits</a:t>
            </a:r>
            <a:r>
              <a:rPr lang="en-US" altLang="ja-JP" sz="2000" dirty="0" smtClean="0">
                <a:latin typeface="Consolas" panose="020B0609020204030204" pitchFamily="49" charset="0"/>
                <a:ea typeface="ＭＳ ゴシック" panose="020B0609070205080204" pitchFamily="49" charset="-128"/>
              </a:rPr>
              <a:t> Circle, Square, Rectangle {</a:t>
            </a:r>
          </a:p>
          <a:p>
            <a:r>
              <a:rPr lang="en-US" altLang="ja-JP" sz="2000" dirty="0">
                <a:latin typeface="Consolas" panose="020B0609020204030204" pitchFamily="49" charset="0"/>
                <a:ea typeface="ＭＳ ゴシック" panose="020B0609070205080204" pitchFamily="49" charset="-128"/>
              </a:rPr>
              <a:t> </a:t>
            </a:r>
            <a:r>
              <a:rPr lang="en-US" altLang="ja-JP" sz="2000" dirty="0" smtClean="0">
                <a:latin typeface="Consolas" panose="020B0609020204030204" pitchFamily="49" charset="0"/>
                <a:ea typeface="ＭＳ ゴシック" panose="020B0609070205080204" pitchFamily="49" charset="-128"/>
              </a:rPr>
              <a:t>   ...</a:t>
            </a:r>
          </a:p>
          <a:p>
            <a:r>
              <a:rPr lang="en-US" altLang="ja-JP" sz="2000" dirty="0">
                <a:latin typeface="Consolas" panose="020B0609020204030204" pitchFamily="49" charset="0"/>
                <a:ea typeface="ＭＳ ゴシック" panose="020B0609070205080204" pitchFamily="49" charset="-128"/>
              </a:rPr>
              <a:t>}</a:t>
            </a:r>
            <a:endParaRPr lang="en-US" altLang="ja-JP" sz="2000" dirty="0" smtClean="0">
              <a:latin typeface="Consolas" panose="020B0609020204030204" pitchFamily="49" charset="0"/>
              <a:ea typeface="ＭＳ ゴシック" panose="020B0609070205080204" pitchFamily="49" charset="-128"/>
            </a:endParaRPr>
          </a:p>
        </p:txBody>
      </p:sp>
      <p:sp>
        <p:nvSpPr>
          <p:cNvPr id="9" name="線吹き出し 1 (枠付き) 8"/>
          <p:cNvSpPr/>
          <p:nvPr/>
        </p:nvSpPr>
        <p:spPr>
          <a:xfrm>
            <a:off x="916305" y="1567542"/>
            <a:ext cx="1986553" cy="408213"/>
          </a:xfrm>
          <a:prstGeom prst="borderCallout1">
            <a:avLst>
              <a:gd name="adj1" fmla="val 91376"/>
              <a:gd name="adj2" fmla="val 28025"/>
              <a:gd name="adj3" fmla="val 127647"/>
              <a:gd name="adj4" fmla="val 46453"/>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altLang="ja-JP" dirty="0" smtClean="0"/>
              <a:t>sealed</a:t>
            </a:r>
            <a:r>
              <a:rPr lang="ja-JP" altLang="en-US" dirty="0" smtClean="0"/>
              <a:t>修飾子導入</a:t>
            </a:r>
            <a:endParaRPr lang="en-US" altLang="ja-JP" dirty="0" smtClean="0"/>
          </a:p>
        </p:txBody>
      </p:sp>
      <p:sp>
        <p:nvSpPr>
          <p:cNvPr id="11" name="線吹き出し 1 (枠付き) 10"/>
          <p:cNvSpPr/>
          <p:nvPr/>
        </p:nvSpPr>
        <p:spPr>
          <a:xfrm>
            <a:off x="3883023" y="1426030"/>
            <a:ext cx="2917069" cy="656768"/>
          </a:xfrm>
          <a:prstGeom prst="borderCallout1">
            <a:avLst>
              <a:gd name="adj1" fmla="val 80709"/>
              <a:gd name="adj2" fmla="val -1931"/>
              <a:gd name="adj3" fmla="val 154551"/>
              <a:gd name="adj4" fmla="val -53245"/>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altLang="ja-JP" dirty="0" smtClean="0"/>
              <a:t>permits</a:t>
            </a:r>
            <a:r>
              <a:rPr lang="ja-JP" altLang="en-US" dirty="0" smtClean="0"/>
              <a:t>で拡張可能なクラスを指定</a:t>
            </a:r>
            <a:endParaRPr lang="en-US" altLang="ja-JP" dirty="0" smtClean="0"/>
          </a:p>
        </p:txBody>
      </p:sp>
      <p:sp>
        <p:nvSpPr>
          <p:cNvPr id="20" name="正方形/長方形 19"/>
          <p:cNvSpPr/>
          <p:nvPr/>
        </p:nvSpPr>
        <p:spPr>
          <a:xfrm>
            <a:off x="1714568" y="3985981"/>
            <a:ext cx="1368877" cy="440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000" dirty="0" smtClean="0"/>
              <a:t>Shape</a:t>
            </a:r>
            <a:endParaRPr kumimoji="1" lang="ja-JP" altLang="en-US" sz="2000" dirty="0"/>
          </a:p>
        </p:txBody>
      </p:sp>
      <p:sp>
        <p:nvSpPr>
          <p:cNvPr id="21" name="正方形/長方形 20"/>
          <p:cNvSpPr/>
          <p:nvPr/>
        </p:nvSpPr>
        <p:spPr>
          <a:xfrm>
            <a:off x="457273" y="5138057"/>
            <a:ext cx="1159326" cy="5914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000" dirty="0" smtClean="0"/>
              <a:t>Circle</a:t>
            </a:r>
            <a:endParaRPr kumimoji="1" lang="ja-JP" altLang="en-US" sz="2000" dirty="0"/>
          </a:p>
        </p:txBody>
      </p:sp>
      <p:sp>
        <p:nvSpPr>
          <p:cNvPr id="22" name="二等辺三角形 21"/>
          <p:cNvSpPr/>
          <p:nvPr/>
        </p:nvSpPr>
        <p:spPr>
          <a:xfrm>
            <a:off x="2189458" y="4426851"/>
            <a:ext cx="419099" cy="261257"/>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1819344" y="5138057"/>
            <a:ext cx="1159326" cy="5914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000" dirty="0" smtClean="0"/>
              <a:t>Square</a:t>
            </a:r>
            <a:endParaRPr kumimoji="1" lang="ja-JP" altLang="en-US" sz="2000" dirty="0"/>
          </a:p>
        </p:txBody>
      </p:sp>
      <p:sp>
        <p:nvSpPr>
          <p:cNvPr id="31" name="正方形/長方形 30"/>
          <p:cNvSpPr/>
          <p:nvPr/>
        </p:nvSpPr>
        <p:spPr>
          <a:xfrm>
            <a:off x="3153756" y="5138057"/>
            <a:ext cx="1458534" cy="5914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dirty="0" smtClean="0"/>
              <a:t>Rectangle</a:t>
            </a:r>
            <a:endParaRPr kumimoji="1" lang="ja-JP" altLang="en-US" sz="2000" dirty="0"/>
          </a:p>
        </p:txBody>
      </p:sp>
      <p:cxnSp>
        <p:nvCxnSpPr>
          <p:cNvPr id="34" name="カギ線コネクタ 33"/>
          <p:cNvCxnSpPr>
            <a:stCxn id="21" idx="0"/>
            <a:endCxn id="22" idx="3"/>
          </p:cNvCxnSpPr>
          <p:nvPr/>
        </p:nvCxnSpPr>
        <p:spPr>
          <a:xfrm rot="5400000" flipH="1" flipV="1">
            <a:off x="1492998" y="4232047"/>
            <a:ext cx="449949" cy="1362072"/>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35" name="カギ線コネクタ 34"/>
          <p:cNvCxnSpPr>
            <a:stCxn id="30" idx="0"/>
            <a:endCxn id="22" idx="3"/>
          </p:cNvCxnSpPr>
          <p:nvPr/>
        </p:nvCxnSpPr>
        <p:spPr>
          <a:xfrm rot="5400000" flipH="1" flipV="1">
            <a:off x="2174033" y="4913083"/>
            <a:ext cx="449949" cy="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38" name="カギ線コネクタ 37"/>
          <p:cNvCxnSpPr>
            <a:stCxn id="31" idx="0"/>
            <a:endCxn id="22" idx="3"/>
          </p:cNvCxnSpPr>
          <p:nvPr/>
        </p:nvCxnSpPr>
        <p:spPr>
          <a:xfrm rot="16200000" flipV="1">
            <a:off x="2916042" y="4171075"/>
            <a:ext cx="449949" cy="1484015"/>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48" name="正方形/長方形 47"/>
          <p:cNvSpPr/>
          <p:nvPr/>
        </p:nvSpPr>
        <p:spPr>
          <a:xfrm>
            <a:off x="4949371" y="5138056"/>
            <a:ext cx="1228508" cy="5914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000" dirty="0" smtClean="0"/>
              <a:t>Hollow</a:t>
            </a:r>
            <a:endParaRPr kumimoji="1" lang="ja-JP" altLang="en-US" sz="2000" dirty="0"/>
          </a:p>
        </p:txBody>
      </p:sp>
      <p:cxnSp>
        <p:nvCxnSpPr>
          <p:cNvPr id="52" name="カギ線コネクタ 51"/>
          <p:cNvCxnSpPr>
            <a:stCxn id="48" idx="0"/>
            <a:endCxn id="59" idx="3"/>
          </p:cNvCxnSpPr>
          <p:nvPr/>
        </p:nvCxnSpPr>
        <p:spPr>
          <a:xfrm rot="16200000" flipV="1">
            <a:off x="4031652" y="3606083"/>
            <a:ext cx="478992" cy="2584954"/>
          </a:xfrm>
          <a:prstGeom prst="bentConnector3">
            <a:avLst>
              <a:gd name="adj1" fmla="val 80302"/>
            </a:avLst>
          </a:prstGeom>
        </p:spPr>
        <p:style>
          <a:lnRef idx="1">
            <a:schemeClr val="accent1"/>
          </a:lnRef>
          <a:fillRef idx="0">
            <a:schemeClr val="accent1"/>
          </a:fillRef>
          <a:effectRef idx="0">
            <a:schemeClr val="accent1"/>
          </a:effectRef>
          <a:fontRef idx="minor">
            <a:schemeClr val="tx1"/>
          </a:fontRef>
        </p:style>
      </p:cxnSp>
      <p:sp>
        <p:nvSpPr>
          <p:cNvPr id="59" name="二等辺三角形 58"/>
          <p:cNvSpPr/>
          <p:nvPr/>
        </p:nvSpPr>
        <p:spPr>
          <a:xfrm>
            <a:off x="2769121" y="4397807"/>
            <a:ext cx="419099" cy="261257"/>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5" name="直線コネクタ 64"/>
          <p:cNvCxnSpPr/>
          <p:nvPr/>
        </p:nvCxnSpPr>
        <p:spPr>
          <a:xfrm>
            <a:off x="4486817" y="4557479"/>
            <a:ext cx="462554" cy="35560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flipV="1">
            <a:off x="4486817" y="4557479"/>
            <a:ext cx="462554" cy="35560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9" name="線吹き出し 1 (枠付き) 68"/>
          <p:cNvSpPr/>
          <p:nvPr/>
        </p:nvSpPr>
        <p:spPr>
          <a:xfrm>
            <a:off x="5003414" y="3875315"/>
            <a:ext cx="1986553" cy="739316"/>
          </a:xfrm>
          <a:prstGeom prst="borderCallout1">
            <a:avLst>
              <a:gd name="adj1" fmla="val 91376"/>
              <a:gd name="adj2" fmla="val 28025"/>
              <a:gd name="adj3" fmla="val 169310"/>
              <a:gd name="adj4" fmla="val 17958"/>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altLang="ja-JP" dirty="0" smtClean="0"/>
              <a:t>permits</a:t>
            </a:r>
            <a:r>
              <a:rPr lang="ja-JP" altLang="en-US" dirty="0" smtClean="0"/>
              <a:t>で指定されない型は拡張不可</a:t>
            </a:r>
            <a:endParaRPr lang="en-US" altLang="ja-JP" dirty="0" smtClean="0"/>
          </a:p>
        </p:txBody>
      </p:sp>
    </p:spTree>
    <p:extLst>
      <p:ext uri="{BB962C8B-B14F-4D97-AF65-F5344CB8AC3E}">
        <p14:creationId xmlns:p14="http://schemas.microsoft.com/office/powerpoint/2010/main" val="2918698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Java Update – </a:t>
            </a:r>
            <a:r>
              <a:rPr kumimoji="1" lang="ja-JP" altLang="en-US" dirty="0" smtClean="0"/>
              <a:t>ライブラリ</a:t>
            </a:r>
            <a:endParaRPr kumimoji="1" lang="ja-JP" altLang="en-US" dirty="0"/>
          </a:p>
        </p:txBody>
      </p:sp>
      <p:sp>
        <p:nvSpPr>
          <p:cNvPr id="3" name="コンテンツ プレースホルダー 2"/>
          <p:cNvSpPr>
            <a:spLocks noGrp="1"/>
          </p:cNvSpPr>
          <p:nvPr>
            <p:ph idx="1"/>
          </p:nvPr>
        </p:nvSpPr>
        <p:spPr>
          <a:xfrm>
            <a:off x="628650" y="2244568"/>
            <a:ext cx="7886700" cy="3692405"/>
          </a:xfrm>
          <a:solidFill>
            <a:schemeClr val="accent4">
              <a:lumMod val="20000"/>
              <a:lumOff val="80000"/>
            </a:schemeClr>
          </a:solidFill>
          <a:ln>
            <a:solidFill>
              <a:schemeClr val="accent1"/>
            </a:solidFill>
          </a:ln>
          <a:effectLst/>
        </p:spPr>
        <p:txBody>
          <a:bodyPr anchor="ctr">
            <a:normAutofit fontScale="92500" lnSpcReduction="10000"/>
          </a:bodyPr>
          <a:lstStyle/>
          <a:p>
            <a:pPr lvl="1">
              <a:lnSpc>
                <a:spcPct val="100000"/>
              </a:lnSpc>
            </a:pPr>
            <a:r>
              <a:rPr lang="en-US" altLang="ja-JP" dirty="0"/>
              <a:t>Stream</a:t>
            </a:r>
            <a:r>
              <a:rPr lang="ja-JP" altLang="en-US" dirty="0" smtClean="0"/>
              <a:t>を分岐</a:t>
            </a:r>
            <a:r>
              <a:rPr lang="ja-JP" altLang="en-US" dirty="0"/>
              <a:t>（</a:t>
            </a:r>
            <a:r>
              <a:rPr lang="en-US" altLang="ja-JP" dirty="0"/>
              <a:t>teeing</a:t>
            </a:r>
            <a:r>
              <a:rPr lang="ja-JP" altLang="en-US" dirty="0"/>
              <a:t>）、</a:t>
            </a:r>
            <a:r>
              <a:rPr lang="en-US" altLang="ja-JP" dirty="0" err="1"/>
              <a:t>BiFunction</a:t>
            </a:r>
            <a:r>
              <a:rPr lang="ja-JP" altLang="en-US" dirty="0"/>
              <a:t>で</a:t>
            </a:r>
            <a:r>
              <a:rPr lang="ja-JP" altLang="en-US" dirty="0" smtClean="0"/>
              <a:t>合流</a:t>
            </a:r>
            <a:r>
              <a:rPr lang="ja-JP" altLang="en-US" dirty="0" smtClean="0">
                <a:solidFill>
                  <a:srgbClr val="00B0F0"/>
                </a:solidFill>
              </a:rPr>
              <a:t>⓬</a:t>
            </a:r>
            <a:endParaRPr lang="en-US" altLang="ja-JP" dirty="0" smtClean="0">
              <a:solidFill>
                <a:srgbClr val="00B0F0"/>
              </a:solidFill>
            </a:endParaRPr>
          </a:p>
          <a:p>
            <a:pPr lvl="1">
              <a:lnSpc>
                <a:spcPct val="100000"/>
              </a:lnSpc>
            </a:pPr>
            <a:r>
              <a:rPr lang="en-US" altLang="ja-JP" dirty="0" err="1" smtClean="0"/>
              <a:t>CompactNumberFormat</a:t>
            </a:r>
            <a:r>
              <a:rPr lang="ja-JP" altLang="en-US" dirty="0" smtClean="0"/>
              <a:t> で数値をロケール依存の桁単位で書式化</a:t>
            </a:r>
            <a:r>
              <a:rPr lang="ja-JP" altLang="en-US" dirty="0">
                <a:solidFill>
                  <a:srgbClr val="00B0F0"/>
                </a:solidFill>
              </a:rPr>
              <a:t>⓬</a:t>
            </a:r>
            <a:endParaRPr lang="en-US" altLang="ja-JP" dirty="0" smtClean="0">
              <a:solidFill>
                <a:srgbClr val="00B0F0"/>
              </a:solidFill>
            </a:endParaRPr>
          </a:p>
          <a:p>
            <a:pPr lvl="1">
              <a:lnSpc>
                <a:spcPct val="100000"/>
              </a:lnSpc>
            </a:pPr>
            <a:r>
              <a:rPr lang="en-US" altLang="ja-JP" dirty="0" err="1"/>
              <a:t>NullPointerException</a:t>
            </a:r>
            <a:r>
              <a:rPr lang="ja-JP" altLang="en-US" dirty="0"/>
              <a:t>のメッセージ</a:t>
            </a:r>
            <a:r>
              <a:rPr lang="ja-JP" altLang="en-US" dirty="0" smtClean="0"/>
              <a:t>改善</a:t>
            </a:r>
            <a:r>
              <a:rPr lang="ja-JP" altLang="en-US" dirty="0" smtClean="0">
                <a:solidFill>
                  <a:srgbClr val="00B0F0"/>
                </a:solidFill>
              </a:rPr>
              <a:t>⓮</a:t>
            </a:r>
            <a:endParaRPr lang="en-US" altLang="ja-JP" dirty="0" smtClean="0">
              <a:solidFill>
                <a:srgbClr val="00B0F0"/>
              </a:solidFill>
            </a:endParaRPr>
          </a:p>
          <a:p>
            <a:pPr lvl="1">
              <a:lnSpc>
                <a:spcPct val="100000"/>
              </a:lnSpc>
            </a:pPr>
            <a:r>
              <a:rPr lang="ja-JP" altLang="en-US" dirty="0" smtClean="0"/>
              <a:t>デジタル</a:t>
            </a:r>
            <a:r>
              <a:rPr lang="ja-JP" altLang="en-US" dirty="0"/>
              <a:t>署名アルゴリズムに</a:t>
            </a:r>
            <a:r>
              <a:rPr lang="en-US" altLang="ja-JP" dirty="0" err="1"/>
              <a:t>Edwars</a:t>
            </a:r>
            <a:r>
              <a:rPr lang="en-US" altLang="ja-JP" dirty="0"/>
              <a:t>-Curve Digital Signature Algorithm</a:t>
            </a:r>
            <a:r>
              <a:rPr lang="ja-JP" altLang="en-US" dirty="0" smtClean="0"/>
              <a:t>追加</a:t>
            </a:r>
            <a:r>
              <a:rPr lang="ja-JP" altLang="en-US" dirty="0" smtClean="0">
                <a:solidFill>
                  <a:srgbClr val="00B0F0"/>
                </a:solidFill>
              </a:rPr>
              <a:t>⓯</a:t>
            </a:r>
            <a:endParaRPr lang="en-US" altLang="ja-JP" dirty="0" smtClean="0">
              <a:solidFill>
                <a:srgbClr val="00B0F0"/>
              </a:solidFill>
            </a:endParaRPr>
          </a:p>
          <a:p>
            <a:pPr lvl="1">
              <a:lnSpc>
                <a:spcPct val="100000"/>
              </a:lnSpc>
            </a:pPr>
            <a:r>
              <a:rPr lang="en-US" altLang="ja-JP" dirty="0"/>
              <a:t>UNIX</a:t>
            </a:r>
            <a:r>
              <a:rPr lang="ja-JP" altLang="en-US" dirty="0" smtClean="0"/>
              <a:t>ドメインソケットチャネル</a:t>
            </a:r>
            <a:r>
              <a:rPr lang="ja-JP" altLang="en-US" dirty="0" smtClean="0">
                <a:solidFill>
                  <a:srgbClr val="00B0F0"/>
                </a:solidFill>
              </a:rPr>
              <a:t>⓰</a:t>
            </a:r>
            <a:endParaRPr lang="en-US" altLang="ja-JP" dirty="0" smtClean="0">
              <a:solidFill>
                <a:srgbClr val="00B0F0"/>
              </a:solidFill>
            </a:endParaRPr>
          </a:p>
          <a:p>
            <a:pPr lvl="1">
              <a:lnSpc>
                <a:spcPct val="100000"/>
              </a:lnSpc>
            </a:pPr>
            <a:r>
              <a:rPr lang="en-US" altLang="ja-JP" dirty="0"/>
              <a:t>Stream</a:t>
            </a:r>
            <a:r>
              <a:rPr lang="ja-JP" altLang="en-US" dirty="0"/>
              <a:t>インタフェースに</a:t>
            </a:r>
            <a:r>
              <a:rPr lang="en-US" altLang="ja-JP" dirty="0" err="1"/>
              <a:t>toList</a:t>
            </a:r>
            <a:r>
              <a:rPr lang="ja-JP" altLang="en-US" dirty="0"/>
              <a:t>メソッド、</a:t>
            </a:r>
            <a:r>
              <a:rPr lang="en-US" altLang="ja-JP" dirty="0" err="1"/>
              <a:t>mapMulti</a:t>
            </a:r>
            <a:r>
              <a:rPr lang="ja-JP" altLang="en-US" dirty="0"/>
              <a:t>メソッド</a:t>
            </a:r>
            <a:r>
              <a:rPr lang="ja-JP" altLang="en-US" dirty="0" smtClean="0"/>
              <a:t>追加</a:t>
            </a:r>
            <a:r>
              <a:rPr lang="ja-JP" altLang="en-US" dirty="0" smtClean="0">
                <a:solidFill>
                  <a:srgbClr val="00B0F0"/>
                </a:solidFill>
              </a:rPr>
              <a:t>⓰</a:t>
            </a:r>
            <a:endParaRPr lang="en-US" altLang="ja-JP" dirty="0" smtClean="0">
              <a:solidFill>
                <a:srgbClr val="00B0F0"/>
              </a:solidFill>
            </a:endParaRPr>
          </a:p>
          <a:p>
            <a:pPr lvl="1">
              <a:lnSpc>
                <a:spcPct val="100000"/>
              </a:lnSpc>
            </a:pPr>
            <a:r>
              <a:rPr lang="en-US" altLang="ja-JP" dirty="0" err="1" smtClean="0"/>
              <a:t>java.util.HexFormat</a:t>
            </a:r>
            <a:r>
              <a:rPr lang="ja-JP" altLang="en-US" dirty="0" smtClean="0"/>
              <a:t>クラス</a:t>
            </a:r>
            <a:r>
              <a:rPr lang="ja-JP" altLang="en-US" dirty="0" smtClean="0">
                <a:solidFill>
                  <a:srgbClr val="00B0F0"/>
                </a:solidFill>
              </a:rPr>
              <a:t>⓱</a:t>
            </a:r>
            <a:endParaRPr lang="en-US" altLang="ja-JP" dirty="0" smtClean="0"/>
          </a:p>
        </p:txBody>
      </p:sp>
      <p:sp>
        <p:nvSpPr>
          <p:cNvPr id="4" name="日付プレースホルダー 3"/>
          <p:cNvSpPr>
            <a:spLocks noGrp="1"/>
          </p:cNvSpPr>
          <p:nvPr>
            <p:ph type="dt" sz="half" idx="10"/>
          </p:nvPr>
        </p:nvSpPr>
        <p:spPr/>
        <p:txBody>
          <a:bodyPr/>
          <a:lstStyle/>
          <a:p>
            <a:r>
              <a:rPr lang="en-US" altLang="ja-JP" dirty="0" smtClean="0"/>
              <a:t>2016-08-27</a:t>
            </a:r>
            <a:endParaRPr lang="en-US" altLang="ja-JP" dirty="0"/>
          </a:p>
        </p:txBody>
      </p:sp>
      <p:sp>
        <p:nvSpPr>
          <p:cNvPr id="5" name="フッター プレースホルダー 4"/>
          <p:cNvSpPr>
            <a:spLocks noGrp="1"/>
          </p:cNvSpPr>
          <p:nvPr>
            <p:ph type="ftr" sz="quarter" idx="11"/>
          </p:nvPr>
        </p:nvSpPr>
        <p:spPr/>
        <p:txBody>
          <a:bodyPr/>
          <a:lstStyle/>
          <a:p>
            <a:r>
              <a:rPr lang="en-US" altLang="ja-JP" smtClean="0"/>
              <a:t>LLoT Language Update - Java</a:t>
            </a:r>
            <a:endParaRPr lang="en-US" altLang="ja-JP"/>
          </a:p>
        </p:txBody>
      </p:sp>
      <p:sp>
        <p:nvSpPr>
          <p:cNvPr id="6" name="スライド番号プレースホルダー 5"/>
          <p:cNvSpPr>
            <a:spLocks noGrp="1"/>
          </p:cNvSpPr>
          <p:nvPr>
            <p:ph type="sldNum" sz="quarter" idx="12"/>
          </p:nvPr>
        </p:nvSpPr>
        <p:spPr/>
        <p:txBody>
          <a:bodyPr/>
          <a:lstStyle/>
          <a:p>
            <a:fld id="{3EA0899F-53DF-4C68-84AF-E43BE2664E84}" type="slidenum">
              <a:rPr lang="en-US" altLang="ja-JP" smtClean="0"/>
              <a:pPr/>
              <a:t>15</a:t>
            </a:fld>
            <a:endParaRPr lang="en-US" altLang="ja-JP"/>
          </a:p>
        </p:txBody>
      </p:sp>
      <p:sp>
        <p:nvSpPr>
          <p:cNvPr id="13" name="テキスト ボックス 12"/>
          <p:cNvSpPr txBox="1"/>
          <p:nvPr/>
        </p:nvSpPr>
        <p:spPr>
          <a:xfrm>
            <a:off x="523702" y="1795549"/>
            <a:ext cx="7257842" cy="369332"/>
          </a:xfrm>
          <a:prstGeom prst="rect">
            <a:avLst/>
          </a:prstGeom>
          <a:noFill/>
        </p:spPr>
        <p:txBody>
          <a:bodyPr wrap="square" rtlCol="0">
            <a:spAutoFit/>
          </a:bodyPr>
          <a:lstStyle/>
          <a:p>
            <a:r>
              <a:rPr kumimoji="1" lang="ja-JP" altLang="en-US" dirty="0" smtClean="0"/>
              <a:t>アプリケーション開発者の観点で気になる</a:t>
            </a:r>
            <a:r>
              <a:rPr kumimoji="1" lang="en-US" altLang="ja-JP" dirty="0" smtClean="0"/>
              <a:t>API</a:t>
            </a:r>
            <a:r>
              <a:rPr kumimoji="1" lang="ja-JP" altLang="en-US" dirty="0" smtClean="0"/>
              <a:t>を抜粋します</a:t>
            </a:r>
            <a:endParaRPr kumimoji="1" lang="ja-JP" altLang="en-US" dirty="0"/>
          </a:p>
        </p:txBody>
      </p:sp>
    </p:spTree>
    <p:extLst>
      <p:ext uri="{BB962C8B-B14F-4D97-AF65-F5344CB8AC3E}">
        <p14:creationId xmlns:p14="http://schemas.microsoft.com/office/powerpoint/2010/main" val="20139732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Java Update – </a:t>
            </a:r>
            <a:r>
              <a:rPr kumimoji="1" lang="ja-JP" altLang="en-US" dirty="0" smtClean="0"/>
              <a:t>ランタイム</a:t>
            </a:r>
            <a:endParaRPr kumimoji="1" lang="ja-JP" altLang="en-US" dirty="0"/>
          </a:p>
        </p:txBody>
      </p:sp>
      <p:sp>
        <p:nvSpPr>
          <p:cNvPr id="3" name="コンテンツ プレースホルダー 2"/>
          <p:cNvSpPr>
            <a:spLocks noGrp="1"/>
          </p:cNvSpPr>
          <p:nvPr>
            <p:ph idx="1"/>
          </p:nvPr>
        </p:nvSpPr>
        <p:spPr>
          <a:xfrm>
            <a:off x="646793" y="1770743"/>
            <a:ext cx="7886700" cy="2761500"/>
          </a:xfrm>
          <a:solidFill>
            <a:schemeClr val="accent4">
              <a:lumMod val="20000"/>
              <a:lumOff val="80000"/>
            </a:schemeClr>
          </a:solidFill>
          <a:ln>
            <a:solidFill>
              <a:schemeClr val="accent1"/>
            </a:solidFill>
          </a:ln>
          <a:effectLst/>
        </p:spPr>
        <p:txBody>
          <a:bodyPr anchor="ctr">
            <a:normAutofit fontScale="92500" lnSpcReduction="20000"/>
          </a:bodyPr>
          <a:lstStyle/>
          <a:p>
            <a:pPr lvl="1">
              <a:lnSpc>
                <a:spcPct val="100000"/>
              </a:lnSpc>
            </a:pPr>
            <a:r>
              <a:rPr lang="ja-JP" altLang="en-US" dirty="0" smtClean="0"/>
              <a:t>デフォルト</a:t>
            </a:r>
            <a:r>
              <a:rPr lang="en-US" altLang="ja-JP" dirty="0" smtClean="0"/>
              <a:t>CDS</a:t>
            </a:r>
            <a:r>
              <a:rPr lang="ja-JP" altLang="en-US" dirty="0" smtClean="0"/>
              <a:t>アーカイブ</a:t>
            </a:r>
            <a:r>
              <a:rPr lang="ja-JP" altLang="en-US" dirty="0" smtClean="0">
                <a:solidFill>
                  <a:srgbClr val="00B0F0"/>
                </a:solidFill>
              </a:rPr>
              <a:t>⓬</a:t>
            </a:r>
            <a:endParaRPr lang="en-US" altLang="ja-JP" dirty="0" smtClean="0">
              <a:solidFill>
                <a:srgbClr val="00B0F0"/>
              </a:solidFill>
            </a:endParaRPr>
          </a:p>
          <a:p>
            <a:pPr lvl="1">
              <a:lnSpc>
                <a:spcPct val="100000"/>
              </a:lnSpc>
            </a:pPr>
            <a:r>
              <a:rPr lang="ja-JP" altLang="en-US" dirty="0" smtClean="0"/>
              <a:t>動的な</a:t>
            </a:r>
            <a:r>
              <a:rPr lang="en-US" altLang="ja-JP" dirty="0" smtClean="0"/>
              <a:t>CDS</a:t>
            </a:r>
            <a:r>
              <a:rPr lang="ja-JP" altLang="en-US" dirty="0" smtClean="0"/>
              <a:t>アーカイブ</a:t>
            </a:r>
            <a:r>
              <a:rPr lang="ja-JP" altLang="en-US" dirty="0" smtClean="0">
                <a:solidFill>
                  <a:srgbClr val="00B0F0"/>
                </a:solidFill>
              </a:rPr>
              <a:t>⓭</a:t>
            </a:r>
            <a:endParaRPr lang="en-US" altLang="ja-JP" dirty="0" smtClean="0">
              <a:solidFill>
                <a:srgbClr val="00B0F0"/>
              </a:solidFill>
            </a:endParaRPr>
          </a:p>
          <a:p>
            <a:pPr lvl="1">
              <a:lnSpc>
                <a:spcPct val="100000"/>
              </a:lnSpc>
            </a:pPr>
            <a:r>
              <a:rPr lang="en-US" altLang="ja-JP" dirty="0" smtClean="0"/>
              <a:t>ZGC</a:t>
            </a:r>
            <a:r>
              <a:rPr lang="ja-JP" altLang="en-US" dirty="0" err="1" smtClean="0"/>
              <a:t>、</a:t>
            </a:r>
            <a:r>
              <a:rPr lang="en-US" altLang="ja-JP" dirty="0" smtClean="0"/>
              <a:t>Shenandoah GC</a:t>
            </a:r>
            <a:r>
              <a:rPr lang="ja-JP" altLang="en-US" dirty="0" smtClean="0"/>
              <a:t>追加</a:t>
            </a:r>
            <a:r>
              <a:rPr lang="ja-JP" altLang="en-US" dirty="0" smtClean="0">
                <a:solidFill>
                  <a:srgbClr val="00B0F0"/>
                </a:solidFill>
              </a:rPr>
              <a:t>⓯</a:t>
            </a:r>
            <a:endParaRPr lang="en-US" altLang="ja-JP" dirty="0" smtClean="0">
              <a:solidFill>
                <a:srgbClr val="00B0F0"/>
              </a:solidFill>
            </a:endParaRPr>
          </a:p>
          <a:p>
            <a:pPr lvl="1">
              <a:lnSpc>
                <a:spcPct val="100000"/>
              </a:lnSpc>
            </a:pPr>
            <a:r>
              <a:rPr lang="en-US" altLang="ja-JP" dirty="0"/>
              <a:t>CMS</a:t>
            </a:r>
            <a:r>
              <a:rPr lang="ja-JP" altLang="en-US" dirty="0"/>
              <a:t> </a:t>
            </a:r>
            <a:r>
              <a:rPr lang="en-US" altLang="ja-JP" dirty="0"/>
              <a:t>GC</a:t>
            </a:r>
            <a:r>
              <a:rPr lang="ja-JP" altLang="en-US" dirty="0"/>
              <a:t>削除</a:t>
            </a:r>
            <a:r>
              <a:rPr lang="ja-JP" altLang="en-US" dirty="0" smtClean="0">
                <a:solidFill>
                  <a:srgbClr val="00B0F0"/>
                </a:solidFill>
              </a:rPr>
              <a:t>⓭</a:t>
            </a:r>
            <a:endParaRPr lang="en-US" altLang="ja-JP" dirty="0" smtClean="0">
              <a:solidFill>
                <a:srgbClr val="00B0F0"/>
              </a:solidFill>
            </a:endParaRPr>
          </a:p>
          <a:p>
            <a:pPr lvl="1">
              <a:lnSpc>
                <a:spcPct val="100000"/>
              </a:lnSpc>
            </a:pPr>
            <a:r>
              <a:rPr lang="en-US" altLang="ja-JP" dirty="0" err="1"/>
              <a:t>Nashorn</a:t>
            </a:r>
            <a:r>
              <a:rPr lang="en-US" altLang="ja-JP" dirty="0"/>
              <a:t> JavaScript</a:t>
            </a:r>
            <a:r>
              <a:rPr lang="ja-JP" altLang="en-US" dirty="0"/>
              <a:t>エンジン削除</a:t>
            </a:r>
            <a:r>
              <a:rPr lang="ja-JP" altLang="en-US" dirty="0" smtClean="0">
                <a:solidFill>
                  <a:srgbClr val="00B0F0"/>
                </a:solidFill>
              </a:rPr>
              <a:t>⓯</a:t>
            </a:r>
            <a:endParaRPr lang="en-US" altLang="ja-JP" dirty="0">
              <a:solidFill>
                <a:srgbClr val="00B0F0"/>
              </a:solidFill>
            </a:endParaRPr>
          </a:p>
          <a:p>
            <a:pPr lvl="1">
              <a:lnSpc>
                <a:spcPct val="100000"/>
              </a:lnSpc>
            </a:pPr>
            <a:r>
              <a:rPr lang="en-US" altLang="ja-JP" dirty="0" smtClean="0"/>
              <a:t>Windows/AArch64</a:t>
            </a:r>
            <a:r>
              <a:rPr lang="ja-JP" altLang="en-US" dirty="0" smtClean="0"/>
              <a:t>対応</a:t>
            </a:r>
            <a:r>
              <a:rPr lang="ja-JP" altLang="en-US" dirty="0" smtClean="0">
                <a:solidFill>
                  <a:srgbClr val="00B0F0"/>
                </a:solidFill>
              </a:rPr>
              <a:t>⓰</a:t>
            </a:r>
            <a:endParaRPr lang="en-US" altLang="ja-JP" dirty="0" smtClean="0">
              <a:solidFill>
                <a:srgbClr val="00B0F0"/>
              </a:solidFill>
            </a:endParaRPr>
          </a:p>
          <a:p>
            <a:pPr lvl="1">
              <a:lnSpc>
                <a:spcPct val="100000"/>
              </a:lnSpc>
            </a:pPr>
            <a:r>
              <a:rPr lang="en-US" altLang="ja-JP" dirty="0" err="1" smtClean="0"/>
              <a:t>macOS</a:t>
            </a:r>
            <a:r>
              <a:rPr lang="en-US" altLang="ja-JP" dirty="0" smtClean="0"/>
              <a:t>/AArch64</a:t>
            </a:r>
            <a:r>
              <a:rPr lang="ja-JP" altLang="en-US" dirty="0" smtClean="0"/>
              <a:t>対応</a:t>
            </a:r>
            <a:r>
              <a:rPr lang="ja-JP" altLang="en-US" dirty="0" smtClean="0">
                <a:solidFill>
                  <a:srgbClr val="00B0F0"/>
                </a:solidFill>
              </a:rPr>
              <a:t>⓱</a:t>
            </a:r>
            <a:endParaRPr lang="en-US" altLang="ja-JP" dirty="0" smtClean="0">
              <a:solidFill>
                <a:srgbClr val="00B0F0"/>
              </a:solidFill>
            </a:endParaRPr>
          </a:p>
          <a:p>
            <a:pPr lvl="1">
              <a:lnSpc>
                <a:spcPct val="100000"/>
              </a:lnSpc>
            </a:pPr>
            <a:r>
              <a:rPr lang="en-US" altLang="ja-JP" dirty="0"/>
              <a:t>Solaris OS</a:t>
            </a:r>
            <a:r>
              <a:rPr lang="ja-JP" altLang="en-US" dirty="0"/>
              <a:t>と</a:t>
            </a:r>
            <a:r>
              <a:rPr lang="en-US" altLang="ja-JP" dirty="0"/>
              <a:t>SPARC</a:t>
            </a:r>
            <a:r>
              <a:rPr lang="ja-JP" altLang="en-US" dirty="0"/>
              <a:t>プロセッサ対応取りやめ</a:t>
            </a:r>
            <a:r>
              <a:rPr lang="ja-JP" altLang="en-US" dirty="0" smtClean="0">
                <a:solidFill>
                  <a:srgbClr val="00B0F0"/>
                </a:solidFill>
              </a:rPr>
              <a:t>⓯</a:t>
            </a:r>
            <a:endParaRPr lang="en-US" altLang="ja-JP" dirty="0" smtClean="0">
              <a:solidFill>
                <a:srgbClr val="00B0F0"/>
              </a:solidFill>
            </a:endParaRPr>
          </a:p>
        </p:txBody>
      </p:sp>
      <p:sp>
        <p:nvSpPr>
          <p:cNvPr id="4" name="日付プレースホルダー 3"/>
          <p:cNvSpPr>
            <a:spLocks noGrp="1"/>
          </p:cNvSpPr>
          <p:nvPr>
            <p:ph type="dt" sz="half" idx="10"/>
          </p:nvPr>
        </p:nvSpPr>
        <p:spPr/>
        <p:txBody>
          <a:bodyPr/>
          <a:lstStyle/>
          <a:p>
            <a:r>
              <a:rPr lang="en-US" altLang="ja-JP" dirty="0" smtClean="0"/>
              <a:t>2016-08-27</a:t>
            </a:r>
            <a:endParaRPr lang="en-US" altLang="ja-JP" dirty="0"/>
          </a:p>
        </p:txBody>
      </p:sp>
      <p:sp>
        <p:nvSpPr>
          <p:cNvPr id="5" name="フッター プレースホルダー 4"/>
          <p:cNvSpPr>
            <a:spLocks noGrp="1"/>
          </p:cNvSpPr>
          <p:nvPr>
            <p:ph type="ftr" sz="quarter" idx="11"/>
          </p:nvPr>
        </p:nvSpPr>
        <p:spPr/>
        <p:txBody>
          <a:bodyPr/>
          <a:lstStyle/>
          <a:p>
            <a:r>
              <a:rPr lang="en-US" altLang="ja-JP" smtClean="0"/>
              <a:t>LLoT Language Update - Java</a:t>
            </a:r>
            <a:endParaRPr lang="en-US" altLang="ja-JP"/>
          </a:p>
        </p:txBody>
      </p:sp>
      <p:sp>
        <p:nvSpPr>
          <p:cNvPr id="6" name="スライド番号プレースホルダー 5"/>
          <p:cNvSpPr>
            <a:spLocks noGrp="1"/>
          </p:cNvSpPr>
          <p:nvPr>
            <p:ph type="sldNum" sz="quarter" idx="12"/>
          </p:nvPr>
        </p:nvSpPr>
        <p:spPr/>
        <p:txBody>
          <a:bodyPr/>
          <a:lstStyle/>
          <a:p>
            <a:fld id="{3EA0899F-53DF-4C68-84AF-E43BE2664E84}" type="slidenum">
              <a:rPr lang="en-US" altLang="ja-JP" smtClean="0"/>
              <a:pPr/>
              <a:t>16</a:t>
            </a:fld>
            <a:endParaRPr lang="en-US" altLang="ja-JP"/>
          </a:p>
        </p:txBody>
      </p:sp>
      <p:sp>
        <p:nvSpPr>
          <p:cNvPr id="7" name="テキスト ボックス 6"/>
          <p:cNvSpPr txBox="1"/>
          <p:nvPr/>
        </p:nvSpPr>
        <p:spPr>
          <a:xfrm>
            <a:off x="646792" y="4958245"/>
            <a:ext cx="7868557" cy="646331"/>
          </a:xfrm>
          <a:prstGeom prst="rect">
            <a:avLst/>
          </a:prstGeom>
          <a:noFill/>
        </p:spPr>
        <p:txBody>
          <a:bodyPr wrap="square" rtlCol="0">
            <a:spAutoFit/>
          </a:bodyPr>
          <a:lstStyle/>
          <a:p>
            <a:r>
              <a:rPr kumimoji="1" lang="en-US" altLang="ja-JP" dirty="0" smtClean="0"/>
              <a:t>CDS: </a:t>
            </a:r>
            <a:r>
              <a:rPr kumimoji="1" lang="ja-JP" altLang="en-US" dirty="0" smtClean="0"/>
              <a:t>クラスデータ共有。起動時間短縮、フットプリント削減に寄与</a:t>
            </a:r>
            <a:endParaRPr kumimoji="1" lang="en-US" altLang="ja-JP" dirty="0" smtClean="0"/>
          </a:p>
          <a:p>
            <a:r>
              <a:rPr lang="en-US" altLang="ja-JP" dirty="0" smtClean="0"/>
              <a:t>GC: </a:t>
            </a:r>
            <a:r>
              <a:rPr lang="ja-JP" altLang="en-US" dirty="0" smtClean="0"/>
              <a:t>ガベージコレクタ</a:t>
            </a:r>
            <a:endParaRPr kumimoji="1" lang="ja-JP" altLang="en-US" dirty="0"/>
          </a:p>
        </p:txBody>
      </p:sp>
    </p:spTree>
    <p:extLst>
      <p:ext uri="{BB962C8B-B14F-4D97-AF65-F5344CB8AC3E}">
        <p14:creationId xmlns:p14="http://schemas.microsoft.com/office/powerpoint/2010/main" val="10914855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Java Update – </a:t>
            </a:r>
            <a:r>
              <a:rPr kumimoji="1" lang="ja-JP" altLang="en-US" dirty="0" smtClean="0"/>
              <a:t>ツール</a:t>
            </a:r>
            <a:endParaRPr kumimoji="1" lang="ja-JP" altLang="en-US" dirty="0"/>
          </a:p>
        </p:txBody>
      </p:sp>
      <p:sp>
        <p:nvSpPr>
          <p:cNvPr id="3" name="コンテンツ プレースホルダー 2"/>
          <p:cNvSpPr>
            <a:spLocks noGrp="1"/>
          </p:cNvSpPr>
          <p:nvPr>
            <p:ph idx="1"/>
          </p:nvPr>
        </p:nvSpPr>
        <p:spPr>
          <a:xfrm>
            <a:off x="646793" y="1770743"/>
            <a:ext cx="7886700" cy="2264229"/>
          </a:xfrm>
          <a:solidFill>
            <a:schemeClr val="accent4">
              <a:lumMod val="20000"/>
              <a:lumOff val="80000"/>
            </a:schemeClr>
          </a:solidFill>
          <a:ln>
            <a:solidFill>
              <a:schemeClr val="accent1"/>
            </a:solidFill>
          </a:ln>
          <a:effectLst/>
        </p:spPr>
        <p:txBody>
          <a:bodyPr>
            <a:normAutofit/>
          </a:bodyPr>
          <a:lstStyle/>
          <a:p>
            <a:pPr lvl="1"/>
            <a:r>
              <a:rPr lang="en-US" altLang="ja-JP" dirty="0" err="1" smtClean="0"/>
              <a:t>javadoc</a:t>
            </a:r>
            <a:r>
              <a:rPr lang="ja-JP" altLang="en-US" dirty="0" smtClean="0"/>
              <a:t>の古い機能削除</a:t>
            </a:r>
            <a:r>
              <a:rPr lang="ja-JP" altLang="en-US" dirty="0" smtClean="0">
                <a:solidFill>
                  <a:srgbClr val="00B0F0"/>
                </a:solidFill>
              </a:rPr>
              <a:t>⓭</a:t>
            </a:r>
            <a:endParaRPr lang="en-US" altLang="ja-JP" dirty="0" smtClean="0">
              <a:solidFill>
                <a:srgbClr val="00B0F0"/>
              </a:solidFill>
            </a:endParaRPr>
          </a:p>
          <a:p>
            <a:pPr lvl="1"/>
            <a:r>
              <a:rPr lang="en-US" altLang="ja-JP" dirty="0" smtClean="0"/>
              <a:t>pack200</a:t>
            </a:r>
            <a:r>
              <a:rPr lang="ja-JP" altLang="en-US" dirty="0" err="1" smtClean="0"/>
              <a:t>、</a:t>
            </a:r>
            <a:r>
              <a:rPr lang="en-US" altLang="ja-JP" dirty="0" smtClean="0"/>
              <a:t>unpack200</a:t>
            </a:r>
            <a:r>
              <a:rPr lang="ja-JP" altLang="en-US" dirty="0" smtClean="0"/>
              <a:t>ツール削除</a:t>
            </a:r>
            <a:r>
              <a:rPr lang="ja-JP" altLang="en-US" dirty="0" smtClean="0">
                <a:solidFill>
                  <a:srgbClr val="00B0F0"/>
                </a:solidFill>
              </a:rPr>
              <a:t>⓮</a:t>
            </a:r>
            <a:endParaRPr lang="en-US" altLang="ja-JP" dirty="0" smtClean="0">
              <a:solidFill>
                <a:srgbClr val="00B0F0"/>
              </a:solidFill>
            </a:endParaRPr>
          </a:p>
          <a:p>
            <a:pPr lvl="1"/>
            <a:r>
              <a:rPr lang="en-US" altLang="ja-JP" dirty="0" err="1" smtClean="0"/>
              <a:t>jjs</a:t>
            </a:r>
            <a:r>
              <a:rPr lang="ja-JP" altLang="en-US" dirty="0" smtClean="0"/>
              <a:t>削除</a:t>
            </a:r>
            <a:r>
              <a:rPr lang="ja-JP" altLang="en-US" dirty="0" smtClean="0">
                <a:solidFill>
                  <a:srgbClr val="00B0F0"/>
                </a:solidFill>
              </a:rPr>
              <a:t>⓯</a:t>
            </a:r>
            <a:endParaRPr lang="en-US" altLang="ja-JP" dirty="0" smtClean="0">
              <a:solidFill>
                <a:srgbClr val="00B0F0"/>
              </a:solidFill>
            </a:endParaRPr>
          </a:p>
          <a:p>
            <a:pPr lvl="1"/>
            <a:r>
              <a:rPr lang="en-US" altLang="ja-JP" dirty="0" err="1" smtClean="0"/>
              <a:t>rmic</a:t>
            </a:r>
            <a:r>
              <a:rPr lang="ja-JP" altLang="en-US" dirty="0" smtClean="0"/>
              <a:t>削除</a:t>
            </a:r>
            <a:r>
              <a:rPr lang="ja-JP" altLang="en-US" dirty="0" smtClean="0">
                <a:solidFill>
                  <a:srgbClr val="00B0F0"/>
                </a:solidFill>
              </a:rPr>
              <a:t>⓯</a:t>
            </a:r>
            <a:endParaRPr lang="en-US" altLang="ja-JP" dirty="0" smtClean="0">
              <a:solidFill>
                <a:srgbClr val="00B0F0"/>
              </a:solidFill>
            </a:endParaRPr>
          </a:p>
          <a:p>
            <a:pPr lvl="1"/>
            <a:r>
              <a:rPr lang="en-US" altLang="ja-JP" dirty="0" err="1" smtClean="0"/>
              <a:t>jpackage</a:t>
            </a:r>
            <a:r>
              <a:rPr lang="ja-JP" altLang="en-US" dirty="0" smtClean="0">
                <a:solidFill>
                  <a:srgbClr val="00B0F0"/>
                </a:solidFill>
              </a:rPr>
              <a:t>⓰</a:t>
            </a:r>
            <a:endParaRPr lang="en-US" altLang="ja-JP" dirty="0" smtClean="0">
              <a:solidFill>
                <a:srgbClr val="00B0F0"/>
              </a:solidFill>
            </a:endParaRPr>
          </a:p>
          <a:p>
            <a:pPr lvl="1"/>
            <a:endParaRPr lang="en-US" altLang="ja-JP" dirty="0" smtClean="0"/>
          </a:p>
          <a:p>
            <a:pPr marL="457200" lvl="1" indent="0">
              <a:buNone/>
            </a:pPr>
            <a:endParaRPr lang="en-US" altLang="ja-JP" dirty="0" smtClean="0"/>
          </a:p>
        </p:txBody>
      </p:sp>
      <p:sp>
        <p:nvSpPr>
          <p:cNvPr id="4" name="日付プレースホルダー 3"/>
          <p:cNvSpPr>
            <a:spLocks noGrp="1"/>
          </p:cNvSpPr>
          <p:nvPr>
            <p:ph type="dt" sz="half" idx="10"/>
          </p:nvPr>
        </p:nvSpPr>
        <p:spPr/>
        <p:txBody>
          <a:bodyPr/>
          <a:lstStyle/>
          <a:p>
            <a:r>
              <a:rPr lang="en-US" altLang="ja-JP" dirty="0" smtClean="0"/>
              <a:t>2016-08-27</a:t>
            </a:r>
            <a:endParaRPr lang="en-US" altLang="ja-JP" dirty="0"/>
          </a:p>
        </p:txBody>
      </p:sp>
      <p:sp>
        <p:nvSpPr>
          <p:cNvPr id="5" name="フッター プレースホルダー 4"/>
          <p:cNvSpPr>
            <a:spLocks noGrp="1"/>
          </p:cNvSpPr>
          <p:nvPr>
            <p:ph type="ftr" sz="quarter" idx="11"/>
          </p:nvPr>
        </p:nvSpPr>
        <p:spPr/>
        <p:txBody>
          <a:bodyPr/>
          <a:lstStyle/>
          <a:p>
            <a:r>
              <a:rPr lang="en-US" altLang="ja-JP" smtClean="0"/>
              <a:t>LLoT Language Update - Java</a:t>
            </a:r>
            <a:endParaRPr lang="en-US" altLang="ja-JP"/>
          </a:p>
        </p:txBody>
      </p:sp>
      <p:sp>
        <p:nvSpPr>
          <p:cNvPr id="6" name="スライド番号プレースホルダー 5"/>
          <p:cNvSpPr>
            <a:spLocks noGrp="1"/>
          </p:cNvSpPr>
          <p:nvPr>
            <p:ph type="sldNum" sz="quarter" idx="12"/>
          </p:nvPr>
        </p:nvSpPr>
        <p:spPr/>
        <p:txBody>
          <a:bodyPr/>
          <a:lstStyle/>
          <a:p>
            <a:fld id="{3EA0899F-53DF-4C68-84AF-E43BE2664E84}" type="slidenum">
              <a:rPr lang="en-US" altLang="ja-JP" smtClean="0"/>
              <a:pPr/>
              <a:t>17</a:t>
            </a:fld>
            <a:endParaRPr lang="en-US" altLang="ja-JP"/>
          </a:p>
        </p:txBody>
      </p:sp>
      <p:sp>
        <p:nvSpPr>
          <p:cNvPr id="8" name="テキスト ボックス 7"/>
          <p:cNvSpPr txBox="1"/>
          <p:nvPr/>
        </p:nvSpPr>
        <p:spPr>
          <a:xfrm>
            <a:off x="646791" y="4335393"/>
            <a:ext cx="7868557" cy="1754326"/>
          </a:xfrm>
          <a:prstGeom prst="rect">
            <a:avLst/>
          </a:prstGeom>
          <a:noFill/>
        </p:spPr>
        <p:txBody>
          <a:bodyPr wrap="square" rtlCol="0">
            <a:spAutoFit/>
          </a:bodyPr>
          <a:lstStyle/>
          <a:p>
            <a:r>
              <a:rPr kumimoji="1" lang="en-US" altLang="ja-JP" dirty="0" err="1" smtClean="0"/>
              <a:t>javadoc</a:t>
            </a:r>
            <a:r>
              <a:rPr kumimoji="1" lang="en-US" altLang="ja-JP" dirty="0" smtClean="0"/>
              <a:t>: </a:t>
            </a:r>
            <a:r>
              <a:rPr kumimoji="1" lang="ja-JP" altLang="en-US" dirty="0" smtClean="0"/>
              <a:t>ソースファイルのコメントから</a:t>
            </a:r>
            <a:r>
              <a:rPr kumimoji="1" lang="en-US" altLang="ja-JP" dirty="0" smtClean="0"/>
              <a:t>API</a:t>
            </a:r>
            <a:r>
              <a:rPr lang="ja-JP" altLang="en-US" dirty="0" smtClean="0"/>
              <a:t>リファレンスを</a:t>
            </a:r>
            <a:r>
              <a:rPr lang="en-US" altLang="ja-JP" dirty="0" smtClean="0"/>
              <a:t>HTML</a:t>
            </a:r>
            <a:r>
              <a:rPr lang="ja-JP" altLang="en-US" dirty="0" smtClean="0"/>
              <a:t>形式で生成する。</a:t>
            </a:r>
            <a:endParaRPr lang="en-US" altLang="ja-JP" dirty="0" smtClean="0"/>
          </a:p>
          <a:p>
            <a:r>
              <a:rPr kumimoji="1" lang="en-US" altLang="ja-JP" dirty="0" smtClean="0"/>
              <a:t>pack200/unpack200</a:t>
            </a:r>
            <a:r>
              <a:rPr kumimoji="1" lang="ja-JP" altLang="en-US" dirty="0" smtClean="0"/>
              <a:t>：</a:t>
            </a:r>
            <a:r>
              <a:rPr lang="en-US" altLang="ja-JP" dirty="0" smtClean="0"/>
              <a:t>JAR</a:t>
            </a:r>
            <a:r>
              <a:rPr lang="ja-JP" altLang="en-US" dirty="0" smtClean="0"/>
              <a:t>ファイルを高圧縮する。</a:t>
            </a:r>
            <a:endParaRPr kumimoji="1" lang="en-US" altLang="ja-JP" dirty="0" smtClean="0"/>
          </a:p>
          <a:p>
            <a:r>
              <a:rPr lang="en-US" altLang="ja-JP" dirty="0" err="1" smtClean="0"/>
              <a:t>jjs</a:t>
            </a:r>
            <a:r>
              <a:rPr lang="ja-JP" altLang="en-US" dirty="0" smtClean="0"/>
              <a:t>：</a:t>
            </a:r>
            <a:r>
              <a:rPr lang="en-US" altLang="ja-JP" dirty="0" err="1" smtClean="0"/>
              <a:t>javascript</a:t>
            </a:r>
            <a:r>
              <a:rPr lang="ja-JP" altLang="en-US" dirty="0" smtClean="0"/>
              <a:t>実行コマンド</a:t>
            </a:r>
            <a:endParaRPr lang="en-US" altLang="ja-JP" dirty="0"/>
          </a:p>
          <a:p>
            <a:r>
              <a:rPr kumimoji="1" lang="en-US" altLang="ja-JP" dirty="0" err="1" smtClean="0"/>
              <a:t>rmic</a:t>
            </a:r>
            <a:r>
              <a:rPr kumimoji="1" lang="en-US" altLang="ja-JP" dirty="0" smtClean="0"/>
              <a:t>: Java</a:t>
            </a:r>
            <a:r>
              <a:rPr kumimoji="1" lang="ja-JP" altLang="en-US" dirty="0" smtClean="0"/>
              <a:t>のリモートプロシージャコール</a:t>
            </a:r>
            <a:r>
              <a:rPr kumimoji="1" lang="en-US" altLang="ja-JP" dirty="0" smtClean="0"/>
              <a:t>RMI</a:t>
            </a:r>
            <a:r>
              <a:rPr kumimoji="1" lang="ja-JP" altLang="en-US" dirty="0" smtClean="0"/>
              <a:t>で静的スタブを生成するツール。</a:t>
            </a:r>
            <a:endParaRPr kumimoji="1" lang="en-US" altLang="ja-JP" dirty="0" smtClean="0"/>
          </a:p>
        </p:txBody>
      </p:sp>
    </p:spTree>
    <p:extLst>
      <p:ext uri="{BB962C8B-B14F-4D97-AF65-F5344CB8AC3E}">
        <p14:creationId xmlns:p14="http://schemas.microsoft.com/office/powerpoint/2010/main" val="30689060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Java Update – </a:t>
            </a:r>
            <a:r>
              <a:rPr lang="ja-JP" altLang="en-US" dirty="0" smtClean="0"/>
              <a:t>ツール</a:t>
            </a:r>
            <a:r>
              <a:rPr lang="en-US" altLang="ja-JP" dirty="0" smtClean="0"/>
              <a:t/>
            </a:r>
            <a:br>
              <a:rPr lang="en-US" altLang="ja-JP" dirty="0" smtClean="0"/>
            </a:br>
            <a:r>
              <a:rPr lang="en-US" altLang="ja-JP" dirty="0" err="1" smtClean="0"/>
              <a:t>jpackage</a:t>
            </a:r>
            <a:endParaRPr kumimoji="1" lang="ja-JP" altLang="en-US" dirty="0"/>
          </a:p>
        </p:txBody>
      </p:sp>
      <p:sp>
        <p:nvSpPr>
          <p:cNvPr id="3" name="コンテンツ プレースホルダー 2"/>
          <p:cNvSpPr>
            <a:spLocks noGrp="1"/>
          </p:cNvSpPr>
          <p:nvPr>
            <p:ph idx="1"/>
          </p:nvPr>
        </p:nvSpPr>
        <p:spPr>
          <a:xfrm>
            <a:off x="507077" y="1958628"/>
            <a:ext cx="7182196" cy="2064732"/>
          </a:xfrm>
          <a:solidFill>
            <a:schemeClr val="accent1">
              <a:lumMod val="20000"/>
              <a:lumOff val="80000"/>
            </a:schemeClr>
          </a:solidFill>
        </p:spPr>
        <p:txBody>
          <a:bodyPr>
            <a:normAutofit/>
          </a:bodyPr>
          <a:lstStyle/>
          <a:p>
            <a:r>
              <a:rPr lang="en-US" altLang="ja-JP" sz="2000" dirty="0"/>
              <a:t>Java</a:t>
            </a:r>
            <a:r>
              <a:rPr lang="ja-JP" altLang="en-US" sz="2000" dirty="0"/>
              <a:t>プログラムをその実行環境（</a:t>
            </a:r>
            <a:r>
              <a:rPr lang="en-US" altLang="ja-JP" sz="2000" dirty="0" err="1"/>
              <a:t>JavaVM</a:t>
            </a:r>
            <a:r>
              <a:rPr lang="ja-JP" altLang="en-US" sz="2000" dirty="0"/>
              <a:t>）と一緒に梱包</a:t>
            </a:r>
            <a:r>
              <a:rPr lang="ja-JP" altLang="en-US" sz="2000" dirty="0" smtClean="0"/>
              <a:t>し、</a:t>
            </a:r>
            <a:r>
              <a:rPr lang="ja-JP" altLang="en-US" sz="2000" dirty="0"/>
              <a:t>実行したい環境のプログラム配布</a:t>
            </a:r>
            <a:r>
              <a:rPr lang="ja-JP" altLang="en-US" sz="2000" dirty="0" smtClean="0"/>
              <a:t>形式まとめるツール。</a:t>
            </a:r>
            <a:endParaRPr lang="en-US" altLang="ja-JP" sz="2000" dirty="0" smtClean="0"/>
          </a:p>
        </p:txBody>
      </p:sp>
      <p:sp>
        <p:nvSpPr>
          <p:cNvPr id="4" name="日付プレースホルダー 3"/>
          <p:cNvSpPr>
            <a:spLocks noGrp="1"/>
          </p:cNvSpPr>
          <p:nvPr>
            <p:ph type="dt" sz="half" idx="10"/>
          </p:nvPr>
        </p:nvSpPr>
        <p:spPr/>
        <p:txBody>
          <a:bodyPr/>
          <a:lstStyle/>
          <a:p>
            <a:r>
              <a:rPr lang="en-US" altLang="ja-JP" smtClean="0"/>
              <a:t>2021-08-28</a:t>
            </a:r>
            <a:endParaRPr lang="en-US" altLang="ja-JP" dirty="0"/>
          </a:p>
        </p:txBody>
      </p:sp>
      <p:sp>
        <p:nvSpPr>
          <p:cNvPr id="5" name="フッター プレースホルダー 4"/>
          <p:cNvSpPr>
            <a:spLocks noGrp="1"/>
          </p:cNvSpPr>
          <p:nvPr>
            <p:ph type="ftr" sz="quarter" idx="11"/>
          </p:nvPr>
        </p:nvSpPr>
        <p:spPr/>
        <p:txBody>
          <a:bodyPr/>
          <a:lstStyle/>
          <a:p>
            <a:r>
              <a:rPr lang="en-US" altLang="ja-JP" smtClean="0"/>
              <a:t>LL2021 Language Update - Java</a:t>
            </a:r>
            <a:endParaRPr lang="en-US" altLang="ja-JP" dirty="0"/>
          </a:p>
        </p:txBody>
      </p:sp>
      <p:sp>
        <p:nvSpPr>
          <p:cNvPr id="6" name="スライド番号プレースホルダー 5"/>
          <p:cNvSpPr>
            <a:spLocks noGrp="1"/>
          </p:cNvSpPr>
          <p:nvPr>
            <p:ph type="sldNum" sz="quarter" idx="12"/>
          </p:nvPr>
        </p:nvSpPr>
        <p:spPr/>
        <p:txBody>
          <a:bodyPr/>
          <a:lstStyle/>
          <a:p>
            <a:fld id="{3EA0899F-53DF-4C68-84AF-E43BE2664E84}" type="slidenum">
              <a:rPr lang="en-US" altLang="ja-JP" smtClean="0"/>
              <a:pPr/>
              <a:t>18</a:t>
            </a:fld>
            <a:endParaRPr lang="en-US" altLang="ja-JP"/>
          </a:p>
        </p:txBody>
      </p:sp>
      <p:graphicFrame>
        <p:nvGraphicFramePr>
          <p:cNvPr id="8" name="表 7"/>
          <p:cNvGraphicFramePr>
            <a:graphicFrameLocks noGrp="1"/>
          </p:cNvGraphicFramePr>
          <p:nvPr>
            <p:extLst>
              <p:ext uri="{D42A27DB-BD31-4B8C-83A1-F6EECF244321}">
                <p14:modId xmlns:p14="http://schemas.microsoft.com/office/powerpoint/2010/main" val="1374957500"/>
              </p:ext>
            </p:extLst>
          </p:nvPr>
        </p:nvGraphicFramePr>
        <p:xfrm>
          <a:off x="1657350" y="2581765"/>
          <a:ext cx="4064000" cy="1371600"/>
        </p:xfrm>
        <a:graphic>
          <a:graphicData uri="http://schemas.openxmlformats.org/drawingml/2006/table">
            <a:tbl>
              <a:tblPr firstRow="1" bandRow="1">
                <a:tableStyleId>{5C22544A-7EE6-4342-B048-85BDC9FD1C3A}</a:tableStyleId>
              </a:tblPr>
              <a:tblGrid>
                <a:gridCol w="2032000"/>
                <a:gridCol w="2032000"/>
              </a:tblGrid>
              <a:tr h="226262">
                <a:tc>
                  <a:txBody>
                    <a:bodyPr/>
                    <a:lstStyle/>
                    <a:p>
                      <a:r>
                        <a:rPr kumimoji="1" lang="en-US" altLang="ja-JP" dirty="0" smtClean="0"/>
                        <a:t>OS</a:t>
                      </a:r>
                      <a:endParaRPr kumimoji="1" lang="ja-JP" altLang="en-US" dirty="0"/>
                    </a:p>
                  </a:txBody>
                  <a:tcPr/>
                </a:tc>
                <a:tc>
                  <a:txBody>
                    <a:bodyPr/>
                    <a:lstStyle/>
                    <a:p>
                      <a:r>
                        <a:rPr kumimoji="1" lang="ja-JP" altLang="en-US" dirty="0" smtClean="0"/>
                        <a:t>形式</a:t>
                      </a:r>
                      <a:endParaRPr kumimoji="1" lang="ja-JP" altLang="en-US" dirty="0"/>
                    </a:p>
                  </a:txBody>
                  <a:tcPr/>
                </a:tc>
              </a:tr>
              <a:tr h="226262">
                <a:tc>
                  <a:txBody>
                    <a:bodyPr/>
                    <a:lstStyle/>
                    <a:p>
                      <a:r>
                        <a:rPr kumimoji="1" lang="en-US" altLang="ja-JP" sz="1600" dirty="0" smtClean="0"/>
                        <a:t>Windows</a:t>
                      </a:r>
                      <a:endParaRPr kumimoji="1" lang="ja-JP" altLang="en-US" sz="1600" dirty="0"/>
                    </a:p>
                  </a:txBody>
                  <a:tcPr/>
                </a:tc>
                <a:tc>
                  <a:txBody>
                    <a:bodyPr/>
                    <a:lstStyle/>
                    <a:p>
                      <a:r>
                        <a:rPr kumimoji="1" lang="en-US" altLang="ja-JP" sz="1600" dirty="0" smtClean="0"/>
                        <a:t>EXE or MSI</a:t>
                      </a:r>
                      <a:endParaRPr kumimoji="1" lang="ja-JP" altLang="en-US" sz="1600" dirty="0"/>
                    </a:p>
                  </a:txBody>
                  <a:tcPr/>
                </a:tc>
              </a:tr>
              <a:tr h="226262">
                <a:tc>
                  <a:txBody>
                    <a:bodyPr/>
                    <a:lstStyle/>
                    <a:p>
                      <a:r>
                        <a:rPr kumimoji="1" lang="en-US" altLang="ja-JP" sz="1600" dirty="0" smtClean="0"/>
                        <a:t>Linux</a:t>
                      </a:r>
                      <a:endParaRPr kumimoji="1" lang="ja-JP" altLang="en-US" sz="1600" dirty="0"/>
                    </a:p>
                  </a:txBody>
                  <a:tcPr/>
                </a:tc>
                <a:tc>
                  <a:txBody>
                    <a:bodyPr/>
                    <a:lstStyle/>
                    <a:p>
                      <a:r>
                        <a:rPr kumimoji="1" lang="en-US" altLang="ja-JP" sz="1600" dirty="0" smtClean="0"/>
                        <a:t>RPM</a:t>
                      </a:r>
                      <a:r>
                        <a:rPr kumimoji="1" lang="en-US" altLang="ja-JP" sz="1600" baseline="0" dirty="0" smtClean="0"/>
                        <a:t> or DEB</a:t>
                      </a:r>
                      <a:endParaRPr kumimoji="1" lang="ja-JP" altLang="en-US" sz="1600" dirty="0"/>
                    </a:p>
                  </a:txBody>
                  <a:tcPr/>
                </a:tc>
              </a:tr>
              <a:tr h="226262">
                <a:tc>
                  <a:txBody>
                    <a:bodyPr/>
                    <a:lstStyle/>
                    <a:p>
                      <a:r>
                        <a:rPr kumimoji="1" lang="en-US" altLang="ja-JP" sz="1600" dirty="0" err="1" smtClean="0"/>
                        <a:t>macOS</a:t>
                      </a:r>
                      <a:endParaRPr kumimoji="1" lang="ja-JP" altLang="en-US" sz="1600" dirty="0"/>
                    </a:p>
                  </a:txBody>
                  <a:tcPr/>
                </a:tc>
                <a:tc>
                  <a:txBody>
                    <a:bodyPr/>
                    <a:lstStyle/>
                    <a:p>
                      <a:r>
                        <a:rPr kumimoji="1" lang="en-US" altLang="ja-JP" sz="1600" dirty="0" smtClean="0"/>
                        <a:t>DMG</a:t>
                      </a:r>
                      <a:endParaRPr kumimoji="1" lang="ja-JP" altLang="en-US" sz="1600" dirty="0"/>
                    </a:p>
                  </a:txBody>
                  <a:tcPr/>
                </a:tc>
              </a:tr>
            </a:tbl>
          </a:graphicData>
        </a:graphic>
      </p:graphicFrame>
      <p:sp>
        <p:nvSpPr>
          <p:cNvPr id="9" name="線吹き出し 1 (枠付き) 8"/>
          <p:cNvSpPr/>
          <p:nvPr/>
        </p:nvSpPr>
        <p:spPr>
          <a:xfrm>
            <a:off x="5980385" y="2650172"/>
            <a:ext cx="2888833" cy="1373188"/>
          </a:xfrm>
          <a:prstGeom prst="borderCallout1">
            <a:avLst>
              <a:gd name="adj1" fmla="val 4767"/>
              <a:gd name="adj2" fmla="val 77575"/>
              <a:gd name="adj3" fmla="val -28697"/>
              <a:gd name="adj4" fmla="val -17047"/>
            </a:avLst>
          </a:prstGeom>
        </p:spPr>
        <p:style>
          <a:lnRef idx="1">
            <a:schemeClr val="accent4"/>
          </a:lnRef>
          <a:fillRef idx="2">
            <a:schemeClr val="accent4"/>
          </a:fillRef>
          <a:effectRef idx="1">
            <a:schemeClr val="accent4"/>
          </a:effectRef>
          <a:fontRef idx="minor">
            <a:schemeClr val="dk1"/>
          </a:fontRef>
        </p:style>
        <p:txBody>
          <a:bodyPr rtlCol="0" anchor="ctr"/>
          <a:lstStyle/>
          <a:p>
            <a:r>
              <a:rPr lang="ja-JP" altLang="en-US" dirty="0" smtClean="0"/>
              <a:t>プログラムが使用する</a:t>
            </a:r>
            <a:r>
              <a:rPr lang="en-US" altLang="ja-JP" dirty="0" smtClean="0"/>
              <a:t>JDK</a:t>
            </a:r>
            <a:r>
              <a:rPr lang="ja-JP" altLang="en-US" dirty="0" smtClean="0"/>
              <a:t>のモジュールだけを抜粋するので配布サイズが小さい</a:t>
            </a:r>
            <a:endParaRPr lang="en-US" altLang="ja-JP" dirty="0" smtClean="0"/>
          </a:p>
        </p:txBody>
      </p:sp>
      <p:graphicFrame>
        <p:nvGraphicFramePr>
          <p:cNvPr id="10" name="表 9"/>
          <p:cNvGraphicFramePr>
            <a:graphicFrameLocks noGrp="1"/>
          </p:cNvGraphicFramePr>
          <p:nvPr>
            <p:extLst>
              <p:ext uri="{D42A27DB-BD31-4B8C-83A1-F6EECF244321}">
                <p14:modId xmlns:p14="http://schemas.microsoft.com/office/powerpoint/2010/main" val="866636834"/>
              </p:ext>
            </p:extLst>
          </p:nvPr>
        </p:nvGraphicFramePr>
        <p:xfrm>
          <a:off x="1301110" y="5096244"/>
          <a:ext cx="6071240" cy="1341120"/>
        </p:xfrm>
        <a:graphic>
          <a:graphicData uri="http://schemas.openxmlformats.org/drawingml/2006/table">
            <a:tbl>
              <a:tblPr firstRow="1" bandRow="1">
                <a:tableStyleId>{00A15C55-8517-42AA-B614-E9B94910E393}</a:tableStyleId>
              </a:tblPr>
              <a:tblGrid>
                <a:gridCol w="1762000"/>
                <a:gridCol w="1502979"/>
                <a:gridCol w="2806261"/>
              </a:tblGrid>
              <a:tr h="266339">
                <a:tc>
                  <a:txBody>
                    <a:bodyPr/>
                    <a:lstStyle/>
                    <a:p>
                      <a:pPr algn="ctr"/>
                      <a:r>
                        <a:rPr kumimoji="1" lang="ja-JP" altLang="en-US" sz="1600" dirty="0" smtClean="0"/>
                        <a:t>種類</a:t>
                      </a:r>
                      <a:endParaRPr kumimoji="1" lang="ja-JP" altLang="en-US" sz="1600" dirty="0"/>
                    </a:p>
                  </a:txBody>
                  <a:tcPr/>
                </a:tc>
                <a:tc>
                  <a:txBody>
                    <a:bodyPr/>
                    <a:lstStyle/>
                    <a:p>
                      <a:pPr algn="ctr"/>
                      <a:r>
                        <a:rPr kumimoji="1" lang="ja-JP" altLang="en-US" sz="1600" dirty="0" smtClean="0"/>
                        <a:t>容量</a:t>
                      </a:r>
                      <a:endParaRPr kumimoji="1" lang="ja-JP" altLang="en-US" sz="1600" dirty="0"/>
                    </a:p>
                  </a:txBody>
                  <a:tcPr/>
                </a:tc>
                <a:tc>
                  <a:txBody>
                    <a:bodyPr/>
                    <a:lstStyle/>
                    <a:p>
                      <a:pPr algn="ctr"/>
                      <a:r>
                        <a:rPr kumimoji="1" lang="ja-JP" altLang="en-US" sz="1600" dirty="0" smtClean="0"/>
                        <a:t>（参考）</a:t>
                      </a:r>
                      <a:r>
                        <a:rPr kumimoji="1" lang="en-US" altLang="ja-JP" sz="1600" dirty="0" smtClean="0"/>
                        <a:t>Electron</a:t>
                      </a:r>
                      <a:r>
                        <a:rPr kumimoji="1" lang="ja-JP" altLang="en-US" sz="1600" dirty="0" smtClean="0"/>
                        <a:t>の場合</a:t>
                      </a:r>
                      <a:endParaRPr kumimoji="1" lang="ja-JP" altLang="en-US" sz="1600" dirty="0"/>
                    </a:p>
                  </a:txBody>
                  <a:tcPr/>
                </a:tc>
              </a:tr>
              <a:tr h="266339">
                <a:tc>
                  <a:txBody>
                    <a:bodyPr/>
                    <a:lstStyle/>
                    <a:p>
                      <a:r>
                        <a:rPr kumimoji="1" lang="ja-JP" altLang="en-US" sz="1600" dirty="0" smtClean="0"/>
                        <a:t>開発サイズ</a:t>
                      </a:r>
                      <a:endParaRPr kumimoji="1" lang="ja-JP" altLang="en-US" sz="1600" dirty="0"/>
                    </a:p>
                  </a:txBody>
                  <a:tcPr/>
                </a:tc>
                <a:tc>
                  <a:txBody>
                    <a:bodyPr/>
                    <a:lstStyle/>
                    <a:p>
                      <a:pPr algn="r"/>
                      <a:r>
                        <a:rPr kumimoji="1" lang="en-US" altLang="ja-JP" sz="1600" dirty="0" smtClean="0"/>
                        <a:t>22MB</a:t>
                      </a:r>
                      <a:endParaRPr kumimoji="1" lang="ja-JP" altLang="en-US" sz="1600" dirty="0"/>
                    </a:p>
                  </a:txBody>
                  <a:tcPr/>
                </a:tc>
                <a:tc>
                  <a:txBody>
                    <a:bodyPr/>
                    <a:lstStyle/>
                    <a:p>
                      <a:pPr algn="r"/>
                      <a:r>
                        <a:rPr kumimoji="1" lang="en-US" altLang="ja-JP" sz="1600" dirty="0" smtClean="0"/>
                        <a:t>680MB</a:t>
                      </a:r>
                      <a:endParaRPr kumimoji="1" lang="ja-JP" altLang="en-US" sz="1600" dirty="0"/>
                    </a:p>
                  </a:txBody>
                  <a:tcPr/>
                </a:tc>
              </a:tr>
              <a:tr h="266339">
                <a:tc>
                  <a:txBody>
                    <a:bodyPr/>
                    <a:lstStyle/>
                    <a:p>
                      <a:r>
                        <a:rPr kumimoji="1" lang="ja-JP" altLang="en-US" sz="1600" dirty="0" smtClean="0"/>
                        <a:t>配布ファイル</a:t>
                      </a:r>
                      <a:endParaRPr kumimoji="1" lang="ja-JP" altLang="en-US" sz="1600" dirty="0"/>
                    </a:p>
                  </a:txBody>
                  <a:tcPr/>
                </a:tc>
                <a:tc>
                  <a:txBody>
                    <a:bodyPr/>
                    <a:lstStyle/>
                    <a:p>
                      <a:pPr algn="r"/>
                      <a:r>
                        <a:rPr kumimoji="1" lang="en-US" altLang="ja-JP" sz="1600" dirty="0" smtClean="0"/>
                        <a:t>21.5MB</a:t>
                      </a:r>
                      <a:endParaRPr kumimoji="1" lang="ja-JP" altLang="en-US" sz="1600" dirty="0"/>
                    </a:p>
                  </a:txBody>
                  <a:tcPr/>
                </a:tc>
                <a:tc>
                  <a:txBody>
                    <a:bodyPr/>
                    <a:lstStyle/>
                    <a:p>
                      <a:pPr algn="r"/>
                      <a:r>
                        <a:rPr kumimoji="1" lang="en-US" altLang="ja-JP" sz="1600" dirty="0" smtClean="0"/>
                        <a:t>78MB</a:t>
                      </a:r>
                      <a:endParaRPr kumimoji="1" lang="ja-JP" altLang="en-US" sz="1600" dirty="0"/>
                    </a:p>
                  </a:txBody>
                  <a:tcPr/>
                </a:tc>
              </a:tr>
              <a:tr h="266339">
                <a:tc>
                  <a:txBody>
                    <a:bodyPr/>
                    <a:lstStyle/>
                    <a:p>
                      <a:r>
                        <a:rPr kumimoji="1" lang="ja-JP" altLang="en-US" sz="1600" dirty="0" smtClean="0"/>
                        <a:t>展開サイズ</a:t>
                      </a:r>
                      <a:endParaRPr kumimoji="1" lang="ja-JP" altLang="en-US" sz="1600" dirty="0"/>
                    </a:p>
                  </a:txBody>
                  <a:tcPr/>
                </a:tc>
                <a:tc>
                  <a:txBody>
                    <a:bodyPr/>
                    <a:lstStyle/>
                    <a:p>
                      <a:pPr algn="r"/>
                      <a:r>
                        <a:rPr kumimoji="1" lang="en-US" altLang="ja-JP" sz="1600" dirty="0" smtClean="0"/>
                        <a:t>60MB</a:t>
                      </a:r>
                      <a:endParaRPr kumimoji="1" lang="ja-JP" altLang="en-US" sz="1600" dirty="0"/>
                    </a:p>
                  </a:txBody>
                  <a:tcPr/>
                </a:tc>
                <a:tc>
                  <a:txBody>
                    <a:bodyPr/>
                    <a:lstStyle/>
                    <a:p>
                      <a:pPr algn="r"/>
                      <a:r>
                        <a:rPr kumimoji="1" lang="en-US" altLang="ja-JP" sz="1600" dirty="0" smtClean="0"/>
                        <a:t>256MB</a:t>
                      </a:r>
                      <a:endParaRPr kumimoji="1" lang="ja-JP" altLang="en-US" sz="1600" dirty="0"/>
                    </a:p>
                  </a:txBody>
                  <a:tcPr/>
                </a:tc>
              </a:tr>
            </a:tbl>
          </a:graphicData>
        </a:graphic>
      </p:graphicFrame>
      <p:sp>
        <p:nvSpPr>
          <p:cNvPr id="11" name="テキスト ボックス 10"/>
          <p:cNvSpPr txBox="1"/>
          <p:nvPr/>
        </p:nvSpPr>
        <p:spPr>
          <a:xfrm>
            <a:off x="330419" y="4726912"/>
            <a:ext cx="8416016" cy="369332"/>
          </a:xfrm>
          <a:prstGeom prst="rect">
            <a:avLst/>
          </a:prstGeom>
          <a:noFill/>
        </p:spPr>
        <p:txBody>
          <a:bodyPr wrap="square" rtlCol="0">
            <a:spAutoFit/>
          </a:bodyPr>
          <a:lstStyle/>
          <a:p>
            <a:r>
              <a:rPr kumimoji="1" lang="en-US" altLang="ja-JP" dirty="0" smtClean="0"/>
              <a:t>GUI</a:t>
            </a:r>
            <a:r>
              <a:rPr kumimoji="1" lang="ja-JP" altLang="en-US" dirty="0" smtClean="0"/>
              <a:t>（</a:t>
            </a:r>
            <a:r>
              <a:rPr kumimoji="1" lang="en-US" altLang="ja-JP" dirty="0" smtClean="0"/>
              <a:t>Swing</a:t>
            </a:r>
            <a:r>
              <a:rPr kumimoji="1" lang="ja-JP" altLang="en-US" dirty="0" smtClean="0"/>
              <a:t>）で </a:t>
            </a:r>
            <a:r>
              <a:rPr kumimoji="1" lang="en-US" altLang="ja-JP" dirty="0" smtClean="0"/>
              <a:t>Hello World</a:t>
            </a:r>
            <a:r>
              <a:rPr kumimoji="1" lang="ja-JP" altLang="en-US" dirty="0" smtClean="0"/>
              <a:t>を表示するプログラムのサイズ（</a:t>
            </a:r>
            <a:r>
              <a:rPr kumimoji="1" lang="en-US" altLang="ja-JP" dirty="0" smtClean="0"/>
              <a:t>Windows OS</a:t>
            </a:r>
            <a:r>
              <a:rPr kumimoji="1" lang="ja-JP" altLang="en-US" dirty="0" smtClean="0"/>
              <a:t>）</a:t>
            </a:r>
            <a:endParaRPr kumimoji="1" lang="ja-JP" altLang="en-US" dirty="0"/>
          </a:p>
        </p:txBody>
      </p:sp>
    </p:spTree>
    <p:extLst>
      <p:ext uri="{BB962C8B-B14F-4D97-AF65-F5344CB8AC3E}">
        <p14:creationId xmlns:p14="http://schemas.microsoft.com/office/powerpoint/2010/main" val="9207457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Java Update – </a:t>
            </a:r>
            <a:r>
              <a:rPr lang="ja-JP" altLang="en-US" dirty="0"/>
              <a:t>ツール</a:t>
            </a:r>
            <a:r>
              <a:rPr lang="en-US" altLang="ja-JP" dirty="0"/>
              <a:t/>
            </a:r>
            <a:br>
              <a:rPr lang="en-US" altLang="ja-JP" dirty="0"/>
            </a:br>
            <a:r>
              <a:rPr lang="ja-JP" altLang="en-US" dirty="0" smtClean="0"/>
              <a:t>統合開発環境（</a:t>
            </a:r>
            <a:r>
              <a:rPr lang="en-US" altLang="ja-JP" dirty="0" smtClean="0"/>
              <a:t>IDE</a:t>
            </a:r>
            <a:r>
              <a:rPr lang="ja-JP" altLang="en-US" dirty="0" smtClean="0"/>
              <a:t>）</a:t>
            </a:r>
            <a:endParaRPr kumimoji="1" lang="ja-JP" altLang="en-US" dirty="0"/>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4138667770"/>
              </p:ext>
            </p:extLst>
          </p:nvPr>
        </p:nvGraphicFramePr>
        <p:xfrm>
          <a:off x="1346662" y="2242233"/>
          <a:ext cx="4846320" cy="3277418"/>
        </p:xfrm>
        <a:graphic>
          <a:graphicData uri="http://schemas.openxmlformats.org/drawingml/2006/table">
            <a:tbl>
              <a:tblPr firstRow="1" bandRow="1">
                <a:tableStyleId>{5C22544A-7EE6-4342-B048-85BDC9FD1C3A}</a:tableStyleId>
              </a:tblPr>
              <a:tblGrid>
                <a:gridCol w="498763"/>
                <a:gridCol w="3474720"/>
                <a:gridCol w="872837"/>
              </a:tblGrid>
              <a:tr h="351338">
                <a:tc>
                  <a:txBody>
                    <a:bodyPr/>
                    <a:lstStyle/>
                    <a:p>
                      <a:endParaRPr kumimoji="1" lang="ja-JP" altLang="en-US" sz="1600" dirty="0"/>
                    </a:p>
                  </a:txBody>
                  <a:tcPr/>
                </a:tc>
                <a:tc>
                  <a:txBody>
                    <a:bodyPr/>
                    <a:lstStyle/>
                    <a:p>
                      <a:r>
                        <a:rPr kumimoji="1" lang="en-US" altLang="ja-JP" sz="1600" dirty="0" smtClean="0"/>
                        <a:t>IDE</a:t>
                      </a:r>
                      <a:endParaRPr kumimoji="1" lang="ja-JP" altLang="en-US" sz="1600" dirty="0"/>
                    </a:p>
                  </a:txBody>
                  <a:tcPr/>
                </a:tc>
                <a:tc>
                  <a:txBody>
                    <a:bodyPr/>
                    <a:lstStyle/>
                    <a:p>
                      <a:r>
                        <a:rPr kumimoji="1" lang="ja-JP" altLang="en-US" sz="1600" dirty="0" smtClean="0"/>
                        <a:t>比率</a:t>
                      </a:r>
                      <a:endParaRPr kumimoji="1" lang="ja-JP" altLang="en-US" sz="1600" dirty="0"/>
                    </a:p>
                  </a:txBody>
                  <a:tcPr/>
                </a:tc>
              </a:tr>
              <a:tr h="360289">
                <a:tc>
                  <a:txBody>
                    <a:bodyPr/>
                    <a:lstStyle/>
                    <a:p>
                      <a:r>
                        <a:rPr kumimoji="1" lang="en-US" altLang="ja-JP" dirty="0" smtClean="0"/>
                        <a:t>1</a:t>
                      </a:r>
                      <a:endParaRPr kumimoji="1" lang="ja-JP" altLang="en-US" dirty="0"/>
                    </a:p>
                  </a:txBody>
                  <a:tcPr/>
                </a:tc>
                <a:tc>
                  <a:txBody>
                    <a:bodyPr/>
                    <a:lstStyle/>
                    <a:p>
                      <a:r>
                        <a:rPr kumimoji="1" lang="en-US" altLang="ja-JP" dirty="0" smtClean="0"/>
                        <a:t>IntelliJ IDEA</a:t>
                      </a:r>
                      <a:endParaRPr kumimoji="1" lang="ja-JP" altLang="en-US" dirty="0"/>
                    </a:p>
                  </a:txBody>
                  <a:tcPr/>
                </a:tc>
                <a:tc>
                  <a:txBody>
                    <a:bodyPr/>
                    <a:lstStyle/>
                    <a:p>
                      <a:pPr algn="r"/>
                      <a:r>
                        <a:rPr kumimoji="1" lang="en-US" altLang="ja-JP" dirty="0" smtClean="0"/>
                        <a:t>71.6%</a:t>
                      </a:r>
                      <a:endParaRPr kumimoji="1" lang="ja-JP" altLang="en-US" dirty="0"/>
                    </a:p>
                  </a:txBody>
                  <a:tcPr/>
                </a:tc>
              </a:tr>
              <a:tr h="360289">
                <a:tc>
                  <a:txBody>
                    <a:bodyPr/>
                    <a:lstStyle/>
                    <a:p>
                      <a:r>
                        <a:rPr kumimoji="1" lang="en-US" altLang="ja-JP" dirty="0" smtClean="0"/>
                        <a:t>2</a:t>
                      </a:r>
                      <a:endParaRPr kumimoji="1" lang="ja-JP" altLang="en-US" dirty="0"/>
                    </a:p>
                  </a:txBody>
                  <a:tcPr/>
                </a:tc>
                <a:tc>
                  <a:txBody>
                    <a:bodyPr/>
                    <a:lstStyle/>
                    <a:p>
                      <a:r>
                        <a:rPr kumimoji="1" lang="en-US" altLang="ja-JP" dirty="0" smtClean="0"/>
                        <a:t>Eclipse IDE</a:t>
                      </a:r>
                      <a:endParaRPr kumimoji="1" lang="ja-JP" altLang="en-US" dirty="0"/>
                    </a:p>
                  </a:txBody>
                  <a:tcPr/>
                </a:tc>
                <a:tc>
                  <a:txBody>
                    <a:bodyPr/>
                    <a:lstStyle/>
                    <a:p>
                      <a:pPr algn="r"/>
                      <a:r>
                        <a:rPr kumimoji="1" lang="en-US" altLang="ja-JP" dirty="0" smtClean="0"/>
                        <a:t>24.6%</a:t>
                      </a:r>
                      <a:endParaRPr kumimoji="1" lang="ja-JP" altLang="en-US" dirty="0"/>
                    </a:p>
                  </a:txBody>
                  <a:tcPr/>
                </a:tc>
              </a:tr>
              <a:tr h="360289">
                <a:tc>
                  <a:txBody>
                    <a:bodyPr/>
                    <a:lstStyle/>
                    <a:p>
                      <a:r>
                        <a:rPr kumimoji="1" lang="en-US" altLang="ja-JP" dirty="0" smtClean="0"/>
                        <a:t>3</a:t>
                      </a:r>
                      <a:endParaRPr kumimoji="1" lang="ja-JP" altLang="en-US" dirty="0"/>
                    </a:p>
                  </a:txBody>
                  <a:tcPr/>
                </a:tc>
                <a:tc>
                  <a:txBody>
                    <a:bodyPr/>
                    <a:lstStyle/>
                    <a:p>
                      <a:r>
                        <a:rPr kumimoji="1" lang="en-US" altLang="ja-JP" dirty="0" smtClean="0"/>
                        <a:t>Visual Studio Code</a:t>
                      </a:r>
                      <a:endParaRPr kumimoji="1" lang="ja-JP" altLang="en-US" dirty="0"/>
                    </a:p>
                  </a:txBody>
                  <a:tcPr/>
                </a:tc>
                <a:tc>
                  <a:txBody>
                    <a:bodyPr/>
                    <a:lstStyle/>
                    <a:p>
                      <a:pPr algn="r"/>
                      <a:r>
                        <a:rPr kumimoji="1" lang="en-US" altLang="ja-JP" dirty="0" smtClean="0"/>
                        <a:t>23.2%</a:t>
                      </a:r>
                      <a:endParaRPr kumimoji="1" lang="ja-JP" altLang="en-US" dirty="0"/>
                    </a:p>
                  </a:txBody>
                  <a:tcPr/>
                </a:tc>
              </a:tr>
              <a:tr h="360289">
                <a:tc>
                  <a:txBody>
                    <a:bodyPr/>
                    <a:lstStyle/>
                    <a:p>
                      <a:r>
                        <a:rPr kumimoji="1" lang="en-US" altLang="ja-JP" dirty="0" smtClean="0"/>
                        <a:t>4</a:t>
                      </a:r>
                      <a:endParaRPr kumimoji="1" lang="ja-JP" altLang="en-US" dirty="0"/>
                    </a:p>
                  </a:txBody>
                  <a:tcPr/>
                </a:tc>
                <a:tc>
                  <a:txBody>
                    <a:bodyPr/>
                    <a:lstStyle/>
                    <a:p>
                      <a:r>
                        <a:rPr kumimoji="1" lang="en-US" altLang="ja-JP" dirty="0" smtClean="0"/>
                        <a:t>Vi/Vim/</a:t>
                      </a:r>
                      <a:r>
                        <a:rPr kumimoji="1" lang="en-US" altLang="ja-JP" dirty="0" err="1" smtClean="0"/>
                        <a:t>Emacs</a:t>
                      </a:r>
                      <a:r>
                        <a:rPr kumimoji="1" lang="en-US" altLang="ja-JP" dirty="0" smtClean="0"/>
                        <a:t>/</a:t>
                      </a:r>
                      <a:r>
                        <a:rPr kumimoji="1" lang="en-US" altLang="ja-JP" dirty="0" err="1" smtClean="0"/>
                        <a:t>etc</a:t>
                      </a:r>
                      <a:endParaRPr kumimoji="1" lang="ja-JP" altLang="en-US" dirty="0"/>
                    </a:p>
                  </a:txBody>
                  <a:tcPr/>
                </a:tc>
                <a:tc>
                  <a:txBody>
                    <a:bodyPr/>
                    <a:lstStyle/>
                    <a:p>
                      <a:pPr algn="r"/>
                      <a:r>
                        <a:rPr kumimoji="1" lang="en-US" altLang="ja-JP" dirty="0" smtClean="0"/>
                        <a:t>13.6%</a:t>
                      </a:r>
                      <a:endParaRPr kumimoji="1" lang="ja-JP" altLang="en-US" dirty="0"/>
                    </a:p>
                  </a:txBody>
                  <a:tcPr/>
                </a:tc>
              </a:tr>
              <a:tr h="360289">
                <a:tc>
                  <a:txBody>
                    <a:bodyPr/>
                    <a:lstStyle/>
                    <a:p>
                      <a:r>
                        <a:rPr kumimoji="1" lang="en-US" altLang="ja-JP" dirty="0" smtClean="0"/>
                        <a:t>5</a:t>
                      </a:r>
                      <a:endParaRPr kumimoji="1" lang="ja-JP" altLang="en-US" dirty="0"/>
                    </a:p>
                  </a:txBody>
                  <a:tcPr/>
                </a:tc>
                <a:tc>
                  <a:txBody>
                    <a:bodyPr/>
                    <a:lstStyle/>
                    <a:p>
                      <a:r>
                        <a:rPr kumimoji="1" lang="en-US" altLang="ja-JP" dirty="0" smtClean="0"/>
                        <a:t>Apache NetBeans </a:t>
                      </a:r>
                      <a:endParaRPr kumimoji="1" lang="ja-JP" altLang="en-US" dirty="0"/>
                    </a:p>
                  </a:txBody>
                  <a:tcPr/>
                </a:tc>
                <a:tc>
                  <a:txBody>
                    <a:bodyPr/>
                    <a:lstStyle/>
                    <a:p>
                      <a:pPr algn="r"/>
                      <a:r>
                        <a:rPr kumimoji="1" lang="en-US" altLang="ja-JP" dirty="0" smtClean="0"/>
                        <a:t>12.9%</a:t>
                      </a:r>
                      <a:endParaRPr kumimoji="1" lang="ja-JP" altLang="en-US" dirty="0"/>
                    </a:p>
                  </a:txBody>
                  <a:tcPr/>
                </a:tc>
              </a:tr>
              <a:tr h="360289">
                <a:tc>
                  <a:txBody>
                    <a:bodyPr/>
                    <a:lstStyle/>
                    <a:p>
                      <a:r>
                        <a:rPr kumimoji="1" lang="en-US" altLang="ja-JP" dirty="0" smtClean="0"/>
                        <a:t>6</a:t>
                      </a:r>
                      <a:endParaRPr kumimoji="1" lang="ja-JP" altLang="en-US" dirty="0"/>
                    </a:p>
                  </a:txBody>
                  <a:tcPr/>
                </a:tc>
                <a:tc>
                  <a:txBody>
                    <a:bodyPr/>
                    <a:lstStyle/>
                    <a:p>
                      <a:r>
                        <a:rPr kumimoji="1" lang="en-US" altLang="ja-JP" dirty="0" smtClean="0"/>
                        <a:t>Android Studio</a:t>
                      </a:r>
                      <a:endParaRPr kumimoji="1" lang="ja-JP" altLang="en-US" dirty="0"/>
                    </a:p>
                  </a:txBody>
                  <a:tcPr/>
                </a:tc>
                <a:tc>
                  <a:txBody>
                    <a:bodyPr/>
                    <a:lstStyle/>
                    <a:p>
                      <a:pPr algn="r"/>
                      <a:r>
                        <a:rPr kumimoji="1" lang="en-US" altLang="ja-JP" dirty="0" smtClean="0"/>
                        <a:t>5.9%</a:t>
                      </a:r>
                      <a:endParaRPr kumimoji="1" lang="ja-JP" altLang="en-US" dirty="0"/>
                    </a:p>
                  </a:txBody>
                  <a:tcPr/>
                </a:tc>
              </a:tr>
              <a:tr h="360289">
                <a:tc>
                  <a:txBody>
                    <a:bodyPr/>
                    <a:lstStyle/>
                    <a:p>
                      <a:r>
                        <a:rPr kumimoji="1" lang="en-US" altLang="ja-JP" dirty="0" smtClean="0"/>
                        <a:t>7</a:t>
                      </a:r>
                      <a:endParaRPr kumimoji="1" lang="ja-JP" altLang="en-US" dirty="0"/>
                    </a:p>
                  </a:txBody>
                  <a:tcPr/>
                </a:tc>
                <a:tc>
                  <a:txBody>
                    <a:bodyPr/>
                    <a:lstStyle/>
                    <a:p>
                      <a:r>
                        <a:rPr kumimoji="1" lang="en-US" altLang="ja-JP" dirty="0" smtClean="0"/>
                        <a:t>Oracle </a:t>
                      </a:r>
                      <a:r>
                        <a:rPr kumimoji="1" lang="en-US" altLang="ja-JP" dirty="0" err="1" smtClean="0"/>
                        <a:t>JDeveloper</a:t>
                      </a:r>
                      <a:endParaRPr kumimoji="1" lang="ja-JP" altLang="en-US" dirty="0"/>
                    </a:p>
                  </a:txBody>
                  <a:tcPr/>
                </a:tc>
                <a:tc>
                  <a:txBody>
                    <a:bodyPr/>
                    <a:lstStyle/>
                    <a:p>
                      <a:pPr algn="r"/>
                      <a:r>
                        <a:rPr kumimoji="1" lang="en-US" altLang="ja-JP" dirty="0" smtClean="0"/>
                        <a:t>1.1%</a:t>
                      </a:r>
                      <a:endParaRPr kumimoji="1" lang="ja-JP" altLang="en-US" dirty="0"/>
                    </a:p>
                  </a:txBody>
                  <a:tcPr/>
                </a:tc>
              </a:tr>
              <a:tr h="360289">
                <a:tc>
                  <a:txBody>
                    <a:bodyPr/>
                    <a:lstStyle/>
                    <a:p>
                      <a:r>
                        <a:rPr kumimoji="1" lang="en-US" altLang="ja-JP" dirty="0" smtClean="0"/>
                        <a:t>8</a:t>
                      </a:r>
                      <a:endParaRPr kumimoji="1" lang="ja-JP" altLang="en-US" dirty="0"/>
                    </a:p>
                  </a:txBody>
                  <a:tcPr/>
                </a:tc>
                <a:tc>
                  <a:txBody>
                    <a:bodyPr/>
                    <a:lstStyle/>
                    <a:p>
                      <a:r>
                        <a:rPr kumimoji="1" lang="ja-JP" altLang="en-US" dirty="0" smtClean="0"/>
                        <a:t>その他</a:t>
                      </a:r>
                      <a:endParaRPr kumimoji="1" lang="ja-JP" altLang="en-US" dirty="0"/>
                    </a:p>
                  </a:txBody>
                  <a:tcPr/>
                </a:tc>
                <a:tc>
                  <a:txBody>
                    <a:bodyPr/>
                    <a:lstStyle/>
                    <a:p>
                      <a:pPr algn="r"/>
                      <a:r>
                        <a:rPr kumimoji="1" lang="en-US" altLang="ja-JP" dirty="0" smtClean="0"/>
                        <a:t>0.9%</a:t>
                      </a:r>
                      <a:endParaRPr kumimoji="1" lang="ja-JP" altLang="en-US" dirty="0"/>
                    </a:p>
                  </a:txBody>
                  <a:tcPr/>
                </a:tc>
              </a:tr>
            </a:tbl>
          </a:graphicData>
        </a:graphic>
      </p:graphicFrame>
      <p:sp>
        <p:nvSpPr>
          <p:cNvPr id="4" name="日付プレースホルダー 3"/>
          <p:cNvSpPr>
            <a:spLocks noGrp="1"/>
          </p:cNvSpPr>
          <p:nvPr>
            <p:ph type="dt" sz="half" idx="10"/>
          </p:nvPr>
        </p:nvSpPr>
        <p:spPr/>
        <p:txBody>
          <a:bodyPr/>
          <a:lstStyle/>
          <a:p>
            <a:r>
              <a:rPr lang="en-US" altLang="ja-JP" smtClean="0"/>
              <a:t>2021-08-28</a:t>
            </a:r>
            <a:endParaRPr lang="en-US" altLang="ja-JP" dirty="0"/>
          </a:p>
        </p:txBody>
      </p:sp>
      <p:sp>
        <p:nvSpPr>
          <p:cNvPr id="5" name="フッター プレースホルダー 4"/>
          <p:cNvSpPr>
            <a:spLocks noGrp="1"/>
          </p:cNvSpPr>
          <p:nvPr>
            <p:ph type="ftr" sz="quarter" idx="11"/>
          </p:nvPr>
        </p:nvSpPr>
        <p:spPr/>
        <p:txBody>
          <a:bodyPr/>
          <a:lstStyle/>
          <a:p>
            <a:r>
              <a:rPr lang="en-US" altLang="ja-JP" smtClean="0"/>
              <a:t>LL2021 Language Update - Java</a:t>
            </a:r>
            <a:endParaRPr lang="en-US" altLang="ja-JP" dirty="0"/>
          </a:p>
        </p:txBody>
      </p:sp>
      <p:sp>
        <p:nvSpPr>
          <p:cNvPr id="6" name="スライド番号プレースホルダー 5"/>
          <p:cNvSpPr>
            <a:spLocks noGrp="1"/>
          </p:cNvSpPr>
          <p:nvPr>
            <p:ph type="sldNum" sz="quarter" idx="12"/>
          </p:nvPr>
        </p:nvSpPr>
        <p:spPr/>
        <p:txBody>
          <a:bodyPr/>
          <a:lstStyle/>
          <a:p>
            <a:fld id="{3EA0899F-53DF-4C68-84AF-E43BE2664E84}" type="slidenum">
              <a:rPr lang="en-US" altLang="ja-JP" smtClean="0"/>
              <a:pPr/>
              <a:t>19</a:t>
            </a:fld>
            <a:endParaRPr lang="en-US" altLang="ja-JP"/>
          </a:p>
        </p:txBody>
      </p:sp>
      <p:sp>
        <p:nvSpPr>
          <p:cNvPr id="8" name="テキスト ボックス 7"/>
          <p:cNvSpPr txBox="1"/>
          <p:nvPr/>
        </p:nvSpPr>
        <p:spPr>
          <a:xfrm>
            <a:off x="1479664" y="5568669"/>
            <a:ext cx="4635385" cy="738664"/>
          </a:xfrm>
          <a:prstGeom prst="rect">
            <a:avLst/>
          </a:prstGeom>
          <a:noFill/>
        </p:spPr>
        <p:txBody>
          <a:bodyPr wrap="square" rtlCol="0">
            <a:spAutoFit/>
          </a:bodyPr>
          <a:lstStyle/>
          <a:p>
            <a:r>
              <a:rPr kumimoji="1" lang="en-US" altLang="ja-JP" sz="1400" dirty="0" smtClean="0"/>
              <a:t>JVM Ecosystem</a:t>
            </a:r>
            <a:r>
              <a:rPr lang="ja-JP" altLang="en-US" sz="1400" dirty="0"/>
              <a:t> </a:t>
            </a:r>
            <a:r>
              <a:rPr lang="en-US" altLang="ja-JP" sz="1400" dirty="0" smtClean="0"/>
              <a:t>Report 2021</a:t>
            </a:r>
            <a:r>
              <a:rPr lang="ja-JP" altLang="en-US" sz="1400" dirty="0" smtClean="0"/>
              <a:t>より</a:t>
            </a:r>
            <a:r>
              <a:rPr lang="ja-JP" altLang="en-US" sz="1400" dirty="0"/>
              <a:t>引用</a:t>
            </a:r>
            <a:endParaRPr lang="en-US" altLang="ja-JP" sz="1400" dirty="0" smtClean="0"/>
          </a:p>
          <a:p>
            <a:r>
              <a:rPr lang="en-US" altLang="ja-JP" sz="1400" dirty="0">
                <a:hlinkClick r:id="rId3"/>
              </a:rPr>
              <a:t>https://snyk.io/jvm-ecosystem-report-2021</a:t>
            </a:r>
            <a:r>
              <a:rPr lang="en-US" altLang="ja-JP" sz="1400" dirty="0" smtClean="0">
                <a:hlinkClick r:id="rId3"/>
              </a:rPr>
              <a:t>/</a:t>
            </a:r>
            <a:endParaRPr lang="en-US" altLang="ja-JP" sz="1400" dirty="0" smtClean="0"/>
          </a:p>
          <a:p>
            <a:r>
              <a:rPr lang="ja-JP" altLang="en-US" sz="1400" dirty="0"/>
              <a:t>複数</a:t>
            </a:r>
            <a:r>
              <a:rPr lang="ja-JP" altLang="en-US" sz="1400" dirty="0" smtClean="0"/>
              <a:t>回答ありの結果</a:t>
            </a:r>
            <a:endParaRPr kumimoji="1" lang="ja-JP" altLang="en-US" sz="1400" dirty="0"/>
          </a:p>
        </p:txBody>
      </p:sp>
      <p:sp>
        <p:nvSpPr>
          <p:cNvPr id="9" name="テキスト ボックス 8"/>
          <p:cNvSpPr txBox="1"/>
          <p:nvPr/>
        </p:nvSpPr>
        <p:spPr>
          <a:xfrm>
            <a:off x="628650" y="1848392"/>
            <a:ext cx="7257011" cy="369332"/>
          </a:xfrm>
          <a:prstGeom prst="rect">
            <a:avLst/>
          </a:prstGeom>
          <a:noFill/>
        </p:spPr>
        <p:txBody>
          <a:bodyPr wrap="square" rtlCol="0">
            <a:spAutoFit/>
          </a:bodyPr>
          <a:lstStyle/>
          <a:p>
            <a:r>
              <a:rPr lang="ja-JP" altLang="en-US" dirty="0" smtClean="0"/>
              <a:t>もっとも使われている統合開発環境（</a:t>
            </a:r>
            <a:r>
              <a:rPr lang="en-US" altLang="ja-JP" dirty="0" smtClean="0"/>
              <a:t>IDE</a:t>
            </a:r>
            <a:r>
              <a:rPr lang="ja-JP" altLang="en-US" dirty="0" smtClean="0"/>
              <a:t>）</a:t>
            </a:r>
            <a:endParaRPr kumimoji="1" lang="ja-JP" altLang="en-US" dirty="0"/>
          </a:p>
        </p:txBody>
      </p:sp>
    </p:spTree>
    <p:extLst>
      <p:ext uri="{BB962C8B-B14F-4D97-AF65-F5344CB8AC3E}">
        <p14:creationId xmlns:p14="http://schemas.microsoft.com/office/powerpoint/2010/main" val="8520487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Java</a:t>
            </a:r>
            <a:r>
              <a:rPr kumimoji="1" lang="ja-JP" altLang="en-US" dirty="0" smtClean="0"/>
              <a:t>読書会</a:t>
            </a:r>
            <a:r>
              <a:rPr kumimoji="1" lang="en-US" altLang="ja-JP" dirty="0" smtClean="0"/>
              <a:t>BOF</a:t>
            </a:r>
            <a:r>
              <a:rPr kumimoji="1" lang="ja-JP" altLang="en-US" dirty="0" smtClean="0"/>
              <a:t>について</a:t>
            </a:r>
            <a:endParaRPr kumimoji="1" lang="ja-JP" altLang="en-US" dirty="0"/>
          </a:p>
        </p:txBody>
      </p:sp>
      <p:sp>
        <p:nvSpPr>
          <p:cNvPr id="19" name="日付プレースホルダー 18"/>
          <p:cNvSpPr>
            <a:spLocks noGrp="1"/>
          </p:cNvSpPr>
          <p:nvPr>
            <p:ph type="dt" sz="half" idx="10"/>
          </p:nvPr>
        </p:nvSpPr>
        <p:spPr/>
        <p:txBody>
          <a:bodyPr/>
          <a:lstStyle/>
          <a:p>
            <a:r>
              <a:rPr lang="en-US" altLang="ja-JP" dirty="0" smtClean="0"/>
              <a:t>2021-08-28</a:t>
            </a:r>
            <a:endParaRPr lang="en-US" altLang="ja-JP" dirty="0"/>
          </a:p>
        </p:txBody>
      </p:sp>
      <p:sp>
        <p:nvSpPr>
          <p:cNvPr id="18" name="フッター プレースホルダー 17"/>
          <p:cNvSpPr>
            <a:spLocks noGrp="1"/>
          </p:cNvSpPr>
          <p:nvPr>
            <p:ph type="ftr" sz="quarter" idx="11"/>
          </p:nvPr>
        </p:nvSpPr>
        <p:spPr/>
        <p:txBody>
          <a:bodyPr/>
          <a:lstStyle/>
          <a:p>
            <a:r>
              <a:rPr lang="en-US" altLang="ja-JP" dirty="0" err="1" smtClean="0"/>
              <a:t>LLoT</a:t>
            </a:r>
            <a:r>
              <a:rPr lang="en-US" altLang="ja-JP" dirty="0" smtClean="0"/>
              <a:t> Language Update - Java</a:t>
            </a:r>
            <a:endParaRPr lang="en-US" altLang="ja-JP" dirty="0"/>
          </a:p>
        </p:txBody>
      </p:sp>
      <p:sp>
        <p:nvSpPr>
          <p:cNvPr id="20" name="スライド番号プレースホルダー 19"/>
          <p:cNvSpPr>
            <a:spLocks noGrp="1"/>
          </p:cNvSpPr>
          <p:nvPr>
            <p:ph type="sldNum" sz="quarter" idx="12"/>
          </p:nvPr>
        </p:nvSpPr>
        <p:spPr/>
        <p:txBody>
          <a:bodyPr/>
          <a:lstStyle/>
          <a:p>
            <a:fld id="{3EA0899F-53DF-4C68-84AF-E43BE2664E84}" type="slidenum">
              <a:rPr lang="en-US" altLang="ja-JP" smtClean="0"/>
              <a:pPr/>
              <a:t>2</a:t>
            </a:fld>
            <a:endParaRPr lang="en-US" altLang="ja-JP"/>
          </a:p>
        </p:txBody>
      </p:sp>
      <p:pic>
        <p:nvPicPr>
          <p:cNvPr id="8" name="Picture 2" descr="V:\jobs\presentation\devsumi2013\事前準備\JavaReadingBOF_Logo_300dp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2248074"/>
            <a:ext cx="3452153" cy="1044730"/>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8062" y="2548436"/>
            <a:ext cx="857370" cy="857370"/>
          </a:xfrm>
          <a:prstGeom prst="rect">
            <a:avLst/>
          </a:prstGeom>
        </p:spPr>
      </p:pic>
      <p:sp>
        <p:nvSpPr>
          <p:cNvPr id="15" name="テキスト ボックス 14"/>
          <p:cNvSpPr txBox="1"/>
          <p:nvPr/>
        </p:nvSpPr>
        <p:spPr>
          <a:xfrm>
            <a:off x="5701709" y="2267033"/>
            <a:ext cx="3103416" cy="1138773"/>
          </a:xfrm>
          <a:prstGeom prst="rect">
            <a:avLst/>
          </a:prstGeom>
          <a:noFill/>
        </p:spPr>
        <p:txBody>
          <a:bodyPr wrap="square" rtlCol="0">
            <a:spAutoFit/>
          </a:bodyPr>
          <a:lstStyle/>
          <a:p>
            <a:r>
              <a:rPr kumimoji="1" lang="ja-JP" altLang="en-US" sz="2400" dirty="0" smtClean="0"/>
              <a:t>毎月</a:t>
            </a:r>
            <a:r>
              <a:rPr kumimoji="1" lang="en-US" altLang="ja-JP" sz="2400" dirty="0" smtClean="0"/>
              <a:t>1</a:t>
            </a:r>
            <a:r>
              <a:rPr kumimoji="1" lang="ja-JP" altLang="en-US" sz="2400" dirty="0" smtClean="0"/>
              <a:t>回開催中</a:t>
            </a:r>
            <a:endParaRPr kumimoji="1" lang="en-US" altLang="ja-JP" sz="2400" dirty="0" smtClean="0"/>
          </a:p>
          <a:p>
            <a:pPr lvl="1"/>
            <a:r>
              <a:rPr lang="ja-JP" altLang="en-US" sz="2000" dirty="0" smtClean="0"/>
              <a:t>現時点</a:t>
            </a:r>
            <a:r>
              <a:rPr lang="ja-JP" altLang="en-US" sz="2000" dirty="0"/>
              <a:t>で</a:t>
            </a:r>
            <a:endParaRPr kumimoji="1" lang="en-US" altLang="ja-JP" sz="2000" dirty="0" smtClean="0"/>
          </a:p>
          <a:p>
            <a:pPr lvl="1"/>
            <a:r>
              <a:rPr lang="en-US" altLang="ja-JP" sz="2400" dirty="0" smtClean="0"/>
              <a:t>267</a:t>
            </a:r>
            <a:r>
              <a:rPr lang="ja-JP" altLang="en-US" sz="2000" dirty="0" smtClean="0"/>
              <a:t>回開催</a:t>
            </a:r>
            <a:r>
              <a:rPr lang="ja-JP" altLang="en-US" sz="2400" dirty="0" smtClean="0"/>
              <a:t>（</a:t>
            </a:r>
            <a:r>
              <a:rPr lang="en-US" altLang="ja-JP" sz="2400" dirty="0" smtClean="0"/>
              <a:t>39</a:t>
            </a:r>
            <a:r>
              <a:rPr lang="ja-JP" altLang="en-US" sz="2000" dirty="0" smtClean="0"/>
              <a:t>冊</a:t>
            </a:r>
            <a:r>
              <a:rPr lang="ja-JP" altLang="en-US" sz="2400" dirty="0" smtClean="0"/>
              <a:t>）</a:t>
            </a:r>
            <a:endParaRPr kumimoji="1" lang="ja-JP" altLang="en-US" sz="2400" dirty="0"/>
          </a:p>
        </p:txBody>
      </p:sp>
      <p:sp>
        <p:nvSpPr>
          <p:cNvPr id="3" name="テキスト ボックス 2"/>
          <p:cNvSpPr txBox="1"/>
          <p:nvPr/>
        </p:nvSpPr>
        <p:spPr>
          <a:xfrm>
            <a:off x="1326135" y="3465907"/>
            <a:ext cx="6088819" cy="461665"/>
          </a:xfrm>
          <a:prstGeom prst="rect">
            <a:avLst/>
          </a:prstGeom>
          <a:noFill/>
        </p:spPr>
        <p:txBody>
          <a:bodyPr wrap="square" rtlCol="0">
            <a:spAutoFit/>
          </a:bodyPr>
          <a:lstStyle/>
          <a:p>
            <a:r>
              <a:rPr lang="en-US" altLang="ja-JP" sz="2400" dirty="0" smtClean="0">
                <a:latin typeface="Consolas" panose="020B0609020204030204" pitchFamily="49" charset="0"/>
              </a:rPr>
              <a:t>http://www.javareading.com/bof/</a:t>
            </a:r>
            <a:endParaRPr kumimoji="1" lang="ja-JP" altLang="en-US" sz="2400" dirty="0">
              <a:latin typeface="Consolas" panose="020B0609020204030204" pitchFamily="49" charset="0"/>
            </a:endParaRPr>
          </a:p>
        </p:txBody>
      </p:sp>
      <p:pic>
        <p:nvPicPr>
          <p:cNvPr id="4" name="図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99763" y="4249215"/>
            <a:ext cx="1316179" cy="1688340"/>
          </a:xfrm>
          <a:prstGeom prst="rect">
            <a:avLst/>
          </a:prstGeom>
        </p:spPr>
      </p:pic>
      <p:pic>
        <p:nvPicPr>
          <p:cNvPr id="5" name="図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39593" y="4249214"/>
            <a:ext cx="1323361" cy="1700009"/>
          </a:xfrm>
          <a:prstGeom prst="rect">
            <a:avLst/>
          </a:prstGeom>
        </p:spPr>
      </p:pic>
      <p:sp>
        <p:nvSpPr>
          <p:cNvPr id="6" name="テキスト ボックス 5"/>
          <p:cNvSpPr txBox="1"/>
          <p:nvPr/>
        </p:nvSpPr>
        <p:spPr>
          <a:xfrm>
            <a:off x="5699764" y="5935572"/>
            <a:ext cx="1110788" cy="307777"/>
          </a:xfrm>
          <a:prstGeom prst="rect">
            <a:avLst/>
          </a:prstGeom>
          <a:noFill/>
        </p:spPr>
        <p:txBody>
          <a:bodyPr wrap="square" rtlCol="0">
            <a:spAutoFit/>
          </a:bodyPr>
          <a:lstStyle/>
          <a:p>
            <a:r>
              <a:rPr kumimoji="1" lang="en-US" altLang="ja-JP" sz="1400" dirty="0" smtClean="0"/>
              <a:t>2020.10</a:t>
            </a:r>
            <a:r>
              <a:rPr kumimoji="1" lang="ja-JP" altLang="en-US" sz="1400" dirty="0" smtClean="0"/>
              <a:t>～</a:t>
            </a:r>
            <a:endParaRPr kumimoji="1" lang="ja-JP" altLang="en-US" sz="1400" dirty="0"/>
          </a:p>
        </p:txBody>
      </p:sp>
      <p:sp>
        <p:nvSpPr>
          <p:cNvPr id="13" name="テキスト ボックス 12"/>
          <p:cNvSpPr txBox="1"/>
          <p:nvPr/>
        </p:nvSpPr>
        <p:spPr>
          <a:xfrm>
            <a:off x="7429937" y="5935572"/>
            <a:ext cx="1110788" cy="307777"/>
          </a:xfrm>
          <a:prstGeom prst="rect">
            <a:avLst/>
          </a:prstGeom>
          <a:noFill/>
        </p:spPr>
        <p:txBody>
          <a:bodyPr wrap="square" rtlCol="0">
            <a:spAutoFit/>
          </a:bodyPr>
          <a:lstStyle/>
          <a:p>
            <a:r>
              <a:rPr kumimoji="1" lang="en-US" altLang="ja-JP" sz="1400" dirty="0" smtClean="0"/>
              <a:t>2021.8</a:t>
            </a:r>
            <a:r>
              <a:rPr kumimoji="1" lang="ja-JP" altLang="en-US" sz="1400" dirty="0" smtClean="0"/>
              <a:t>～</a:t>
            </a:r>
            <a:endParaRPr kumimoji="1" lang="ja-JP" altLang="en-US" sz="1400" dirty="0"/>
          </a:p>
        </p:txBody>
      </p:sp>
      <p:pic>
        <p:nvPicPr>
          <p:cNvPr id="7" name="図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05395" y="4249214"/>
            <a:ext cx="1353548" cy="1696176"/>
          </a:xfrm>
          <a:prstGeom prst="rect">
            <a:avLst/>
          </a:prstGeom>
        </p:spPr>
      </p:pic>
      <p:sp>
        <p:nvSpPr>
          <p:cNvPr id="16" name="テキスト ボックス 15"/>
          <p:cNvSpPr txBox="1"/>
          <p:nvPr/>
        </p:nvSpPr>
        <p:spPr>
          <a:xfrm>
            <a:off x="4005395" y="5935572"/>
            <a:ext cx="1110788" cy="307777"/>
          </a:xfrm>
          <a:prstGeom prst="rect">
            <a:avLst/>
          </a:prstGeom>
          <a:noFill/>
        </p:spPr>
        <p:txBody>
          <a:bodyPr wrap="square" rtlCol="0">
            <a:spAutoFit/>
          </a:bodyPr>
          <a:lstStyle/>
          <a:p>
            <a:r>
              <a:rPr kumimoji="1" lang="en-US" altLang="ja-JP" sz="1400" dirty="0" smtClean="0"/>
              <a:t>2019.11</a:t>
            </a:r>
            <a:r>
              <a:rPr kumimoji="1" lang="ja-JP" altLang="en-US" sz="1400" dirty="0" smtClean="0"/>
              <a:t>～</a:t>
            </a:r>
            <a:endParaRPr kumimoji="1" lang="ja-JP" altLang="en-US" sz="1400" dirty="0"/>
          </a:p>
        </p:txBody>
      </p:sp>
      <p:pic>
        <p:nvPicPr>
          <p:cNvPr id="11" name="図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76096" y="4234041"/>
            <a:ext cx="1711349" cy="1711349"/>
          </a:xfrm>
          <a:prstGeom prst="rect">
            <a:avLst/>
          </a:prstGeom>
        </p:spPr>
      </p:pic>
      <p:sp>
        <p:nvSpPr>
          <p:cNvPr id="21" name="テキスト ボックス 20"/>
          <p:cNvSpPr txBox="1"/>
          <p:nvPr/>
        </p:nvSpPr>
        <p:spPr>
          <a:xfrm>
            <a:off x="2247683" y="5935572"/>
            <a:ext cx="1110788" cy="307777"/>
          </a:xfrm>
          <a:prstGeom prst="rect">
            <a:avLst/>
          </a:prstGeom>
          <a:noFill/>
        </p:spPr>
        <p:txBody>
          <a:bodyPr wrap="square" rtlCol="0">
            <a:spAutoFit/>
          </a:bodyPr>
          <a:lstStyle/>
          <a:p>
            <a:r>
              <a:rPr kumimoji="1" lang="en-US" altLang="ja-JP" sz="1400" dirty="0" smtClean="0"/>
              <a:t>2019.6</a:t>
            </a:r>
            <a:r>
              <a:rPr kumimoji="1" lang="ja-JP" altLang="en-US" sz="1400" dirty="0" smtClean="0"/>
              <a:t>～</a:t>
            </a:r>
            <a:endParaRPr kumimoji="1" lang="ja-JP" altLang="en-US" sz="1400" dirty="0"/>
          </a:p>
        </p:txBody>
      </p:sp>
      <p:pic>
        <p:nvPicPr>
          <p:cNvPr id="12" name="図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2676" y="4234041"/>
            <a:ext cx="1352565" cy="1697469"/>
          </a:xfrm>
          <a:prstGeom prst="rect">
            <a:avLst/>
          </a:prstGeom>
        </p:spPr>
      </p:pic>
      <p:sp>
        <p:nvSpPr>
          <p:cNvPr id="22" name="テキスト ボックス 21"/>
          <p:cNvSpPr txBox="1"/>
          <p:nvPr/>
        </p:nvSpPr>
        <p:spPr>
          <a:xfrm>
            <a:off x="669496" y="5935572"/>
            <a:ext cx="1110788" cy="307777"/>
          </a:xfrm>
          <a:prstGeom prst="rect">
            <a:avLst/>
          </a:prstGeom>
          <a:noFill/>
        </p:spPr>
        <p:txBody>
          <a:bodyPr wrap="square" rtlCol="0">
            <a:spAutoFit/>
          </a:bodyPr>
          <a:lstStyle/>
          <a:p>
            <a:r>
              <a:rPr kumimoji="1" lang="en-US" altLang="ja-JP" sz="1400" dirty="0" smtClean="0"/>
              <a:t>2018.12</a:t>
            </a:r>
            <a:r>
              <a:rPr kumimoji="1" lang="ja-JP" altLang="en-US" sz="1400" dirty="0" smtClean="0"/>
              <a:t>～</a:t>
            </a:r>
            <a:endParaRPr kumimoji="1" lang="ja-JP" altLang="en-US" sz="1400" dirty="0"/>
          </a:p>
        </p:txBody>
      </p:sp>
    </p:spTree>
    <p:extLst>
      <p:ext uri="{BB962C8B-B14F-4D97-AF65-F5344CB8AC3E}">
        <p14:creationId xmlns:p14="http://schemas.microsoft.com/office/powerpoint/2010/main" val="36736114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Java Update</a:t>
            </a:r>
            <a:r>
              <a:rPr kumimoji="1" lang="ja-JP" altLang="en-US" dirty="0" smtClean="0"/>
              <a:t>情報源</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kumimoji="1" lang="en-US" altLang="ja-JP" sz="2400" dirty="0" smtClean="0"/>
              <a:t>Java </a:t>
            </a:r>
            <a:r>
              <a:rPr kumimoji="1" lang="en-US" altLang="ja-JP" sz="2400" dirty="0" smtClean="0"/>
              <a:t>Magazine</a:t>
            </a:r>
            <a:r>
              <a:rPr kumimoji="1" lang="ja-JP" altLang="en-US" sz="2400" dirty="0" smtClean="0"/>
              <a:t>オンライン</a:t>
            </a:r>
            <a:endParaRPr kumimoji="1" lang="en-US" altLang="ja-JP" sz="2400" dirty="0" smtClean="0"/>
          </a:p>
          <a:p>
            <a:pPr marL="457200" lvl="1" indent="0">
              <a:buNone/>
            </a:pPr>
            <a:r>
              <a:rPr lang="en-US" altLang="ja-JP" sz="2000" dirty="0">
                <a:hlinkClick r:id="rId3"/>
              </a:rPr>
              <a:t>https://blogs.oracle.com/javamagazine</a:t>
            </a:r>
            <a:r>
              <a:rPr lang="en-US" altLang="ja-JP" sz="2000" dirty="0" smtClean="0">
                <a:hlinkClick r:id="rId3"/>
              </a:rPr>
              <a:t>/</a:t>
            </a:r>
            <a:endParaRPr lang="en-US" altLang="ja-JP" sz="2000" dirty="0" smtClean="0"/>
          </a:p>
          <a:p>
            <a:pPr lvl="1"/>
            <a:r>
              <a:rPr lang="ja-JP" altLang="en-US" sz="2000" dirty="0" smtClean="0"/>
              <a:t>日本語訳（一部）</a:t>
            </a:r>
            <a:endParaRPr lang="en-US" altLang="ja-JP" sz="2000" dirty="0" smtClean="0"/>
          </a:p>
          <a:p>
            <a:pPr marL="457200" lvl="1" indent="0">
              <a:buNone/>
            </a:pPr>
            <a:r>
              <a:rPr lang="en-US" altLang="ja-JP" sz="2000" dirty="0">
                <a:hlinkClick r:id="rId4"/>
              </a:rPr>
              <a:t>https://</a:t>
            </a:r>
            <a:r>
              <a:rPr lang="en-US" altLang="ja-JP" sz="2000" dirty="0" smtClean="0">
                <a:hlinkClick r:id="rId4"/>
              </a:rPr>
              <a:t>blogs.oracle.com/otnjp/java-magazine-2</a:t>
            </a:r>
            <a:endParaRPr lang="en-US" altLang="ja-JP" sz="2000" dirty="0" smtClean="0"/>
          </a:p>
          <a:p>
            <a:pPr marL="457200" lvl="1" indent="0">
              <a:buNone/>
            </a:pPr>
            <a:endParaRPr lang="en-US" altLang="ja-JP" sz="2000" dirty="0" smtClean="0"/>
          </a:p>
          <a:p>
            <a:r>
              <a:rPr lang="en-US" altLang="ja-JP" sz="2400" dirty="0" smtClean="0"/>
              <a:t>Azul Java Updates</a:t>
            </a:r>
          </a:p>
          <a:p>
            <a:pPr marL="457200" lvl="1" indent="0">
              <a:buNone/>
            </a:pPr>
            <a:r>
              <a:rPr lang="en-US" altLang="ja-JP" sz="2000" dirty="0">
                <a:hlinkClick r:id="rId5"/>
              </a:rPr>
              <a:t>https://www.azul.com/category/java-updates</a:t>
            </a:r>
            <a:r>
              <a:rPr lang="en-US" altLang="ja-JP" sz="2000" dirty="0" smtClean="0">
                <a:hlinkClick r:id="rId5"/>
              </a:rPr>
              <a:t>/</a:t>
            </a:r>
            <a:endParaRPr lang="en-US" altLang="ja-JP" sz="2000" dirty="0" smtClean="0"/>
          </a:p>
          <a:p>
            <a:pPr marL="457200" lvl="1" indent="0">
              <a:buNone/>
            </a:pPr>
            <a:r>
              <a:rPr lang="ja-JP" altLang="en-US" sz="2000" dirty="0" smtClean="0"/>
              <a:t>「</a:t>
            </a:r>
            <a:r>
              <a:rPr lang="en-US" altLang="ja-JP" sz="2000" dirty="0" smtClean="0"/>
              <a:t>67 New Features in JDK 16</a:t>
            </a:r>
            <a:r>
              <a:rPr lang="ja-JP" altLang="en-US" sz="2000" dirty="0" smtClean="0"/>
              <a:t>」等の記事</a:t>
            </a:r>
            <a:endParaRPr lang="en-US" altLang="ja-JP" sz="2000" dirty="0" smtClean="0"/>
          </a:p>
          <a:p>
            <a:pPr marL="457200" lvl="1" indent="0">
              <a:buNone/>
            </a:pPr>
            <a:endParaRPr kumimoji="1" lang="en-US" altLang="ja-JP" sz="2000" dirty="0"/>
          </a:p>
          <a:p>
            <a:r>
              <a:rPr lang="en-US" altLang="ja-JP" sz="2400" dirty="0" err="1" smtClean="0"/>
              <a:t>InfoQ</a:t>
            </a:r>
            <a:r>
              <a:rPr lang="en-US" altLang="ja-JP" sz="2400" dirty="0" smtClean="0"/>
              <a:t> Java</a:t>
            </a:r>
            <a:r>
              <a:rPr lang="ja-JP" altLang="en-US" sz="2400" dirty="0" smtClean="0"/>
              <a:t>ニュース</a:t>
            </a:r>
            <a:endParaRPr lang="en-US" altLang="ja-JP" sz="2400" dirty="0" smtClean="0"/>
          </a:p>
          <a:p>
            <a:pPr marL="457200" lvl="1" indent="0">
              <a:buNone/>
            </a:pPr>
            <a:r>
              <a:rPr lang="en-US" altLang="ja-JP" sz="2000" dirty="0">
                <a:hlinkClick r:id="rId6"/>
              </a:rPr>
              <a:t>https://www.infoq.com/jp/java/news</a:t>
            </a:r>
            <a:r>
              <a:rPr lang="en-US" altLang="ja-JP" sz="2000" dirty="0" smtClean="0">
                <a:hlinkClick r:id="rId6"/>
              </a:rPr>
              <a:t>/</a:t>
            </a:r>
            <a:endParaRPr lang="en-US" altLang="ja-JP" sz="2000" dirty="0" smtClean="0"/>
          </a:p>
          <a:p>
            <a:pPr marL="457200" lvl="1" indent="0">
              <a:buNone/>
            </a:pPr>
            <a:r>
              <a:rPr lang="ja-JP" altLang="en-US" sz="2000" dirty="0" smtClean="0"/>
              <a:t>「</a:t>
            </a:r>
            <a:r>
              <a:rPr lang="en-US" altLang="ja-JP" sz="2000" dirty="0" smtClean="0"/>
              <a:t>Java</a:t>
            </a:r>
            <a:r>
              <a:rPr lang="ja-JP" altLang="en-US" sz="2000" dirty="0" smtClean="0"/>
              <a:t>ニュース総まとめ」の</a:t>
            </a:r>
            <a:r>
              <a:rPr lang="ja-JP" altLang="en-US" sz="2000" dirty="0" smtClean="0"/>
              <a:t>記事（日本語）</a:t>
            </a:r>
            <a:endParaRPr kumimoji="1" lang="en-US" altLang="ja-JP" sz="2000" dirty="0"/>
          </a:p>
          <a:p>
            <a:pPr marL="0" indent="0">
              <a:buNone/>
            </a:pPr>
            <a:endParaRPr kumimoji="1" lang="ja-JP" altLang="en-US" sz="2400" dirty="0"/>
          </a:p>
        </p:txBody>
      </p:sp>
      <p:sp>
        <p:nvSpPr>
          <p:cNvPr id="4" name="日付プレースホルダー 3"/>
          <p:cNvSpPr>
            <a:spLocks noGrp="1"/>
          </p:cNvSpPr>
          <p:nvPr>
            <p:ph type="dt" sz="half" idx="10"/>
          </p:nvPr>
        </p:nvSpPr>
        <p:spPr/>
        <p:txBody>
          <a:bodyPr/>
          <a:lstStyle/>
          <a:p>
            <a:r>
              <a:rPr lang="en-US" altLang="ja-JP" dirty="0" smtClean="0"/>
              <a:t>2021-08-28</a:t>
            </a:r>
            <a:endParaRPr lang="en-US" altLang="ja-JP" dirty="0"/>
          </a:p>
        </p:txBody>
      </p:sp>
      <p:sp>
        <p:nvSpPr>
          <p:cNvPr id="5" name="フッター プレースホルダー 4"/>
          <p:cNvSpPr>
            <a:spLocks noGrp="1"/>
          </p:cNvSpPr>
          <p:nvPr>
            <p:ph type="ftr" sz="quarter" idx="11"/>
          </p:nvPr>
        </p:nvSpPr>
        <p:spPr/>
        <p:txBody>
          <a:bodyPr/>
          <a:lstStyle/>
          <a:p>
            <a:r>
              <a:rPr lang="en-US" altLang="ja-JP" smtClean="0"/>
              <a:t>LL2021 Language Update - Java</a:t>
            </a:r>
            <a:endParaRPr lang="en-US" altLang="ja-JP" dirty="0"/>
          </a:p>
        </p:txBody>
      </p:sp>
      <p:sp>
        <p:nvSpPr>
          <p:cNvPr id="6" name="スライド番号プレースホルダー 5"/>
          <p:cNvSpPr>
            <a:spLocks noGrp="1"/>
          </p:cNvSpPr>
          <p:nvPr>
            <p:ph type="sldNum" sz="quarter" idx="12"/>
          </p:nvPr>
        </p:nvSpPr>
        <p:spPr/>
        <p:txBody>
          <a:bodyPr/>
          <a:lstStyle/>
          <a:p>
            <a:fld id="{3EA0899F-53DF-4C68-84AF-E43BE2664E84}" type="slidenum">
              <a:rPr lang="en-US" altLang="ja-JP" smtClean="0"/>
              <a:pPr/>
              <a:t>20</a:t>
            </a:fld>
            <a:endParaRPr lang="en-US" altLang="ja-JP"/>
          </a:p>
        </p:txBody>
      </p:sp>
    </p:spTree>
    <p:extLst>
      <p:ext uri="{BB962C8B-B14F-4D97-AF65-F5344CB8AC3E}">
        <p14:creationId xmlns:p14="http://schemas.microsoft.com/office/powerpoint/2010/main" val="28024901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ctr"/>
            <a:r>
              <a:rPr kumimoji="1" lang="ja-JP" altLang="en-US" sz="3200" dirty="0" smtClean="0"/>
              <a:t>ご清聴ありがとうございました</a:t>
            </a:r>
            <a:endParaRPr kumimoji="1" lang="ja-JP" altLang="en-US" sz="3200" dirty="0"/>
          </a:p>
        </p:txBody>
      </p:sp>
      <p:sp>
        <p:nvSpPr>
          <p:cNvPr id="3" name="コンテンツ プレースホルダー 2"/>
          <p:cNvSpPr>
            <a:spLocks noGrp="1"/>
          </p:cNvSpPr>
          <p:nvPr>
            <p:ph idx="1"/>
          </p:nvPr>
        </p:nvSpPr>
        <p:spPr/>
        <p:txBody>
          <a:bodyPr/>
          <a:lstStyle/>
          <a:p>
            <a:pPr marL="0" indent="0" algn="ctr">
              <a:buNone/>
            </a:pP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2016-08-27</a:t>
            </a:r>
            <a:endParaRPr lang="en-US" altLang="ja-JP"/>
          </a:p>
        </p:txBody>
      </p:sp>
      <p:sp>
        <p:nvSpPr>
          <p:cNvPr id="5" name="フッター プレースホルダー 4"/>
          <p:cNvSpPr>
            <a:spLocks noGrp="1"/>
          </p:cNvSpPr>
          <p:nvPr>
            <p:ph type="ftr" sz="quarter" idx="11"/>
          </p:nvPr>
        </p:nvSpPr>
        <p:spPr/>
        <p:txBody>
          <a:bodyPr/>
          <a:lstStyle/>
          <a:p>
            <a:r>
              <a:rPr lang="en-US" altLang="ja-JP" smtClean="0"/>
              <a:t>LLoT Language Update - Java</a:t>
            </a:r>
            <a:endParaRPr lang="en-US" altLang="ja-JP"/>
          </a:p>
        </p:txBody>
      </p:sp>
      <p:sp>
        <p:nvSpPr>
          <p:cNvPr id="6" name="スライド番号プレースホルダー 5"/>
          <p:cNvSpPr>
            <a:spLocks noGrp="1"/>
          </p:cNvSpPr>
          <p:nvPr>
            <p:ph type="sldNum" sz="quarter" idx="12"/>
          </p:nvPr>
        </p:nvSpPr>
        <p:spPr/>
        <p:txBody>
          <a:bodyPr/>
          <a:lstStyle/>
          <a:p>
            <a:fld id="{3EA0899F-53DF-4C68-84AF-E43BE2664E84}" type="slidenum">
              <a:rPr lang="en-US" altLang="ja-JP" smtClean="0"/>
              <a:pPr/>
              <a:t>21</a:t>
            </a:fld>
            <a:endParaRPr lang="en-US" altLang="ja-JP"/>
          </a:p>
        </p:txBody>
      </p:sp>
      <p:pic>
        <p:nvPicPr>
          <p:cNvPr id="2054" name="Picture 6" descr="V:\archives\programming_tool\java\sun\DukeImages\tubbing\DukeTubb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1203" y="1861457"/>
            <a:ext cx="5490806" cy="391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8551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本日お話すること</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en-US" altLang="ja-JP" dirty="0" smtClean="0"/>
              <a:t>Java</a:t>
            </a:r>
            <a:r>
              <a:rPr kumimoji="1" lang="ja-JP" altLang="en-US" dirty="0" smtClean="0"/>
              <a:t>のアップデート</a:t>
            </a:r>
            <a:r>
              <a:rPr kumimoji="1" lang="ja-JP" altLang="en-US" dirty="0" smtClean="0"/>
              <a:t>概要</a:t>
            </a:r>
            <a:endParaRPr kumimoji="1" lang="en-US" altLang="ja-JP" dirty="0" smtClean="0"/>
          </a:p>
          <a:p>
            <a:pPr marL="0" indent="0">
              <a:buNone/>
            </a:pPr>
            <a:r>
              <a:rPr lang="ja-JP" altLang="en-US" dirty="0" smtClean="0"/>
              <a:t>言語</a:t>
            </a:r>
            <a:r>
              <a:rPr lang="ja-JP" altLang="en-US" dirty="0" smtClean="0"/>
              <a:t>仕様</a:t>
            </a:r>
            <a:endParaRPr kumimoji="1" lang="en-US" altLang="ja-JP" dirty="0" smtClean="0"/>
          </a:p>
          <a:p>
            <a:pPr marL="0" indent="0">
              <a:buNone/>
            </a:pPr>
            <a:r>
              <a:rPr lang="ja-JP" altLang="en-US" dirty="0" smtClean="0"/>
              <a:t>ライブラリ（</a:t>
            </a:r>
            <a:r>
              <a:rPr lang="en-US" altLang="ja-JP" dirty="0" smtClean="0"/>
              <a:t>API</a:t>
            </a:r>
            <a:r>
              <a:rPr lang="ja-JP" altLang="en-US" dirty="0" smtClean="0"/>
              <a:t>）</a:t>
            </a:r>
            <a:endParaRPr lang="en-US" altLang="ja-JP" dirty="0" smtClean="0"/>
          </a:p>
          <a:p>
            <a:pPr marL="0" indent="0">
              <a:buNone/>
            </a:pPr>
            <a:r>
              <a:rPr kumimoji="1" lang="ja-JP" altLang="en-US" dirty="0" smtClean="0"/>
              <a:t>ランタイム（</a:t>
            </a:r>
            <a:r>
              <a:rPr kumimoji="1" lang="en-US" altLang="ja-JP" dirty="0" err="1" smtClean="0"/>
              <a:t>JavaVM</a:t>
            </a:r>
            <a:r>
              <a:rPr kumimoji="1" lang="ja-JP" altLang="en-US" dirty="0" smtClean="0"/>
              <a:t>）</a:t>
            </a:r>
            <a:endParaRPr lang="en-US" altLang="ja-JP" dirty="0"/>
          </a:p>
          <a:p>
            <a:pPr marL="0" indent="0">
              <a:buNone/>
            </a:pPr>
            <a:r>
              <a:rPr kumimoji="1" lang="ja-JP" altLang="en-US" dirty="0" smtClean="0"/>
              <a:t>ツール</a:t>
            </a:r>
            <a:endParaRPr kumimoji="1" lang="ja-JP" altLang="en-US" dirty="0"/>
          </a:p>
        </p:txBody>
      </p:sp>
      <p:sp>
        <p:nvSpPr>
          <p:cNvPr id="8" name="日付プレースホルダー 7"/>
          <p:cNvSpPr>
            <a:spLocks noGrp="1"/>
          </p:cNvSpPr>
          <p:nvPr>
            <p:ph type="dt" sz="half" idx="10"/>
          </p:nvPr>
        </p:nvSpPr>
        <p:spPr/>
        <p:txBody>
          <a:bodyPr/>
          <a:lstStyle/>
          <a:p>
            <a:r>
              <a:rPr lang="en-US" altLang="ja-JP" dirty="0" smtClean="0"/>
              <a:t>2021-08-28</a:t>
            </a:r>
            <a:endParaRPr lang="en-US" altLang="ja-JP" dirty="0"/>
          </a:p>
        </p:txBody>
      </p:sp>
      <p:sp>
        <p:nvSpPr>
          <p:cNvPr id="7" name="フッター プレースホルダー 6"/>
          <p:cNvSpPr>
            <a:spLocks noGrp="1"/>
          </p:cNvSpPr>
          <p:nvPr>
            <p:ph type="ftr" sz="quarter" idx="11"/>
          </p:nvPr>
        </p:nvSpPr>
        <p:spPr/>
        <p:txBody>
          <a:bodyPr/>
          <a:lstStyle/>
          <a:p>
            <a:r>
              <a:rPr lang="en-US" altLang="ja-JP" dirty="0" err="1" smtClean="0"/>
              <a:t>LLoT</a:t>
            </a:r>
            <a:r>
              <a:rPr lang="en-US" altLang="ja-JP" dirty="0" smtClean="0"/>
              <a:t> Language Update - Java</a:t>
            </a:r>
            <a:endParaRPr lang="en-US" altLang="ja-JP" dirty="0"/>
          </a:p>
        </p:txBody>
      </p:sp>
      <p:sp>
        <p:nvSpPr>
          <p:cNvPr id="9" name="スライド番号プレースホルダー 8"/>
          <p:cNvSpPr>
            <a:spLocks noGrp="1"/>
          </p:cNvSpPr>
          <p:nvPr>
            <p:ph type="sldNum" sz="quarter" idx="12"/>
          </p:nvPr>
        </p:nvSpPr>
        <p:spPr/>
        <p:txBody>
          <a:bodyPr/>
          <a:lstStyle/>
          <a:p>
            <a:fld id="{3EA0899F-53DF-4C68-84AF-E43BE2664E84}" type="slidenum">
              <a:rPr lang="en-US" altLang="ja-JP" smtClean="0"/>
              <a:pPr/>
              <a:t>3</a:t>
            </a:fld>
            <a:endParaRPr lang="en-US" altLang="ja-JP"/>
          </a:p>
        </p:txBody>
      </p:sp>
    </p:spTree>
    <p:extLst>
      <p:ext uri="{BB962C8B-B14F-4D97-AF65-F5344CB8AC3E}">
        <p14:creationId xmlns:p14="http://schemas.microsoft.com/office/powerpoint/2010/main" val="24133924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7886700" cy="986596"/>
          </a:xfrm>
        </p:spPr>
        <p:txBody>
          <a:bodyPr>
            <a:normAutofit/>
          </a:bodyPr>
          <a:lstStyle/>
          <a:p>
            <a:r>
              <a:rPr kumimoji="1" lang="en-US" altLang="ja-JP" dirty="0" smtClean="0"/>
              <a:t>Java</a:t>
            </a:r>
            <a:r>
              <a:rPr kumimoji="1" lang="ja-JP" altLang="en-US" dirty="0" smtClean="0"/>
              <a:t>のアップデート概要</a:t>
            </a:r>
            <a:endParaRPr kumimoji="1" lang="ja-JP" altLang="en-US" sz="3600" dirty="0"/>
          </a:p>
        </p:txBody>
      </p:sp>
      <p:sp>
        <p:nvSpPr>
          <p:cNvPr id="4" name="日付プレースホルダー 3"/>
          <p:cNvSpPr>
            <a:spLocks noGrp="1"/>
          </p:cNvSpPr>
          <p:nvPr>
            <p:ph type="dt" sz="half" idx="10"/>
          </p:nvPr>
        </p:nvSpPr>
        <p:spPr/>
        <p:txBody>
          <a:bodyPr/>
          <a:lstStyle/>
          <a:p>
            <a:r>
              <a:rPr lang="en-US" altLang="ja-JP" smtClean="0"/>
              <a:t>2021-08-28</a:t>
            </a:r>
            <a:endParaRPr lang="en-US" altLang="ja-JP" dirty="0"/>
          </a:p>
        </p:txBody>
      </p:sp>
      <p:sp>
        <p:nvSpPr>
          <p:cNvPr id="5" name="フッター プレースホルダー 4"/>
          <p:cNvSpPr>
            <a:spLocks noGrp="1"/>
          </p:cNvSpPr>
          <p:nvPr>
            <p:ph type="ftr" sz="quarter" idx="11"/>
          </p:nvPr>
        </p:nvSpPr>
        <p:spPr/>
        <p:txBody>
          <a:bodyPr/>
          <a:lstStyle/>
          <a:p>
            <a:r>
              <a:rPr lang="en-US" altLang="ja-JP" smtClean="0"/>
              <a:t>LL2021 Language Update - Java</a:t>
            </a:r>
            <a:endParaRPr lang="en-US" altLang="ja-JP" dirty="0"/>
          </a:p>
        </p:txBody>
      </p:sp>
      <p:sp>
        <p:nvSpPr>
          <p:cNvPr id="6" name="スライド番号プレースホルダー 5"/>
          <p:cNvSpPr>
            <a:spLocks noGrp="1"/>
          </p:cNvSpPr>
          <p:nvPr>
            <p:ph type="sldNum" sz="quarter" idx="12"/>
          </p:nvPr>
        </p:nvSpPr>
        <p:spPr/>
        <p:txBody>
          <a:bodyPr/>
          <a:lstStyle/>
          <a:p>
            <a:fld id="{3EA0899F-53DF-4C68-84AF-E43BE2664E84}" type="slidenum">
              <a:rPr lang="en-US" altLang="ja-JP" smtClean="0"/>
              <a:pPr/>
              <a:t>4</a:t>
            </a:fld>
            <a:endParaRPr lang="en-US" altLang="ja-JP" dirty="0"/>
          </a:p>
        </p:txBody>
      </p:sp>
      <p:sp>
        <p:nvSpPr>
          <p:cNvPr id="9" name="山形 8"/>
          <p:cNvSpPr/>
          <p:nvPr/>
        </p:nvSpPr>
        <p:spPr>
          <a:xfrm>
            <a:off x="346509" y="1508713"/>
            <a:ext cx="8412480" cy="1043650"/>
          </a:xfrm>
          <a:prstGeom prst="chevron">
            <a:avLst>
              <a:gd name="adj" fmla="val 16176"/>
            </a:avLst>
          </a:prstGeom>
          <a:no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graphicFrame>
        <p:nvGraphicFramePr>
          <p:cNvPr id="11" name="表 10"/>
          <p:cNvGraphicFramePr>
            <a:graphicFrameLocks noGrp="1"/>
          </p:cNvGraphicFramePr>
          <p:nvPr>
            <p:extLst>
              <p:ext uri="{D42A27DB-BD31-4B8C-83A1-F6EECF244321}">
                <p14:modId xmlns:p14="http://schemas.microsoft.com/office/powerpoint/2010/main" val="2797803965"/>
              </p:ext>
            </p:extLst>
          </p:nvPr>
        </p:nvGraphicFramePr>
        <p:xfrm>
          <a:off x="545029" y="1600036"/>
          <a:ext cx="8034614" cy="370840"/>
        </p:xfrm>
        <a:graphic>
          <a:graphicData uri="http://schemas.openxmlformats.org/drawingml/2006/table">
            <a:tbl>
              <a:tblPr firstRow="1" bandRow="1">
                <a:tableStyleId>{5940675A-B579-460E-94D1-54222C63F5DA}</a:tableStyleId>
              </a:tblPr>
              <a:tblGrid>
                <a:gridCol w="573901"/>
                <a:gridCol w="573901"/>
                <a:gridCol w="573901"/>
                <a:gridCol w="573901"/>
                <a:gridCol w="573901"/>
                <a:gridCol w="573901"/>
                <a:gridCol w="573901"/>
                <a:gridCol w="573901"/>
                <a:gridCol w="573901"/>
                <a:gridCol w="573901"/>
                <a:gridCol w="573901"/>
                <a:gridCol w="573901"/>
                <a:gridCol w="573901"/>
                <a:gridCol w="573901"/>
              </a:tblGrid>
              <a:tr h="370840">
                <a:tc>
                  <a:txBody>
                    <a:bodyPr/>
                    <a:lstStyle/>
                    <a:p>
                      <a:r>
                        <a:rPr kumimoji="1" lang="en-US" altLang="ja-JP" sz="1400" dirty="0" smtClean="0"/>
                        <a:t>1995</a:t>
                      </a:r>
                      <a:endParaRPr kumimoji="1" lang="ja-JP" altLang="en-US" sz="1400" dirty="0"/>
                    </a:p>
                  </a:txBody>
                  <a:tcPr anchor="ctr"/>
                </a:tc>
                <a:tc>
                  <a:txBody>
                    <a:bodyPr/>
                    <a:lstStyle/>
                    <a:p>
                      <a:r>
                        <a:rPr kumimoji="1" lang="en-US" altLang="ja-JP" sz="1400" dirty="0" smtClean="0"/>
                        <a:t>1996</a:t>
                      </a:r>
                      <a:endParaRPr kumimoji="1" lang="ja-JP" altLang="en-US" sz="1400" dirty="0"/>
                    </a:p>
                  </a:txBody>
                  <a:tcPr anchor="ctr"/>
                </a:tc>
                <a:tc>
                  <a:txBody>
                    <a:bodyPr/>
                    <a:lstStyle/>
                    <a:p>
                      <a:r>
                        <a:rPr kumimoji="1" lang="en-US" altLang="ja-JP" sz="1400" dirty="0" smtClean="0"/>
                        <a:t>1997</a:t>
                      </a:r>
                      <a:endParaRPr kumimoji="1" lang="ja-JP" altLang="en-US" sz="1400" dirty="0"/>
                    </a:p>
                  </a:txBody>
                  <a:tcPr anchor="ctr"/>
                </a:tc>
                <a:tc>
                  <a:txBody>
                    <a:bodyPr/>
                    <a:lstStyle/>
                    <a:p>
                      <a:r>
                        <a:rPr kumimoji="1" lang="en-US" altLang="ja-JP" sz="1400" dirty="0" smtClean="0"/>
                        <a:t>1998</a:t>
                      </a:r>
                      <a:endParaRPr kumimoji="1" lang="ja-JP" altLang="en-US" sz="1400" dirty="0"/>
                    </a:p>
                  </a:txBody>
                  <a:tcPr anchor="ctr"/>
                </a:tc>
                <a:tc>
                  <a:txBody>
                    <a:bodyPr/>
                    <a:lstStyle/>
                    <a:p>
                      <a:r>
                        <a:rPr kumimoji="1" lang="en-US" altLang="ja-JP" sz="1400" dirty="0" smtClean="0"/>
                        <a:t>1999</a:t>
                      </a:r>
                      <a:endParaRPr kumimoji="1" lang="ja-JP" altLang="en-US" sz="1400" dirty="0"/>
                    </a:p>
                  </a:txBody>
                  <a:tcPr anchor="ctr"/>
                </a:tc>
                <a:tc>
                  <a:txBody>
                    <a:bodyPr/>
                    <a:lstStyle/>
                    <a:p>
                      <a:r>
                        <a:rPr kumimoji="1" lang="en-US" altLang="ja-JP" sz="1400" dirty="0" smtClean="0"/>
                        <a:t>2000</a:t>
                      </a:r>
                      <a:endParaRPr kumimoji="1" lang="ja-JP" altLang="en-US" sz="1400" dirty="0"/>
                    </a:p>
                  </a:txBody>
                  <a:tcPr anchor="ctr"/>
                </a:tc>
                <a:tc>
                  <a:txBody>
                    <a:bodyPr/>
                    <a:lstStyle/>
                    <a:p>
                      <a:r>
                        <a:rPr kumimoji="1" lang="en-US" altLang="ja-JP" sz="1400" dirty="0" smtClean="0"/>
                        <a:t>2001</a:t>
                      </a:r>
                      <a:endParaRPr kumimoji="1" lang="ja-JP" altLang="en-US" sz="1400" dirty="0"/>
                    </a:p>
                  </a:txBody>
                  <a:tcPr anchor="ctr"/>
                </a:tc>
                <a:tc>
                  <a:txBody>
                    <a:bodyPr/>
                    <a:lstStyle/>
                    <a:p>
                      <a:r>
                        <a:rPr kumimoji="1" lang="en-US" altLang="ja-JP" sz="1400" dirty="0" smtClean="0"/>
                        <a:t>2002</a:t>
                      </a:r>
                      <a:endParaRPr kumimoji="1" lang="ja-JP" altLang="en-US" sz="1400" dirty="0"/>
                    </a:p>
                  </a:txBody>
                  <a:tcPr anchor="ctr"/>
                </a:tc>
                <a:tc>
                  <a:txBody>
                    <a:bodyPr/>
                    <a:lstStyle/>
                    <a:p>
                      <a:r>
                        <a:rPr kumimoji="1" lang="en-US" altLang="ja-JP" sz="1400" dirty="0" smtClean="0"/>
                        <a:t>2003</a:t>
                      </a:r>
                      <a:endParaRPr kumimoji="1" lang="ja-JP" altLang="en-US" sz="1400" dirty="0"/>
                    </a:p>
                  </a:txBody>
                  <a:tcPr anchor="ctr"/>
                </a:tc>
                <a:tc>
                  <a:txBody>
                    <a:bodyPr/>
                    <a:lstStyle/>
                    <a:p>
                      <a:r>
                        <a:rPr kumimoji="1" lang="en-US" altLang="ja-JP" sz="1400" dirty="0" smtClean="0"/>
                        <a:t>2004</a:t>
                      </a:r>
                      <a:endParaRPr kumimoji="1" lang="ja-JP" altLang="en-US" sz="1400" dirty="0"/>
                    </a:p>
                  </a:txBody>
                  <a:tcPr anchor="ctr"/>
                </a:tc>
                <a:tc>
                  <a:txBody>
                    <a:bodyPr/>
                    <a:lstStyle/>
                    <a:p>
                      <a:r>
                        <a:rPr kumimoji="1" lang="en-US" altLang="ja-JP" sz="1400" dirty="0" smtClean="0"/>
                        <a:t>2005</a:t>
                      </a:r>
                      <a:endParaRPr kumimoji="1" lang="ja-JP" altLang="en-US" sz="1400" dirty="0"/>
                    </a:p>
                  </a:txBody>
                  <a:tcPr anchor="ctr"/>
                </a:tc>
                <a:tc>
                  <a:txBody>
                    <a:bodyPr/>
                    <a:lstStyle/>
                    <a:p>
                      <a:r>
                        <a:rPr kumimoji="1" lang="en-US" altLang="ja-JP" sz="1400" dirty="0" smtClean="0"/>
                        <a:t>2006</a:t>
                      </a:r>
                      <a:endParaRPr kumimoji="1" lang="ja-JP" altLang="en-US" sz="1400" dirty="0"/>
                    </a:p>
                  </a:txBody>
                  <a:tcPr anchor="ctr"/>
                </a:tc>
                <a:tc>
                  <a:txBody>
                    <a:bodyPr/>
                    <a:lstStyle/>
                    <a:p>
                      <a:r>
                        <a:rPr kumimoji="1" lang="en-US" altLang="ja-JP" sz="1400" dirty="0" smtClean="0"/>
                        <a:t>2007</a:t>
                      </a:r>
                      <a:endParaRPr kumimoji="1" lang="ja-JP" altLang="en-US" sz="1400" dirty="0"/>
                    </a:p>
                  </a:txBody>
                  <a:tcPr anchor="ctr"/>
                </a:tc>
                <a:tc>
                  <a:txBody>
                    <a:bodyPr/>
                    <a:lstStyle/>
                    <a:p>
                      <a:r>
                        <a:rPr kumimoji="1" lang="en-US" altLang="ja-JP" sz="1400" dirty="0" smtClean="0"/>
                        <a:t>2008</a:t>
                      </a:r>
                      <a:endParaRPr kumimoji="1" lang="ja-JP" altLang="en-US" sz="1400" dirty="0"/>
                    </a:p>
                  </a:txBody>
                  <a:tcPr anchor="ctr"/>
                </a:tc>
              </a:tr>
            </a:tbl>
          </a:graphicData>
        </a:graphic>
      </p:graphicFrame>
      <p:sp>
        <p:nvSpPr>
          <p:cNvPr id="12" name="山形 11"/>
          <p:cNvSpPr/>
          <p:nvPr/>
        </p:nvSpPr>
        <p:spPr>
          <a:xfrm>
            <a:off x="346509" y="3291790"/>
            <a:ext cx="8412479" cy="1775318"/>
          </a:xfrm>
          <a:prstGeom prst="chevron">
            <a:avLst>
              <a:gd name="adj" fmla="val 16176"/>
            </a:avLst>
          </a:prstGeom>
          <a:solidFill>
            <a:schemeClr val="bg1"/>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graphicFrame>
        <p:nvGraphicFramePr>
          <p:cNvPr id="14" name="表 13"/>
          <p:cNvGraphicFramePr>
            <a:graphicFrameLocks noGrp="1"/>
          </p:cNvGraphicFramePr>
          <p:nvPr>
            <p:extLst>
              <p:ext uri="{D42A27DB-BD31-4B8C-83A1-F6EECF244321}">
                <p14:modId xmlns:p14="http://schemas.microsoft.com/office/powerpoint/2010/main" val="2079444276"/>
              </p:ext>
            </p:extLst>
          </p:nvPr>
        </p:nvGraphicFramePr>
        <p:xfrm>
          <a:off x="545033" y="3365739"/>
          <a:ext cx="8034614" cy="370840"/>
        </p:xfrm>
        <a:graphic>
          <a:graphicData uri="http://schemas.openxmlformats.org/drawingml/2006/table">
            <a:tbl>
              <a:tblPr firstRow="1" bandRow="1">
                <a:tableStyleId>{5940675A-B579-460E-94D1-54222C63F5DA}</a:tableStyleId>
              </a:tblPr>
              <a:tblGrid>
                <a:gridCol w="573901"/>
                <a:gridCol w="573901"/>
                <a:gridCol w="573901"/>
                <a:gridCol w="573901"/>
                <a:gridCol w="573901"/>
                <a:gridCol w="573901"/>
                <a:gridCol w="573901"/>
                <a:gridCol w="573901"/>
                <a:gridCol w="573901"/>
                <a:gridCol w="573901"/>
                <a:gridCol w="573901"/>
                <a:gridCol w="573901"/>
                <a:gridCol w="573901"/>
                <a:gridCol w="573901"/>
              </a:tblGrid>
              <a:tr h="370840">
                <a:tc>
                  <a:txBody>
                    <a:bodyPr/>
                    <a:lstStyle/>
                    <a:p>
                      <a:r>
                        <a:rPr kumimoji="1" lang="en-US" altLang="ja-JP" sz="1400" dirty="0" smtClean="0"/>
                        <a:t>2009</a:t>
                      </a:r>
                      <a:endParaRPr kumimoji="1" lang="ja-JP" altLang="en-US" sz="1400" dirty="0"/>
                    </a:p>
                  </a:txBody>
                  <a:tcPr anchor="ctr"/>
                </a:tc>
                <a:tc>
                  <a:txBody>
                    <a:bodyPr/>
                    <a:lstStyle/>
                    <a:p>
                      <a:r>
                        <a:rPr kumimoji="1" lang="en-US" altLang="ja-JP" sz="1400" dirty="0" smtClean="0"/>
                        <a:t>2010</a:t>
                      </a:r>
                      <a:endParaRPr kumimoji="1" lang="ja-JP" altLang="en-US" sz="1400" dirty="0"/>
                    </a:p>
                  </a:txBody>
                  <a:tcPr anchor="ctr"/>
                </a:tc>
                <a:tc>
                  <a:txBody>
                    <a:bodyPr/>
                    <a:lstStyle/>
                    <a:p>
                      <a:r>
                        <a:rPr kumimoji="1" lang="en-US" altLang="ja-JP" sz="1400" dirty="0" smtClean="0"/>
                        <a:t>2011</a:t>
                      </a:r>
                      <a:endParaRPr kumimoji="1" lang="ja-JP" altLang="en-US" sz="1400" dirty="0"/>
                    </a:p>
                  </a:txBody>
                  <a:tcPr anchor="ctr"/>
                </a:tc>
                <a:tc>
                  <a:txBody>
                    <a:bodyPr/>
                    <a:lstStyle/>
                    <a:p>
                      <a:r>
                        <a:rPr kumimoji="1" lang="en-US" altLang="ja-JP" sz="1400" dirty="0" smtClean="0"/>
                        <a:t>2012</a:t>
                      </a:r>
                      <a:endParaRPr kumimoji="1" lang="ja-JP" altLang="en-US" sz="1400" dirty="0"/>
                    </a:p>
                  </a:txBody>
                  <a:tcPr anchor="ctr"/>
                </a:tc>
                <a:tc>
                  <a:txBody>
                    <a:bodyPr/>
                    <a:lstStyle/>
                    <a:p>
                      <a:r>
                        <a:rPr kumimoji="1" lang="en-US" altLang="ja-JP" sz="1400" dirty="0" smtClean="0"/>
                        <a:t>2013</a:t>
                      </a:r>
                      <a:endParaRPr kumimoji="1" lang="ja-JP" altLang="en-US" sz="1400" dirty="0"/>
                    </a:p>
                  </a:txBody>
                  <a:tcPr anchor="ctr"/>
                </a:tc>
                <a:tc>
                  <a:txBody>
                    <a:bodyPr/>
                    <a:lstStyle/>
                    <a:p>
                      <a:r>
                        <a:rPr kumimoji="1" lang="en-US" altLang="ja-JP" sz="1400" dirty="0" smtClean="0"/>
                        <a:t>2014</a:t>
                      </a:r>
                      <a:endParaRPr kumimoji="1" lang="ja-JP" altLang="en-US" sz="1400" dirty="0"/>
                    </a:p>
                  </a:txBody>
                  <a:tcPr anchor="ctr"/>
                </a:tc>
                <a:tc>
                  <a:txBody>
                    <a:bodyPr/>
                    <a:lstStyle/>
                    <a:p>
                      <a:r>
                        <a:rPr kumimoji="1" lang="en-US" altLang="ja-JP" sz="1400" dirty="0" smtClean="0"/>
                        <a:t>2015</a:t>
                      </a:r>
                      <a:endParaRPr kumimoji="1" lang="ja-JP" altLang="en-US" sz="1400" dirty="0"/>
                    </a:p>
                  </a:txBody>
                  <a:tcPr anchor="ctr"/>
                </a:tc>
                <a:tc>
                  <a:txBody>
                    <a:bodyPr/>
                    <a:lstStyle/>
                    <a:p>
                      <a:r>
                        <a:rPr kumimoji="1" lang="en-US" altLang="ja-JP" sz="1400" dirty="0" smtClean="0"/>
                        <a:t>2016</a:t>
                      </a:r>
                      <a:endParaRPr kumimoji="1" lang="ja-JP" altLang="en-US" sz="1400" dirty="0"/>
                    </a:p>
                  </a:txBody>
                  <a:tcPr anchor="ctr"/>
                </a:tc>
                <a:tc>
                  <a:txBody>
                    <a:bodyPr/>
                    <a:lstStyle/>
                    <a:p>
                      <a:r>
                        <a:rPr kumimoji="1" lang="en-US" altLang="ja-JP" sz="1400" dirty="0" smtClean="0"/>
                        <a:t>2017</a:t>
                      </a:r>
                      <a:endParaRPr kumimoji="1" lang="ja-JP" altLang="en-US" sz="1400" dirty="0"/>
                    </a:p>
                  </a:txBody>
                  <a:tcPr anchor="ctr"/>
                </a:tc>
                <a:tc>
                  <a:txBody>
                    <a:bodyPr/>
                    <a:lstStyle/>
                    <a:p>
                      <a:r>
                        <a:rPr kumimoji="1" lang="en-US" altLang="ja-JP" sz="1400" dirty="0" smtClean="0"/>
                        <a:t>2018</a:t>
                      </a:r>
                      <a:endParaRPr kumimoji="1" lang="ja-JP" altLang="en-US" sz="1400" dirty="0"/>
                    </a:p>
                  </a:txBody>
                  <a:tcPr anchor="ctr"/>
                </a:tc>
                <a:tc>
                  <a:txBody>
                    <a:bodyPr/>
                    <a:lstStyle/>
                    <a:p>
                      <a:r>
                        <a:rPr kumimoji="1" lang="en-US" altLang="ja-JP" sz="1400" dirty="0" smtClean="0"/>
                        <a:t>2019</a:t>
                      </a:r>
                      <a:endParaRPr kumimoji="1" lang="ja-JP" altLang="en-US" sz="1400" dirty="0"/>
                    </a:p>
                  </a:txBody>
                  <a:tcPr anchor="ctr"/>
                </a:tc>
                <a:tc>
                  <a:txBody>
                    <a:bodyPr/>
                    <a:lstStyle/>
                    <a:p>
                      <a:r>
                        <a:rPr kumimoji="1" lang="en-US" altLang="ja-JP" sz="1400" dirty="0" smtClean="0"/>
                        <a:t>2020</a:t>
                      </a:r>
                      <a:endParaRPr kumimoji="1" lang="ja-JP" altLang="en-US" sz="1400" dirty="0"/>
                    </a:p>
                  </a:txBody>
                  <a:tcPr anchor="ctr"/>
                </a:tc>
                <a:tc>
                  <a:txBody>
                    <a:bodyPr/>
                    <a:lstStyle/>
                    <a:p>
                      <a:r>
                        <a:rPr kumimoji="1" lang="en-US" altLang="ja-JP" sz="1400" dirty="0" smtClean="0"/>
                        <a:t>2021</a:t>
                      </a:r>
                      <a:endParaRPr kumimoji="1" lang="ja-JP" altLang="en-US" sz="1400" dirty="0"/>
                    </a:p>
                  </a:txBody>
                  <a:tcPr anchor="ctr"/>
                </a:tc>
                <a:tc>
                  <a:txBody>
                    <a:bodyPr/>
                    <a:lstStyle/>
                    <a:p>
                      <a:endParaRPr kumimoji="1" lang="ja-JP" altLang="en-US" sz="1400" dirty="0"/>
                    </a:p>
                  </a:txBody>
                  <a:tcPr anchor="ctr"/>
                </a:tc>
              </a:tr>
            </a:tbl>
          </a:graphicData>
        </a:graphic>
      </p:graphicFrame>
      <p:sp>
        <p:nvSpPr>
          <p:cNvPr id="15" name="正方形/長方形 14"/>
          <p:cNvSpPr/>
          <p:nvPr/>
        </p:nvSpPr>
        <p:spPr>
          <a:xfrm>
            <a:off x="1151951" y="2025140"/>
            <a:ext cx="453587" cy="37837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solidFill>
                  <a:schemeClr val="tx1"/>
                </a:solidFill>
              </a:rPr>
              <a:t>1.0</a:t>
            </a:r>
            <a:endParaRPr kumimoji="1" lang="ja-JP" altLang="en-US" sz="1600" dirty="0">
              <a:solidFill>
                <a:schemeClr val="tx1"/>
              </a:solidFill>
            </a:endParaRPr>
          </a:p>
        </p:txBody>
      </p:sp>
      <p:sp>
        <p:nvSpPr>
          <p:cNvPr id="16" name="正方形/長方形 15"/>
          <p:cNvSpPr/>
          <p:nvPr/>
        </p:nvSpPr>
        <p:spPr>
          <a:xfrm>
            <a:off x="1819070" y="2025140"/>
            <a:ext cx="453587" cy="37837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solidFill>
                  <a:schemeClr val="tx1"/>
                </a:solidFill>
              </a:rPr>
              <a:t>1.1</a:t>
            </a:r>
            <a:endParaRPr kumimoji="1" lang="ja-JP" altLang="en-US" sz="1600" dirty="0">
              <a:solidFill>
                <a:schemeClr val="tx1"/>
              </a:solidFill>
            </a:endParaRPr>
          </a:p>
        </p:txBody>
      </p:sp>
      <p:sp>
        <p:nvSpPr>
          <p:cNvPr id="17" name="正方形/長方形 16"/>
          <p:cNvSpPr/>
          <p:nvPr/>
        </p:nvSpPr>
        <p:spPr>
          <a:xfrm>
            <a:off x="2787612" y="2025140"/>
            <a:ext cx="453587" cy="37837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solidFill>
                  <a:schemeClr val="tx1"/>
                </a:solidFill>
              </a:rPr>
              <a:t>1.2</a:t>
            </a:r>
            <a:endParaRPr kumimoji="1" lang="ja-JP" altLang="en-US" sz="1600" dirty="0">
              <a:solidFill>
                <a:schemeClr val="tx1"/>
              </a:solidFill>
            </a:endParaRPr>
          </a:p>
        </p:txBody>
      </p:sp>
      <p:sp>
        <p:nvSpPr>
          <p:cNvPr id="18" name="正方形/長方形 17"/>
          <p:cNvSpPr/>
          <p:nvPr/>
        </p:nvSpPr>
        <p:spPr>
          <a:xfrm>
            <a:off x="3619450" y="2025140"/>
            <a:ext cx="453587" cy="37837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solidFill>
                  <a:schemeClr val="tx1"/>
                </a:solidFill>
              </a:rPr>
              <a:t>1.3</a:t>
            </a:r>
            <a:endParaRPr kumimoji="1" lang="ja-JP" altLang="en-US" sz="1600" dirty="0">
              <a:solidFill>
                <a:schemeClr val="tx1"/>
              </a:solidFill>
            </a:endParaRPr>
          </a:p>
        </p:txBody>
      </p:sp>
      <p:sp>
        <p:nvSpPr>
          <p:cNvPr id="19" name="正方形/長方形 18"/>
          <p:cNvSpPr/>
          <p:nvPr/>
        </p:nvSpPr>
        <p:spPr>
          <a:xfrm>
            <a:off x="4668482" y="2025140"/>
            <a:ext cx="453587" cy="37837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solidFill>
                  <a:schemeClr val="tx1"/>
                </a:solidFill>
              </a:rPr>
              <a:t>1.4</a:t>
            </a:r>
            <a:endParaRPr kumimoji="1" lang="ja-JP" altLang="en-US" sz="1600" dirty="0">
              <a:solidFill>
                <a:schemeClr val="tx1"/>
              </a:solidFill>
            </a:endParaRPr>
          </a:p>
        </p:txBody>
      </p:sp>
      <p:sp>
        <p:nvSpPr>
          <p:cNvPr id="20" name="正方形/長方形 19"/>
          <p:cNvSpPr/>
          <p:nvPr/>
        </p:nvSpPr>
        <p:spPr>
          <a:xfrm>
            <a:off x="6115050" y="2025140"/>
            <a:ext cx="453587" cy="37837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a:solidFill>
                  <a:schemeClr val="tx1"/>
                </a:solidFill>
              </a:rPr>
              <a:t>5</a:t>
            </a:r>
            <a:endParaRPr kumimoji="1" lang="ja-JP" altLang="en-US" sz="1600" dirty="0">
              <a:solidFill>
                <a:schemeClr val="tx1"/>
              </a:solidFill>
            </a:endParaRPr>
          </a:p>
        </p:txBody>
      </p:sp>
      <p:sp>
        <p:nvSpPr>
          <p:cNvPr id="21" name="正方形/長方形 20"/>
          <p:cNvSpPr/>
          <p:nvPr/>
        </p:nvSpPr>
        <p:spPr>
          <a:xfrm>
            <a:off x="7360388" y="2025140"/>
            <a:ext cx="453587" cy="37837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rPr>
              <a:t>6</a:t>
            </a:r>
            <a:endParaRPr kumimoji="1" lang="ja-JP" altLang="en-US" sz="1600" dirty="0">
              <a:solidFill>
                <a:schemeClr val="tx1"/>
              </a:solidFill>
            </a:endParaRPr>
          </a:p>
        </p:txBody>
      </p:sp>
      <p:sp>
        <p:nvSpPr>
          <p:cNvPr id="22" name="正方形/長方形 21"/>
          <p:cNvSpPr/>
          <p:nvPr/>
        </p:nvSpPr>
        <p:spPr>
          <a:xfrm>
            <a:off x="2045863" y="3810528"/>
            <a:ext cx="453587" cy="37837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solidFill>
                  <a:schemeClr val="tx1"/>
                </a:solidFill>
              </a:rPr>
              <a:t>7</a:t>
            </a:r>
            <a:endParaRPr kumimoji="1" lang="ja-JP" altLang="en-US" sz="1600" dirty="0">
              <a:solidFill>
                <a:schemeClr val="tx1"/>
              </a:solidFill>
            </a:endParaRPr>
          </a:p>
        </p:txBody>
      </p:sp>
      <p:sp>
        <p:nvSpPr>
          <p:cNvPr id="23" name="正方形/長方形 22"/>
          <p:cNvSpPr/>
          <p:nvPr/>
        </p:nvSpPr>
        <p:spPr>
          <a:xfrm>
            <a:off x="3567363" y="3810528"/>
            <a:ext cx="453587" cy="37837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a:solidFill>
                  <a:schemeClr val="tx1"/>
                </a:solidFill>
              </a:rPr>
              <a:t>8</a:t>
            </a:r>
            <a:endParaRPr kumimoji="1" lang="ja-JP" altLang="en-US" sz="1600" dirty="0">
              <a:solidFill>
                <a:schemeClr val="tx1"/>
              </a:solidFill>
            </a:endParaRPr>
          </a:p>
        </p:txBody>
      </p:sp>
      <p:sp>
        <p:nvSpPr>
          <p:cNvPr id="24" name="正方形/長方形 23"/>
          <p:cNvSpPr/>
          <p:nvPr/>
        </p:nvSpPr>
        <p:spPr>
          <a:xfrm>
            <a:off x="5550168" y="3810528"/>
            <a:ext cx="453587" cy="378373"/>
          </a:xfrm>
          <a:prstGeom prst="rect">
            <a:avLst/>
          </a:prstGeom>
          <a:pattFill prst="pct20">
            <a:fgClr>
              <a:srgbClr val="FFFF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solidFill>
                  <a:schemeClr val="tx1">
                    <a:lumMod val="65000"/>
                    <a:lumOff val="35000"/>
                  </a:schemeClr>
                </a:solidFill>
              </a:rPr>
              <a:t>9</a:t>
            </a:r>
            <a:endParaRPr kumimoji="1" lang="ja-JP" altLang="en-US" sz="1600" dirty="0">
              <a:solidFill>
                <a:schemeClr val="tx1">
                  <a:lumMod val="65000"/>
                  <a:lumOff val="35000"/>
                </a:schemeClr>
              </a:solidFill>
            </a:endParaRPr>
          </a:p>
        </p:txBody>
      </p:sp>
      <p:sp>
        <p:nvSpPr>
          <p:cNvPr id="26" name="正方形/長方形 25"/>
          <p:cNvSpPr/>
          <p:nvPr/>
        </p:nvSpPr>
        <p:spPr>
          <a:xfrm>
            <a:off x="5887687" y="4250728"/>
            <a:ext cx="453587" cy="378373"/>
          </a:xfrm>
          <a:prstGeom prst="rect">
            <a:avLst/>
          </a:prstGeom>
          <a:pattFill prst="pct20">
            <a:fgClr>
              <a:srgbClr val="FFFF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solidFill>
                  <a:schemeClr val="tx1">
                    <a:lumMod val="65000"/>
                    <a:lumOff val="35000"/>
                  </a:schemeClr>
                </a:solidFill>
              </a:rPr>
              <a:t>10</a:t>
            </a:r>
            <a:endParaRPr kumimoji="1" lang="ja-JP" altLang="en-US" sz="1600" dirty="0">
              <a:solidFill>
                <a:schemeClr val="tx1">
                  <a:lumMod val="65000"/>
                  <a:lumOff val="35000"/>
                </a:schemeClr>
              </a:solidFill>
            </a:endParaRPr>
          </a:p>
        </p:txBody>
      </p:sp>
      <p:sp>
        <p:nvSpPr>
          <p:cNvPr id="27" name="正方形/長方形 26"/>
          <p:cNvSpPr/>
          <p:nvPr/>
        </p:nvSpPr>
        <p:spPr>
          <a:xfrm>
            <a:off x="6114481" y="3810528"/>
            <a:ext cx="453587" cy="37837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rPr>
              <a:t>11</a:t>
            </a:r>
            <a:endParaRPr kumimoji="1" lang="ja-JP" altLang="en-US" sz="1600" dirty="0">
              <a:solidFill>
                <a:schemeClr val="tx1"/>
              </a:solidFill>
            </a:endParaRPr>
          </a:p>
        </p:txBody>
      </p:sp>
      <p:sp>
        <p:nvSpPr>
          <p:cNvPr id="28" name="正方形/長方形 27"/>
          <p:cNvSpPr/>
          <p:nvPr/>
        </p:nvSpPr>
        <p:spPr>
          <a:xfrm>
            <a:off x="6442690" y="4244263"/>
            <a:ext cx="453587" cy="378373"/>
          </a:xfrm>
          <a:prstGeom prst="rect">
            <a:avLst/>
          </a:prstGeom>
          <a:pattFill prst="pct20">
            <a:fgClr>
              <a:srgbClr val="FFFF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lumMod val="65000"/>
                    <a:lumOff val="35000"/>
                  </a:schemeClr>
                </a:solidFill>
              </a:rPr>
              <a:t>12</a:t>
            </a:r>
            <a:endParaRPr kumimoji="1" lang="ja-JP" altLang="en-US" sz="1600" dirty="0">
              <a:solidFill>
                <a:schemeClr val="tx1">
                  <a:lumMod val="65000"/>
                  <a:lumOff val="35000"/>
                </a:schemeClr>
              </a:solidFill>
            </a:endParaRPr>
          </a:p>
        </p:txBody>
      </p:sp>
      <p:sp>
        <p:nvSpPr>
          <p:cNvPr id="29" name="正方形/長方形 28"/>
          <p:cNvSpPr/>
          <p:nvPr/>
        </p:nvSpPr>
        <p:spPr>
          <a:xfrm>
            <a:off x="6678794" y="3810528"/>
            <a:ext cx="453587" cy="378373"/>
          </a:xfrm>
          <a:prstGeom prst="rect">
            <a:avLst/>
          </a:prstGeom>
          <a:pattFill prst="pct20">
            <a:fgClr>
              <a:srgbClr val="FFFF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lumMod val="65000"/>
                    <a:lumOff val="35000"/>
                  </a:schemeClr>
                </a:solidFill>
              </a:rPr>
              <a:t>13</a:t>
            </a:r>
            <a:endParaRPr kumimoji="1" lang="ja-JP" altLang="en-US" sz="1600" dirty="0">
              <a:solidFill>
                <a:schemeClr val="tx1">
                  <a:lumMod val="65000"/>
                  <a:lumOff val="35000"/>
                </a:schemeClr>
              </a:solidFill>
            </a:endParaRPr>
          </a:p>
        </p:txBody>
      </p:sp>
      <p:sp>
        <p:nvSpPr>
          <p:cNvPr id="30" name="正方形/長方形 29"/>
          <p:cNvSpPr/>
          <p:nvPr/>
        </p:nvSpPr>
        <p:spPr>
          <a:xfrm>
            <a:off x="6997693" y="4244263"/>
            <a:ext cx="453587" cy="378373"/>
          </a:xfrm>
          <a:prstGeom prst="rect">
            <a:avLst/>
          </a:prstGeom>
          <a:pattFill prst="pct20">
            <a:fgClr>
              <a:srgbClr val="FFFF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lumMod val="65000"/>
                    <a:lumOff val="35000"/>
                  </a:schemeClr>
                </a:solidFill>
              </a:rPr>
              <a:t>14</a:t>
            </a:r>
            <a:endParaRPr kumimoji="1" lang="ja-JP" altLang="en-US" sz="1600" dirty="0">
              <a:solidFill>
                <a:schemeClr val="tx1">
                  <a:lumMod val="65000"/>
                  <a:lumOff val="35000"/>
                </a:schemeClr>
              </a:solidFill>
            </a:endParaRPr>
          </a:p>
        </p:txBody>
      </p:sp>
      <p:sp>
        <p:nvSpPr>
          <p:cNvPr id="31" name="正方形/長方形 30"/>
          <p:cNvSpPr/>
          <p:nvPr/>
        </p:nvSpPr>
        <p:spPr>
          <a:xfrm>
            <a:off x="7243107" y="3810528"/>
            <a:ext cx="453587" cy="378373"/>
          </a:xfrm>
          <a:prstGeom prst="rect">
            <a:avLst/>
          </a:prstGeom>
          <a:pattFill prst="pct20">
            <a:fgClr>
              <a:srgbClr val="FFFF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lumMod val="65000"/>
                    <a:lumOff val="35000"/>
                  </a:schemeClr>
                </a:solidFill>
              </a:rPr>
              <a:t>15</a:t>
            </a:r>
            <a:endParaRPr kumimoji="1" lang="ja-JP" altLang="en-US" sz="1600" dirty="0">
              <a:solidFill>
                <a:schemeClr val="tx1">
                  <a:lumMod val="65000"/>
                  <a:lumOff val="35000"/>
                </a:schemeClr>
              </a:solidFill>
            </a:endParaRPr>
          </a:p>
        </p:txBody>
      </p:sp>
      <p:sp>
        <p:nvSpPr>
          <p:cNvPr id="32" name="正方形/長方形 31"/>
          <p:cNvSpPr/>
          <p:nvPr/>
        </p:nvSpPr>
        <p:spPr>
          <a:xfrm>
            <a:off x="7552697" y="4250727"/>
            <a:ext cx="453587" cy="378373"/>
          </a:xfrm>
          <a:prstGeom prst="rect">
            <a:avLst/>
          </a:prstGeom>
          <a:pattFill prst="pct20">
            <a:fgClr>
              <a:srgbClr val="FFFF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lumMod val="65000"/>
                    <a:lumOff val="35000"/>
                  </a:schemeClr>
                </a:solidFill>
              </a:rPr>
              <a:t>16</a:t>
            </a:r>
            <a:endParaRPr kumimoji="1" lang="ja-JP" altLang="en-US" sz="1600" dirty="0">
              <a:solidFill>
                <a:schemeClr val="tx1">
                  <a:lumMod val="65000"/>
                  <a:lumOff val="35000"/>
                </a:schemeClr>
              </a:solidFill>
            </a:endParaRPr>
          </a:p>
        </p:txBody>
      </p:sp>
      <p:sp>
        <p:nvSpPr>
          <p:cNvPr id="33" name="正方形/長方形 32"/>
          <p:cNvSpPr/>
          <p:nvPr/>
        </p:nvSpPr>
        <p:spPr>
          <a:xfrm>
            <a:off x="7807419" y="3810528"/>
            <a:ext cx="453587" cy="37837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rPr>
              <a:t>17</a:t>
            </a:r>
            <a:endParaRPr kumimoji="1" lang="ja-JP" altLang="en-US" sz="1600" dirty="0">
              <a:solidFill>
                <a:schemeClr val="tx1"/>
              </a:solidFill>
            </a:endParaRPr>
          </a:p>
        </p:txBody>
      </p:sp>
      <p:sp>
        <p:nvSpPr>
          <p:cNvPr id="34" name="角丸四角形吹き出し 33"/>
          <p:cNvSpPr/>
          <p:nvPr/>
        </p:nvSpPr>
        <p:spPr>
          <a:xfrm>
            <a:off x="2034127" y="5221966"/>
            <a:ext cx="6387978" cy="1117112"/>
          </a:xfrm>
          <a:prstGeom prst="wedgeRoundRectCallout">
            <a:avLst>
              <a:gd name="adj1" fmla="val 26297"/>
              <a:gd name="adj2" fmla="val -61737"/>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600" dirty="0" smtClean="0"/>
              <a:t>半年毎のメジャーバージョンアップ</a:t>
            </a:r>
            <a:endParaRPr lang="en-US" altLang="ja-JP" sz="1600" dirty="0" smtClean="0"/>
          </a:p>
          <a:p>
            <a:r>
              <a:rPr kumimoji="1" lang="en-US" altLang="ja-JP" sz="1600" dirty="0"/>
              <a:t>3</a:t>
            </a:r>
            <a:r>
              <a:rPr kumimoji="1" lang="ja-JP" altLang="en-US" sz="1600" dirty="0" smtClean="0"/>
              <a:t>年毎に</a:t>
            </a:r>
            <a:r>
              <a:rPr kumimoji="1" lang="en-US" altLang="ja-JP" sz="1600" dirty="0" smtClean="0"/>
              <a:t>LTS</a:t>
            </a:r>
            <a:r>
              <a:rPr kumimoji="1" lang="ja-JP" altLang="en-US" sz="1600" dirty="0" smtClean="0"/>
              <a:t>版、長期サポート</a:t>
            </a:r>
            <a:endParaRPr kumimoji="1" lang="en-US" altLang="ja-JP" sz="1600" dirty="0" smtClean="0"/>
          </a:p>
          <a:p>
            <a:r>
              <a:rPr lang="ja-JP" altLang="en-US" sz="1600" dirty="0"/>
              <a:t>それ</a:t>
            </a:r>
            <a:r>
              <a:rPr lang="ja-JP" altLang="en-US" sz="1600" dirty="0" smtClean="0"/>
              <a:t>以外は非</a:t>
            </a:r>
            <a:r>
              <a:rPr lang="en-US" altLang="ja-JP" sz="1600" dirty="0" smtClean="0"/>
              <a:t>LTS</a:t>
            </a:r>
            <a:r>
              <a:rPr lang="ja-JP" altLang="en-US" sz="1600" dirty="0" smtClean="0"/>
              <a:t>版、次のメジャーバージョンまでの短命サポート</a:t>
            </a:r>
            <a:endParaRPr kumimoji="1" lang="en-US" altLang="ja-JP" sz="1600" dirty="0" smtClean="0"/>
          </a:p>
        </p:txBody>
      </p:sp>
      <p:sp>
        <p:nvSpPr>
          <p:cNvPr id="36" name="正方形/長方形 35"/>
          <p:cNvSpPr/>
          <p:nvPr/>
        </p:nvSpPr>
        <p:spPr>
          <a:xfrm>
            <a:off x="6442690" y="3201475"/>
            <a:ext cx="1563594" cy="15015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左中かっこ 37"/>
          <p:cNvSpPr/>
          <p:nvPr/>
        </p:nvSpPr>
        <p:spPr>
          <a:xfrm rot="16200000">
            <a:off x="6739472" y="3545575"/>
            <a:ext cx="302265" cy="2740802"/>
          </a:xfrm>
          <a:prstGeom prst="leftBrace">
            <a:avLst>
              <a:gd name="adj1" fmla="val 8333"/>
              <a:gd name="adj2" fmla="val 34548"/>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9" name="角丸四角形吹き出し 38"/>
          <p:cNvSpPr/>
          <p:nvPr/>
        </p:nvSpPr>
        <p:spPr>
          <a:xfrm>
            <a:off x="6457950" y="2743200"/>
            <a:ext cx="2301038" cy="385011"/>
          </a:xfrm>
          <a:prstGeom prst="wedgeRoundRectCallout">
            <a:avLst>
              <a:gd name="adj1" fmla="val -37983"/>
              <a:gd name="adj2" fmla="val 80000"/>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smtClean="0"/>
              <a:t>今日お話しする範囲</a:t>
            </a:r>
            <a:endParaRPr kumimoji="1" lang="ja-JP" altLang="en-US" dirty="0"/>
          </a:p>
        </p:txBody>
      </p:sp>
      <p:sp>
        <p:nvSpPr>
          <p:cNvPr id="35" name="正方形/長方形 34"/>
          <p:cNvSpPr/>
          <p:nvPr/>
        </p:nvSpPr>
        <p:spPr>
          <a:xfrm>
            <a:off x="758137" y="2017341"/>
            <a:ext cx="231837" cy="378373"/>
          </a:xfrm>
          <a:prstGeom prst="rect">
            <a:avLst/>
          </a:prstGeom>
          <a:pattFill prst="pct20">
            <a:fgClr>
              <a:srgbClr val="FFFF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a:solidFill>
                  <a:schemeClr val="tx1">
                    <a:lumMod val="65000"/>
                    <a:lumOff val="35000"/>
                  </a:schemeClr>
                </a:solidFill>
              </a:rPr>
              <a:t>α</a:t>
            </a:r>
            <a:endParaRPr kumimoji="1" lang="ja-JP" altLang="en-US" sz="1600" dirty="0">
              <a:solidFill>
                <a:schemeClr val="tx1">
                  <a:lumMod val="65000"/>
                  <a:lumOff val="35000"/>
                </a:schemeClr>
              </a:solidFill>
            </a:endParaRPr>
          </a:p>
        </p:txBody>
      </p:sp>
    </p:spTree>
    <p:extLst>
      <p:ext uri="{BB962C8B-B14F-4D97-AF65-F5344CB8AC3E}">
        <p14:creationId xmlns:p14="http://schemas.microsoft.com/office/powerpoint/2010/main" val="3235445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7886700" cy="986596"/>
          </a:xfrm>
        </p:spPr>
        <p:txBody>
          <a:bodyPr>
            <a:normAutofit/>
          </a:bodyPr>
          <a:lstStyle/>
          <a:p>
            <a:r>
              <a:rPr kumimoji="1" lang="en-US" altLang="ja-JP" dirty="0" smtClean="0"/>
              <a:t>Java</a:t>
            </a:r>
            <a:r>
              <a:rPr kumimoji="1" lang="ja-JP" altLang="en-US" dirty="0" smtClean="0"/>
              <a:t>のアップデート概要</a:t>
            </a:r>
            <a:endParaRPr kumimoji="1" lang="ja-JP" altLang="en-US" sz="3600" dirty="0"/>
          </a:p>
        </p:txBody>
      </p:sp>
      <p:sp>
        <p:nvSpPr>
          <p:cNvPr id="4" name="日付プレースホルダー 3"/>
          <p:cNvSpPr>
            <a:spLocks noGrp="1"/>
          </p:cNvSpPr>
          <p:nvPr>
            <p:ph type="dt" sz="half" idx="10"/>
          </p:nvPr>
        </p:nvSpPr>
        <p:spPr/>
        <p:txBody>
          <a:bodyPr/>
          <a:lstStyle/>
          <a:p>
            <a:r>
              <a:rPr lang="en-US" altLang="ja-JP" smtClean="0"/>
              <a:t>2021-08-28</a:t>
            </a:r>
            <a:endParaRPr lang="en-US" altLang="ja-JP" dirty="0"/>
          </a:p>
        </p:txBody>
      </p:sp>
      <p:sp>
        <p:nvSpPr>
          <p:cNvPr id="5" name="フッター プレースホルダー 4"/>
          <p:cNvSpPr>
            <a:spLocks noGrp="1"/>
          </p:cNvSpPr>
          <p:nvPr>
            <p:ph type="ftr" sz="quarter" idx="11"/>
          </p:nvPr>
        </p:nvSpPr>
        <p:spPr/>
        <p:txBody>
          <a:bodyPr/>
          <a:lstStyle/>
          <a:p>
            <a:r>
              <a:rPr lang="en-US" altLang="ja-JP" smtClean="0"/>
              <a:t>LL2021 Language Update - Java</a:t>
            </a:r>
            <a:endParaRPr lang="en-US" altLang="ja-JP" dirty="0"/>
          </a:p>
        </p:txBody>
      </p:sp>
      <p:sp>
        <p:nvSpPr>
          <p:cNvPr id="6" name="スライド番号プレースホルダー 5"/>
          <p:cNvSpPr>
            <a:spLocks noGrp="1"/>
          </p:cNvSpPr>
          <p:nvPr>
            <p:ph type="sldNum" sz="quarter" idx="12"/>
          </p:nvPr>
        </p:nvSpPr>
        <p:spPr/>
        <p:txBody>
          <a:bodyPr/>
          <a:lstStyle/>
          <a:p>
            <a:fld id="{3EA0899F-53DF-4C68-84AF-E43BE2664E84}" type="slidenum">
              <a:rPr lang="en-US" altLang="ja-JP" smtClean="0"/>
              <a:pPr/>
              <a:t>5</a:t>
            </a:fld>
            <a:endParaRPr lang="en-US" altLang="ja-JP"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423" y="1182233"/>
            <a:ext cx="5448300" cy="468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角丸四角形吹き出し 33"/>
          <p:cNvSpPr/>
          <p:nvPr/>
        </p:nvSpPr>
        <p:spPr>
          <a:xfrm>
            <a:off x="1881808" y="5605668"/>
            <a:ext cx="616309" cy="472722"/>
          </a:xfrm>
          <a:prstGeom prst="wedgeRoundRectCallout">
            <a:avLst>
              <a:gd name="adj1" fmla="val 33141"/>
              <a:gd name="adj2" fmla="val -106591"/>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r>
              <a:rPr kumimoji="1" lang="en-US" altLang="ja-JP" sz="1600" dirty="0" smtClean="0"/>
              <a:t>8</a:t>
            </a:r>
          </a:p>
        </p:txBody>
      </p:sp>
      <p:sp>
        <p:nvSpPr>
          <p:cNvPr id="37" name="角丸四角形吹き出し 36"/>
          <p:cNvSpPr/>
          <p:nvPr/>
        </p:nvSpPr>
        <p:spPr>
          <a:xfrm>
            <a:off x="3342736" y="5632172"/>
            <a:ext cx="616309" cy="472722"/>
          </a:xfrm>
          <a:prstGeom prst="wedgeRoundRectCallout">
            <a:avLst>
              <a:gd name="adj1" fmla="val 33141"/>
              <a:gd name="adj2" fmla="val -106591"/>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r>
              <a:rPr kumimoji="1" lang="en-US" altLang="ja-JP" sz="1600" dirty="0" smtClean="0"/>
              <a:t>11</a:t>
            </a:r>
          </a:p>
        </p:txBody>
      </p:sp>
      <p:sp>
        <p:nvSpPr>
          <p:cNvPr id="40" name="テキスト ボックス 39"/>
          <p:cNvSpPr txBox="1"/>
          <p:nvPr/>
        </p:nvSpPr>
        <p:spPr>
          <a:xfrm>
            <a:off x="5050625" y="2473796"/>
            <a:ext cx="3881449" cy="738664"/>
          </a:xfrm>
          <a:prstGeom prst="rect">
            <a:avLst/>
          </a:prstGeom>
          <a:noFill/>
        </p:spPr>
        <p:txBody>
          <a:bodyPr wrap="square" rtlCol="0">
            <a:spAutoFit/>
          </a:bodyPr>
          <a:lstStyle/>
          <a:p>
            <a:r>
              <a:rPr kumimoji="1" lang="en-US" altLang="ja-JP" sz="1400" dirty="0" smtClean="0"/>
              <a:t>JVM Ecosystem</a:t>
            </a:r>
            <a:r>
              <a:rPr lang="ja-JP" altLang="en-US" sz="1400" dirty="0"/>
              <a:t> </a:t>
            </a:r>
            <a:r>
              <a:rPr lang="en-US" altLang="ja-JP" sz="1400" dirty="0" smtClean="0"/>
              <a:t>Report 2021</a:t>
            </a:r>
            <a:r>
              <a:rPr lang="ja-JP" altLang="en-US" sz="1400" dirty="0" smtClean="0"/>
              <a:t>より</a:t>
            </a:r>
            <a:r>
              <a:rPr lang="ja-JP" altLang="en-US" sz="1400" dirty="0"/>
              <a:t>引用</a:t>
            </a:r>
            <a:endParaRPr lang="en-US" altLang="ja-JP" sz="1400" dirty="0" smtClean="0"/>
          </a:p>
          <a:p>
            <a:r>
              <a:rPr lang="en-US" altLang="ja-JP" sz="1400" dirty="0">
                <a:hlinkClick r:id="rId4"/>
              </a:rPr>
              <a:t>https://snyk.io/jvm-ecosystem-report-2021</a:t>
            </a:r>
            <a:r>
              <a:rPr lang="en-US" altLang="ja-JP" sz="1400" dirty="0" smtClean="0">
                <a:hlinkClick r:id="rId4"/>
              </a:rPr>
              <a:t>/</a:t>
            </a:r>
            <a:endParaRPr lang="en-US" altLang="ja-JP" sz="1400" dirty="0" smtClean="0"/>
          </a:p>
          <a:p>
            <a:r>
              <a:rPr lang="ja-JP" altLang="en-US" sz="1400" dirty="0"/>
              <a:t>複数</a:t>
            </a:r>
            <a:r>
              <a:rPr lang="ja-JP" altLang="en-US" sz="1400" dirty="0" smtClean="0"/>
              <a:t>回答ありの結果</a:t>
            </a:r>
            <a:endParaRPr kumimoji="1" lang="ja-JP" altLang="en-US" sz="1400" dirty="0"/>
          </a:p>
        </p:txBody>
      </p:sp>
      <p:sp>
        <p:nvSpPr>
          <p:cNvPr id="3" name="テキスト ボックス 2"/>
          <p:cNvSpPr txBox="1"/>
          <p:nvPr/>
        </p:nvSpPr>
        <p:spPr>
          <a:xfrm>
            <a:off x="874643" y="1391478"/>
            <a:ext cx="5348080" cy="369332"/>
          </a:xfrm>
          <a:prstGeom prst="rect">
            <a:avLst/>
          </a:prstGeom>
          <a:noFill/>
        </p:spPr>
        <p:txBody>
          <a:bodyPr wrap="square" rtlCol="0">
            <a:spAutoFit/>
          </a:bodyPr>
          <a:lstStyle/>
          <a:p>
            <a:r>
              <a:rPr kumimoji="1" lang="ja-JP" altLang="en-US" dirty="0" smtClean="0"/>
              <a:t>製品で使用している</a:t>
            </a:r>
            <a:r>
              <a:rPr kumimoji="1" lang="en-US" altLang="ja-JP" dirty="0" smtClean="0"/>
              <a:t>JDK</a:t>
            </a:r>
            <a:r>
              <a:rPr kumimoji="1" lang="ja-JP" altLang="en-US" dirty="0" smtClean="0"/>
              <a:t>バージョンの調査結果</a:t>
            </a:r>
            <a:endParaRPr kumimoji="1" lang="ja-JP" altLang="en-US" dirty="0"/>
          </a:p>
        </p:txBody>
      </p:sp>
    </p:spTree>
    <p:extLst>
      <p:ext uri="{BB962C8B-B14F-4D97-AF65-F5344CB8AC3E}">
        <p14:creationId xmlns:p14="http://schemas.microsoft.com/office/powerpoint/2010/main" val="28437396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Java</a:t>
            </a:r>
            <a:r>
              <a:rPr lang="ja-JP" altLang="en-US" dirty="0"/>
              <a:t>のアップデート</a:t>
            </a:r>
            <a:r>
              <a:rPr lang="ja-JP" altLang="en-US" dirty="0" smtClean="0"/>
              <a:t>概要</a:t>
            </a:r>
            <a:endParaRPr kumimoji="1" lang="ja-JP" altLang="en-US" dirty="0"/>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515991197"/>
              </p:ext>
            </p:extLst>
          </p:nvPr>
        </p:nvGraphicFramePr>
        <p:xfrm>
          <a:off x="628649" y="2042320"/>
          <a:ext cx="7886700" cy="1981200"/>
        </p:xfrm>
        <a:graphic>
          <a:graphicData uri="http://schemas.openxmlformats.org/drawingml/2006/table">
            <a:tbl>
              <a:tblPr firstRow="1" bandRow="1">
                <a:tableStyleId>{5C22544A-7EE6-4342-B048-85BDC9FD1C3A}</a:tableStyleId>
              </a:tblPr>
              <a:tblGrid>
                <a:gridCol w="569214"/>
                <a:gridCol w="3191256"/>
                <a:gridCol w="4126230"/>
              </a:tblGrid>
              <a:tr h="291933">
                <a:tc>
                  <a:txBody>
                    <a:bodyPr/>
                    <a:lstStyle/>
                    <a:p>
                      <a:r>
                        <a:rPr kumimoji="1" lang="en-US" altLang="ja-JP" sz="1600" dirty="0" smtClean="0"/>
                        <a:t>No.</a:t>
                      </a:r>
                      <a:endParaRPr kumimoji="1" lang="ja-JP" altLang="en-US" sz="1600" dirty="0"/>
                    </a:p>
                  </a:txBody>
                  <a:tcPr/>
                </a:tc>
                <a:tc>
                  <a:txBody>
                    <a:bodyPr/>
                    <a:lstStyle/>
                    <a:p>
                      <a:r>
                        <a:rPr kumimoji="1" lang="ja-JP" altLang="en-US" sz="1600" dirty="0" smtClean="0"/>
                        <a:t>種類</a:t>
                      </a:r>
                      <a:endParaRPr kumimoji="1" lang="ja-JP" altLang="en-US" sz="1600" dirty="0"/>
                    </a:p>
                  </a:txBody>
                  <a:tcPr/>
                </a:tc>
                <a:tc>
                  <a:txBody>
                    <a:bodyPr/>
                    <a:lstStyle/>
                    <a:p>
                      <a:r>
                        <a:rPr kumimoji="1" lang="ja-JP" altLang="en-US" sz="1600" dirty="0" smtClean="0"/>
                        <a:t>内容</a:t>
                      </a:r>
                      <a:endParaRPr kumimoji="1" lang="ja-JP" altLang="en-US" sz="1600" dirty="0"/>
                    </a:p>
                  </a:txBody>
                  <a:tcPr/>
                </a:tc>
              </a:tr>
              <a:tr h="716564">
                <a:tc>
                  <a:txBody>
                    <a:bodyPr/>
                    <a:lstStyle/>
                    <a:p>
                      <a:r>
                        <a:rPr kumimoji="1" lang="en-US" altLang="ja-JP" sz="1600" dirty="0" smtClean="0"/>
                        <a:t>1</a:t>
                      </a:r>
                      <a:endParaRPr kumimoji="1" lang="ja-JP" altLang="en-US" sz="1600" dirty="0"/>
                    </a:p>
                  </a:txBody>
                  <a:tcPr/>
                </a:tc>
                <a:tc>
                  <a:txBody>
                    <a:bodyPr/>
                    <a:lstStyle/>
                    <a:p>
                      <a:r>
                        <a:rPr kumimoji="1" lang="en-US" altLang="ja-JP" sz="1600" dirty="0" smtClean="0"/>
                        <a:t>Java SE</a:t>
                      </a:r>
                    </a:p>
                    <a:p>
                      <a:r>
                        <a:rPr kumimoji="1" lang="en-US" altLang="ja-JP" sz="1600" dirty="0" smtClean="0"/>
                        <a:t>(Java</a:t>
                      </a:r>
                      <a:r>
                        <a:rPr kumimoji="1" lang="en-US" altLang="ja-JP" sz="1600" baseline="0" dirty="0" smtClean="0"/>
                        <a:t> Platform, Standard Edition)</a:t>
                      </a:r>
                      <a:endParaRPr kumimoji="1" lang="en-US" altLang="ja-JP" sz="1600" dirty="0" smtClean="0"/>
                    </a:p>
                    <a:p>
                      <a:r>
                        <a:rPr kumimoji="1" lang="ja-JP" altLang="en-US" sz="1600" dirty="0" smtClean="0"/>
                        <a:t>バージョン</a:t>
                      </a:r>
                      <a:endParaRPr kumimoji="1" lang="ja-JP" altLang="en-US" sz="1600" dirty="0"/>
                    </a:p>
                  </a:txBody>
                  <a:tcPr/>
                </a:tc>
                <a:tc>
                  <a:txBody>
                    <a:bodyPr/>
                    <a:lstStyle/>
                    <a:p>
                      <a:r>
                        <a:rPr kumimoji="1" lang="en-US" altLang="ja-JP" sz="1600" dirty="0" smtClean="0"/>
                        <a:t>Java</a:t>
                      </a:r>
                      <a:r>
                        <a:rPr kumimoji="1" lang="ja-JP" altLang="en-US" sz="1600" dirty="0" smtClean="0"/>
                        <a:t>言語、標準</a:t>
                      </a:r>
                      <a:r>
                        <a:rPr kumimoji="1" lang="en-US" altLang="ja-JP" sz="1600" dirty="0" smtClean="0"/>
                        <a:t>API</a:t>
                      </a:r>
                      <a:r>
                        <a:rPr kumimoji="1" lang="ja-JP" altLang="en-US" sz="1600" dirty="0" err="1" smtClean="0"/>
                        <a:t>、</a:t>
                      </a:r>
                      <a:r>
                        <a:rPr kumimoji="1" lang="ja-JP" altLang="en-US" sz="1600" dirty="0" smtClean="0"/>
                        <a:t>仮想マシンの仕様</a:t>
                      </a:r>
                      <a:endParaRPr kumimoji="1" lang="en-US" altLang="ja-JP" sz="1600" dirty="0" smtClean="0"/>
                    </a:p>
                  </a:txBody>
                  <a:tcPr/>
                </a:tc>
              </a:tr>
              <a:tr h="796046">
                <a:tc>
                  <a:txBody>
                    <a:bodyPr/>
                    <a:lstStyle/>
                    <a:p>
                      <a:r>
                        <a:rPr kumimoji="1" lang="en-US" altLang="ja-JP" sz="1600" dirty="0" smtClean="0"/>
                        <a:t>2</a:t>
                      </a:r>
                      <a:endParaRPr kumimoji="1" lang="ja-JP" altLang="en-US" sz="1600" dirty="0"/>
                    </a:p>
                  </a:txBody>
                  <a:tcPr/>
                </a:tc>
                <a:tc>
                  <a:txBody>
                    <a:bodyPr/>
                    <a:lstStyle/>
                    <a:p>
                      <a:r>
                        <a:rPr kumimoji="1" lang="en-US" altLang="ja-JP" sz="1600" dirty="0" smtClean="0"/>
                        <a:t>JDK</a:t>
                      </a:r>
                    </a:p>
                    <a:p>
                      <a:r>
                        <a:rPr kumimoji="1" lang="en-US" altLang="ja-JP" sz="1600" dirty="0" smtClean="0"/>
                        <a:t>(Java Development Kit)</a:t>
                      </a:r>
                    </a:p>
                    <a:p>
                      <a:r>
                        <a:rPr kumimoji="1" lang="ja-JP" altLang="en-US" sz="1600" dirty="0" smtClean="0"/>
                        <a:t>バージョン</a:t>
                      </a:r>
                      <a:endParaRPr kumimoji="1" lang="en-US" altLang="ja-JP" sz="1600" dirty="0" smtClean="0"/>
                    </a:p>
                  </a:txBody>
                  <a:tcPr/>
                </a:tc>
                <a:tc>
                  <a:txBody>
                    <a:bodyPr/>
                    <a:lstStyle/>
                    <a:p>
                      <a:r>
                        <a:rPr kumimoji="1" lang="en-US" altLang="ja-JP" sz="1600" dirty="0" smtClean="0"/>
                        <a:t>Java SE</a:t>
                      </a:r>
                      <a:r>
                        <a:rPr kumimoji="1" lang="ja-JP" altLang="en-US" sz="1600" dirty="0" smtClean="0"/>
                        <a:t>仕様を実装した</a:t>
                      </a:r>
                      <a:r>
                        <a:rPr kumimoji="1" lang="en-US" altLang="ja-JP" sz="1600" dirty="0" smtClean="0"/>
                        <a:t>Java</a:t>
                      </a:r>
                      <a:r>
                        <a:rPr kumimoji="1" lang="ja-JP" altLang="en-US" sz="1600" dirty="0" smtClean="0"/>
                        <a:t>プログラムの開発・実行環境</a:t>
                      </a:r>
                      <a:endParaRPr kumimoji="1" lang="ja-JP" altLang="en-US" sz="1600" dirty="0"/>
                    </a:p>
                  </a:txBody>
                  <a:tcPr/>
                </a:tc>
              </a:tr>
            </a:tbl>
          </a:graphicData>
        </a:graphic>
      </p:graphicFrame>
      <p:sp>
        <p:nvSpPr>
          <p:cNvPr id="4" name="日付プレースホルダー 3"/>
          <p:cNvSpPr>
            <a:spLocks noGrp="1"/>
          </p:cNvSpPr>
          <p:nvPr>
            <p:ph type="dt" sz="half" idx="10"/>
          </p:nvPr>
        </p:nvSpPr>
        <p:spPr/>
        <p:txBody>
          <a:bodyPr/>
          <a:lstStyle/>
          <a:p>
            <a:r>
              <a:rPr lang="en-US" altLang="ja-JP" smtClean="0"/>
              <a:t>2021-08-28</a:t>
            </a:r>
            <a:endParaRPr lang="en-US" altLang="ja-JP" dirty="0"/>
          </a:p>
        </p:txBody>
      </p:sp>
      <p:sp>
        <p:nvSpPr>
          <p:cNvPr id="5" name="フッター プレースホルダー 4"/>
          <p:cNvSpPr>
            <a:spLocks noGrp="1"/>
          </p:cNvSpPr>
          <p:nvPr>
            <p:ph type="ftr" sz="quarter" idx="11"/>
          </p:nvPr>
        </p:nvSpPr>
        <p:spPr/>
        <p:txBody>
          <a:bodyPr/>
          <a:lstStyle/>
          <a:p>
            <a:r>
              <a:rPr lang="en-US" altLang="ja-JP" smtClean="0"/>
              <a:t>LL2021 Language Update - Java</a:t>
            </a:r>
            <a:endParaRPr lang="en-US" altLang="ja-JP" dirty="0"/>
          </a:p>
        </p:txBody>
      </p:sp>
      <p:sp>
        <p:nvSpPr>
          <p:cNvPr id="6" name="スライド番号プレースホルダー 5"/>
          <p:cNvSpPr>
            <a:spLocks noGrp="1"/>
          </p:cNvSpPr>
          <p:nvPr>
            <p:ph type="sldNum" sz="quarter" idx="12"/>
          </p:nvPr>
        </p:nvSpPr>
        <p:spPr/>
        <p:txBody>
          <a:bodyPr/>
          <a:lstStyle/>
          <a:p>
            <a:fld id="{3EA0899F-53DF-4C68-84AF-E43BE2664E84}" type="slidenum">
              <a:rPr lang="en-US" altLang="ja-JP" smtClean="0"/>
              <a:pPr/>
              <a:t>6</a:t>
            </a:fld>
            <a:endParaRPr lang="en-US" altLang="ja-JP"/>
          </a:p>
        </p:txBody>
      </p:sp>
      <p:sp>
        <p:nvSpPr>
          <p:cNvPr id="9" name="コンテンツ プレースホルダー 2"/>
          <p:cNvSpPr txBox="1">
            <a:spLocks/>
          </p:cNvSpPr>
          <p:nvPr/>
        </p:nvSpPr>
        <p:spPr>
          <a:xfrm>
            <a:off x="902904" y="4572000"/>
            <a:ext cx="7338191" cy="1609344"/>
          </a:xfrm>
          <a:prstGeom prst="rect">
            <a:avLst/>
          </a:prstGeom>
          <a:solidFill>
            <a:schemeClr val="accent1">
              <a:lumMod val="20000"/>
              <a:lumOff val="80000"/>
            </a:schemeClr>
          </a:solidFill>
        </p:spPr>
        <p:txBody>
          <a:bodyPr vert="horz" lIns="91440" tIns="45720" rIns="91440" bIns="45720" rtlCol="0" anchor="ct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en-US" altLang="ja-JP" dirty="0" err="1" smtClean="0"/>
              <a:t>OpenJDK</a:t>
            </a:r>
            <a:r>
              <a:rPr lang="ja-JP" altLang="en-US" dirty="0" smtClean="0"/>
              <a:t>コミュニティが</a:t>
            </a:r>
            <a:r>
              <a:rPr lang="en-US" altLang="ja-JP" dirty="0" smtClean="0"/>
              <a:t>GPLv2</a:t>
            </a:r>
            <a:r>
              <a:rPr lang="ja-JP" altLang="en-US" dirty="0" smtClean="0"/>
              <a:t>クラスパス例外の下オープンソース実装している</a:t>
            </a:r>
            <a:r>
              <a:rPr lang="en-US" altLang="ja-JP" dirty="0" smtClean="0"/>
              <a:t>JDK</a:t>
            </a:r>
            <a:r>
              <a:rPr lang="ja-JP" altLang="en-US" dirty="0" smtClean="0"/>
              <a:t>が</a:t>
            </a:r>
            <a:r>
              <a:rPr lang="en-US" altLang="ja-JP" dirty="0" err="1" smtClean="0"/>
              <a:t>OpenJDK</a:t>
            </a:r>
            <a:endParaRPr lang="en-US" altLang="ja-JP" dirty="0" smtClean="0"/>
          </a:p>
          <a:p>
            <a:pPr>
              <a:lnSpc>
                <a:spcPct val="100000"/>
              </a:lnSpc>
            </a:pPr>
            <a:r>
              <a:rPr lang="en-US" altLang="ja-JP" dirty="0" err="1" smtClean="0"/>
              <a:t>OpenJDK</a:t>
            </a:r>
            <a:r>
              <a:rPr lang="ja-JP" altLang="en-US" dirty="0" smtClean="0"/>
              <a:t>（ソースコード）を</a:t>
            </a:r>
            <a:r>
              <a:rPr lang="en-US" altLang="ja-JP" dirty="0" smtClean="0"/>
              <a:t>Oracle</a:t>
            </a:r>
            <a:r>
              <a:rPr lang="ja-JP" altLang="en-US" dirty="0" smtClean="0"/>
              <a:t>社他幾つかの組織がビルドした</a:t>
            </a:r>
            <a:r>
              <a:rPr lang="en-US" altLang="ja-JP" u="sng" dirty="0" err="1"/>
              <a:t>OpenJDK</a:t>
            </a:r>
            <a:r>
              <a:rPr lang="ja-JP" altLang="en-US" u="sng" dirty="0" smtClean="0"/>
              <a:t>バイナリを</a:t>
            </a:r>
            <a:r>
              <a:rPr lang="ja-JP" altLang="en-US" dirty="0" smtClean="0"/>
              <a:t>有償あるいは無償で提供</a:t>
            </a:r>
            <a:endParaRPr lang="en-US" altLang="ja-JP" dirty="0" smtClean="0"/>
          </a:p>
          <a:p>
            <a:pPr marL="0" indent="0">
              <a:lnSpc>
                <a:spcPct val="100000"/>
              </a:lnSpc>
              <a:buNone/>
            </a:pPr>
            <a:endParaRPr lang="en-US" altLang="ja-JP" dirty="0" smtClean="0"/>
          </a:p>
          <a:p>
            <a:pPr marL="0" indent="0">
              <a:lnSpc>
                <a:spcPct val="100000"/>
              </a:lnSpc>
              <a:buFont typeface="Arial" panose="020B0604020202020204" pitchFamily="34" charset="0"/>
              <a:buNone/>
            </a:pPr>
            <a:r>
              <a:rPr lang="ja-JP" altLang="en-US" dirty="0" smtClean="0"/>
              <a:t>「</a:t>
            </a:r>
            <a:r>
              <a:rPr lang="en-US" altLang="ja-JP" dirty="0" err="1" smtClean="0"/>
              <a:t>OpenJDK</a:t>
            </a:r>
            <a:r>
              <a:rPr lang="ja-JP" altLang="en-US" dirty="0" smtClean="0"/>
              <a:t>ディストリビューション」</a:t>
            </a:r>
            <a:endParaRPr lang="ja-JP" altLang="en-US" dirty="0"/>
          </a:p>
        </p:txBody>
      </p:sp>
      <p:sp>
        <p:nvSpPr>
          <p:cNvPr id="11" name="下矢印 10"/>
          <p:cNvSpPr/>
          <p:nvPr/>
        </p:nvSpPr>
        <p:spPr>
          <a:xfrm>
            <a:off x="1657350" y="5577840"/>
            <a:ext cx="189738" cy="2103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628649" y="1634863"/>
            <a:ext cx="8439912" cy="461665"/>
          </a:xfrm>
          <a:prstGeom prst="rect">
            <a:avLst/>
          </a:prstGeom>
          <a:noFill/>
        </p:spPr>
        <p:txBody>
          <a:bodyPr wrap="square" rtlCol="0">
            <a:spAutoFit/>
          </a:bodyPr>
          <a:lstStyle/>
          <a:p>
            <a:r>
              <a:rPr kumimoji="1" lang="en-US" altLang="ja-JP" sz="2400" dirty="0" smtClean="0"/>
              <a:t>Java SE</a:t>
            </a:r>
            <a:r>
              <a:rPr kumimoji="1" lang="ja-JP" altLang="en-US" sz="2400" dirty="0" err="1" smtClean="0"/>
              <a:t>、</a:t>
            </a:r>
            <a:r>
              <a:rPr kumimoji="1" lang="en-US" altLang="ja-JP" sz="2400" dirty="0" smtClean="0"/>
              <a:t>JDK</a:t>
            </a:r>
            <a:r>
              <a:rPr kumimoji="1" lang="ja-JP" altLang="en-US" sz="2400" dirty="0" smtClean="0"/>
              <a:t>そして</a:t>
            </a:r>
            <a:r>
              <a:rPr kumimoji="1" lang="en-US" altLang="ja-JP" sz="2400" dirty="0" err="1" smtClean="0"/>
              <a:t>OpenJDK</a:t>
            </a:r>
            <a:r>
              <a:rPr kumimoji="1" lang="ja-JP" altLang="en-US" sz="2400" dirty="0" smtClean="0"/>
              <a:t>について</a:t>
            </a:r>
            <a:endParaRPr kumimoji="1" lang="ja-JP" altLang="en-US" sz="2400" dirty="0"/>
          </a:p>
        </p:txBody>
      </p:sp>
    </p:spTree>
    <p:extLst>
      <p:ext uri="{BB962C8B-B14F-4D97-AF65-F5344CB8AC3E}">
        <p14:creationId xmlns:p14="http://schemas.microsoft.com/office/powerpoint/2010/main" val="18555548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smtClean="0"/>
              <a:t>Java</a:t>
            </a:r>
            <a:r>
              <a:rPr lang="ja-JP" altLang="en-US" dirty="0" smtClean="0"/>
              <a:t>のアップデート概要</a:t>
            </a:r>
            <a:endParaRPr kumimoji="1" lang="ja-JP" altLang="en-US" dirty="0"/>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89188570"/>
              </p:ext>
            </p:extLst>
          </p:nvPr>
        </p:nvGraphicFramePr>
        <p:xfrm>
          <a:off x="266007" y="1744581"/>
          <a:ext cx="8705713" cy="3718560"/>
        </p:xfrm>
        <a:graphic>
          <a:graphicData uri="http://schemas.openxmlformats.org/drawingml/2006/table">
            <a:tbl>
              <a:tblPr firstRow="1" bandRow="1">
                <a:tableStyleId>{5C22544A-7EE6-4342-B048-85BDC9FD1C3A}</a:tableStyleId>
              </a:tblPr>
              <a:tblGrid>
                <a:gridCol w="954157"/>
                <a:gridCol w="2126041"/>
                <a:gridCol w="1809854"/>
                <a:gridCol w="1847365"/>
                <a:gridCol w="551279"/>
                <a:gridCol w="1417017"/>
              </a:tblGrid>
              <a:tr h="330691">
                <a:tc>
                  <a:txBody>
                    <a:bodyPr/>
                    <a:lstStyle/>
                    <a:p>
                      <a:pPr algn="ctr"/>
                      <a:r>
                        <a:rPr kumimoji="1" lang="ja-JP" altLang="en-US" sz="1200" dirty="0" smtClean="0"/>
                        <a:t>組織名</a:t>
                      </a:r>
                      <a:endParaRPr kumimoji="1" lang="ja-JP" altLang="en-US" sz="1200" dirty="0"/>
                    </a:p>
                  </a:txBody>
                  <a:tcPr/>
                </a:tc>
                <a:tc>
                  <a:txBody>
                    <a:bodyPr/>
                    <a:lstStyle/>
                    <a:p>
                      <a:pPr algn="ctr"/>
                      <a:r>
                        <a:rPr kumimoji="1" lang="ja-JP" altLang="en-US" sz="1200" dirty="0" smtClean="0"/>
                        <a:t>ディストリビューション名</a:t>
                      </a:r>
                      <a:endParaRPr kumimoji="1" lang="ja-JP" altLang="en-US" sz="1200" dirty="0"/>
                    </a:p>
                  </a:txBody>
                  <a:tcPr/>
                </a:tc>
                <a:tc>
                  <a:txBody>
                    <a:bodyPr/>
                    <a:lstStyle/>
                    <a:p>
                      <a:pPr algn="ctr"/>
                      <a:r>
                        <a:rPr kumimoji="1" lang="ja-JP" altLang="en-US" sz="1200" dirty="0" smtClean="0"/>
                        <a:t>対応</a:t>
                      </a:r>
                      <a:r>
                        <a:rPr kumimoji="1" lang="en-US" altLang="ja-JP" sz="1200" dirty="0" smtClean="0"/>
                        <a:t>OS</a:t>
                      </a:r>
                      <a:endParaRPr kumimoji="1" lang="ja-JP" altLang="en-US" sz="1200" dirty="0"/>
                    </a:p>
                  </a:txBody>
                  <a:tcPr/>
                </a:tc>
                <a:tc>
                  <a:txBody>
                    <a:bodyPr/>
                    <a:lstStyle/>
                    <a:p>
                      <a:pPr algn="ctr"/>
                      <a:r>
                        <a:rPr kumimoji="1" lang="ja-JP" altLang="en-US" sz="1200" dirty="0" smtClean="0"/>
                        <a:t>ライセンス</a:t>
                      </a:r>
                      <a:endParaRPr kumimoji="1" lang="ja-JP" altLang="en-US" sz="1200" dirty="0"/>
                    </a:p>
                  </a:txBody>
                  <a:tcPr/>
                </a:tc>
                <a:tc>
                  <a:txBody>
                    <a:bodyPr/>
                    <a:lstStyle/>
                    <a:p>
                      <a:pPr algn="ctr"/>
                      <a:r>
                        <a:rPr kumimoji="1" lang="en-US" altLang="ja-JP" sz="1200" dirty="0" smtClean="0"/>
                        <a:t>LTS</a:t>
                      </a:r>
                      <a:r>
                        <a:rPr kumimoji="1" lang="ja-JP" altLang="en-US" sz="1200" dirty="0" smtClean="0"/>
                        <a:t>版</a:t>
                      </a:r>
                      <a:endParaRPr kumimoji="1" lang="ja-JP" altLang="en-US" sz="1200" dirty="0"/>
                    </a:p>
                  </a:txBody>
                  <a:tcPr/>
                </a:tc>
                <a:tc>
                  <a:txBody>
                    <a:bodyPr/>
                    <a:lstStyle/>
                    <a:p>
                      <a:pPr algn="ctr"/>
                      <a:r>
                        <a:rPr kumimoji="1" lang="ja-JP" altLang="en-US" sz="1200" dirty="0" smtClean="0"/>
                        <a:t>備考</a:t>
                      </a:r>
                      <a:endParaRPr kumimoji="1" lang="ja-JP" altLang="en-US" sz="1200" dirty="0"/>
                    </a:p>
                  </a:txBody>
                  <a:tcPr/>
                </a:tc>
              </a:tr>
              <a:tr h="198415">
                <a:tc rowSpan="2">
                  <a:txBody>
                    <a:bodyPr/>
                    <a:lstStyle/>
                    <a:p>
                      <a:r>
                        <a:rPr kumimoji="1" lang="en-US" altLang="ja-JP" sz="1400" dirty="0" smtClean="0"/>
                        <a:t>Oracle</a:t>
                      </a:r>
                      <a:endParaRPr kumimoji="1" lang="ja-JP" altLang="en-US" sz="1400" dirty="0"/>
                    </a:p>
                  </a:txBody>
                  <a:tcPr anchor="ctr"/>
                </a:tc>
                <a:tc>
                  <a:txBody>
                    <a:bodyPr/>
                    <a:lstStyle/>
                    <a:p>
                      <a:r>
                        <a:rPr kumimoji="1" lang="en-US" altLang="ja-JP" sz="1400" dirty="0" smtClean="0"/>
                        <a:t>Oracle</a:t>
                      </a:r>
                      <a:r>
                        <a:rPr kumimoji="1" lang="en-US" altLang="ja-JP" sz="1400" baseline="0" dirty="0" smtClean="0"/>
                        <a:t> JDK</a:t>
                      </a:r>
                      <a:endParaRPr kumimoji="1" lang="ja-JP" altLang="en-US" sz="1400" dirty="0"/>
                    </a:p>
                  </a:txBody>
                  <a:tcPr/>
                </a:tc>
                <a:tc>
                  <a:txBody>
                    <a:bodyPr/>
                    <a:lstStyle/>
                    <a:p>
                      <a:pPr algn="ctr"/>
                      <a:r>
                        <a:rPr kumimoji="1" lang="en-US" altLang="ja-JP" sz="1200" dirty="0" smtClean="0"/>
                        <a:t>Linux,</a:t>
                      </a:r>
                      <a:r>
                        <a:rPr kumimoji="1" lang="en-US" altLang="ja-JP" sz="1200" baseline="0" dirty="0" smtClean="0"/>
                        <a:t> Windows, </a:t>
                      </a:r>
                      <a:r>
                        <a:rPr kumimoji="1" lang="en-US" altLang="ja-JP" sz="1200" baseline="0" dirty="0" err="1" smtClean="0"/>
                        <a:t>macOS</a:t>
                      </a:r>
                      <a:endParaRPr kumimoji="1" lang="ja-JP" altLang="en-US" sz="1200" dirty="0"/>
                    </a:p>
                  </a:txBody>
                  <a:tcPr anchor="ctr"/>
                </a:tc>
                <a:tc>
                  <a:txBody>
                    <a:bodyPr/>
                    <a:lstStyle/>
                    <a:p>
                      <a:r>
                        <a:rPr kumimoji="1" lang="ja-JP" altLang="en-US" sz="1200" dirty="0" smtClean="0"/>
                        <a:t>商用</a:t>
                      </a:r>
                      <a:r>
                        <a:rPr kumimoji="1" lang="en-US" altLang="ja-JP" sz="1200" dirty="0" smtClean="0"/>
                        <a:t>†1</a:t>
                      </a:r>
                      <a:endParaRPr kumimoji="1" lang="ja-JP" altLang="en-US" sz="1200" dirty="0"/>
                    </a:p>
                  </a:txBody>
                  <a:tcPr/>
                </a:tc>
                <a:tc>
                  <a:txBody>
                    <a:bodyPr/>
                    <a:lstStyle/>
                    <a:p>
                      <a:pPr algn="ctr"/>
                      <a:r>
                        <a:rPr kumimoji="1" lang="ja-JP" altLang="en-US" sz="1200" dirty="0" smtClean="0"/>
                        <a:t>✔</a:t>
                      </a:r>
                      <a:endParaRPr kumimoji="1" lang="ja-JP" altLang="en-US" sz="1200" dirty="0"/>
                    </a:p>
                  </a:txBody>
                  <a:tcPr/>
                </a:tc>
                <a:tc>
                  <a:txBody>
                    <a:bodyPr/>
                    <a:lstStyle/>
                    <a:p>
                      <a:endParaRPr kumimoji="1" lang="ja-JP" altLang="en-US" sz="1200"/>
                    </a:p>
                  </a:txBody>
                  <a:tcPr/>
                </a:tc>
              </a:tr>
              <a:tr h="198415">
                <a:tc vMerge="1">
                  <a:txBody>
                    <a:bodyPr/>
                    <a:lstStyle/>
                    <a:p>
                      <a:endParaRPr kumimoji="1" lang="ja-JP" altLang="en-US" sz="1200" dirty="0"/>
                    </a:p>
                  </a:txBody>
                  <a:tcPr/>
                </a:tc>
                <a:tc>
                  <a:txBody>
                    <a:bodyPr/>
                    <a:lstStyle/>
                    <a:p>
                      <a:r>
                        <a:rPr kumimoji="1" lang="en-US" altLang="ja-JP" sz="1400" dirty="0" smtClean="0"/>
                        <a:t>Oracle </a:t>
                      </a:r>
                      <a:r>
                        <a:rPr kumimoji="1" lang="en-US" altLang="ja-JP" sz="1400" dirty="0" err="1" smtClean="0"/>
                        <a:t>OpenJDK</a:t>
                      </a:r>
                      <a:endParaRPr kumimoji="1" lang="ja-JP"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Linux,</a:t>
                      </a:r>
                      <a:r>
                        <a:rPr kumimoji="1" lang="en-US" altLang="ja-JP" sz="1200" baseline="0" dirty="0" smtClean="0"/>
                        <a:t> Windows, </a:t>
                      </a:r>
                      <a:r>
                        <a:rPr kumimoji="1" lang="en-US" altLang="ja-JP" sz="1200" baseline="0" dirty="0" err="1" smtClean="0"/>
                        <a:t>macOS</a:t>
                      </a:r>
                      <a:endParaRPr kumimoji="1" lang="ja-JP" altLang="en-US" sz="1200" dirty="0" smtClean="0"/>
                    </a:p>
                  </a:txBody>
                  <a:tcPr anchor="ctr"/>
                </a:tc>
                <a:tc>
                  <a:txBody>
                    <a:bodyPr/>
                    <a:lstStyle/>
                    <a:p>
                      <a:r>
                        <a:rPr kumimoji="1" lang="en-US" altLang="ja-JP" sz="1200" dirty="0" smtClean="0"/>
                        <a:t>GPLv2</a:t>
                      </a:r>
                      <a:r>
                        <a:rPr kumimoji="1" lang="ja-JP" altLang="en-US" sz="1200" dirty="0" smtClean="0"/>
                        <a:t>クラスパス例外</a:t>
                      </a:r>
                      <a:endParaRPr kumimoji="1" lang="ja-JP" altLang="en-US" sz="1200" dirty="0"/>
                    </a:p>
                  </a:txBody>
                  <a:tcPr/>
                </a:tc>
                <a:tc>
                  <a:txBody>
                    <a:bodyPr/>
                    <a:lstStyle/>
                    <a:p>
                      <a:pPr algn="ctr"/>
                      <a:r>
                        <a:rPr kumimoji="1" lang="en-US" altLang="ja-JP" sz="1200" dirty="0" smtClean="0"/>
                        <a:t>N/A</a:t>
                      </a:r>
                      <a:endParaRPr kumimoji="1" lang="ja-JP" altLang="en-US" sz="1200" dirty="0"/>
                    </a:p>
                  </a:txBody>
                  <a:tcPr/>
                </a:tc>
                <a:tc>
                  <a:txBody>
                    <a:bodyPr/>
                    <a:lstStyle/>
                    <a:p>
                      <a:endParaRPr kumimoji="1" lang="ja-JP" altLang="en-US" sz="1200"/>
                    </a:p>
                  </a:txBody>
                  <a:tcPr/>
                </a:tc>
              </a:tr>
              <a:tr h="198415">
                <a:tc>
                  <a:txBody>
                    <a:bodyPr/>
                    <a:lstStyle/>
                    <a:p>
                      <a:r>
                        <a:rPr kumimoji="1" lang="en-US" altLang="ja-JP" sz="1400" dirty="0" smtClean="0"/>
                        <a:t>Eclipse</a:t>
                      </a:r>
                      <a:endParaRPr kumimoji="1" lang="ja-JP" altLang="en-US" sz="1400" dirty="0"/>
                    </a:p>
                  </a:txBody>
                  <a:tcPr/>
                </a:tc>
                <a:tc>
                  <a:txBody>
                    <a:bodyPr/>
                    <a:lstStyle/>
                    <a:p>
                      <a:r>
                        <a:rPr kumimoji="1" lang="en-US" altLang="ja-JP" sz="1400" dirty="0" err="1" smtClean="0"/>
                        <a:t>Temurin</a:t>
                      </a:r>
                      <a:endParaRPr kumimoji="1" lang="ja-JP"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Linux,</a:t>
                      </a:r>
                      <a:r>
                        <a:rPr kumimoji="1" lang="en-US" altLang="ja-JP" sz="1200" baseline="0" dirty="0" smtClean="0"/>
                        <a:t> Windows, </a:t>
                      </a:r>
                      <a:r>
                        <a:rPr kumimoji="1" lang="en-US" altLang="ja-JP" sz="1200" baseline="0" dirty="0" err="1" smtClean="0"/>
                        <a:t>macOS</a:t>
                      </a:r>
                      <a:endParaRPr kumimoji="1" lang="ja-JP" altLang="en-US" sz="1200" dirty="0" smtClean="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GPLv2</a:t>
                      </a:r>
                      <a:r>
                        <a:rPr kumimoji="1" lang="ja-JP" altLang="en-US" sz="1200" dirty="0" smtClean="0"/>
                        <a:t>クラスパス例外</a:t>
                      </a:r>
                    </a:p>
                  </a:txBody>
                  <a:tcPr/>
                </a:tc>
                <a:tc>
                  <a:txBody>
                    <a:bodyPr/>
                    <a:lstStyle/>
                    <a:p>
                      <a:pPr algn="ctr"/>
                      <a:r>
                        <a:rPr kumimoji="1" lang="ja-JP" altLang="en-US" sz="1200" dirty="0" smtClean="0"/>
                        <a:t>✔</a:t>
                      </a:r>
                      <a:endParaRPr kumimoji="1" lang="ja-JP" altLang="en-US" sz="1200" dirty="0"/>
                    </a:p>
                  </a:txBody>
                  <a:tcPr/>
                </a:tc>
                <a:tc>
                  <a:txBody>
                    <a:bodyPr/>
                    <a:lstStyle/>
                    <a:p>
                      <a:endParaRPr kumimoji="1" lang="ja-JP" altLang="en-US" sz="1200"/>
                    </a:p>
                  </a:txBody>
                  <a:tcPr/>
                </a:tc>
              </a:tr>
              <a:tr h="198415">
                <a:tc rowSpan="2">
                  <a:txBody>
                    <a:bodyPr/>
                    <a:lstStyle/>
                    <a:p>
                      <a:r>
                        <a:rPr kumimoji="1" lang="en-US" altLang="ja-JP" sz="1400" dirty="0" smtClean="0"/>
                        <a:t>Azul Systems</a:t>
                      </a:r>
                      <a:endParaRPr kumimoji="1" lang="ja-JP" altLang="en-US" sz="1400" dirty="0"/>
                    </a:p>
                  </a:txBody>
                  <a:tcPr anchor="ctr"/>
                </a:tc>
                <a:tc>
                  <a:txBody>
                    <a:bodyPr/>
                    <a:lstStyle/>
                    <a:p>
                      <a:r>
                        <a:rPr kumimoji="1" lang="en-US" altLang="ja-JP" sz="1400" dirty="0" smtClean="0"/>
                        <a:t>Zulu</a:t>
                      </a:r>
                      <a:endParaRPr kumimoji="1" lang="ja-JP"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Linux,</a:t>
                      </a:r>
                      <a:r>
                        <a:rPr kumimoji="1" lang="en-US" altLang="ja-JP" sz="1200" baseline="0" dirty="0" smtClean="0"/>
                        <a:t> Windows, </a:t>
                      </a:r>
                      <a:r>
                        <a:rPr kumimoji="1" lang="en-US" altLang="ja-JP" sz="1200" baseline="0" dirty="0" err="1" smtClean="0"/>
                        <a:t>macOS</a:t>
                      </a:r>
                      <a:endParaRPr kumimoji="1" lang="ja-JP" altLang="en-US" sz="1200" dirty="0" smtClean="0"/>
                    </a:p>
                  </a:txBody>
                  <a:tcPr anchor="ctr"/>
                </a:tc>
                <a:tc>
                  <a:txBody>
                    <a:bodyPr/>
                    <a:lstStyle/>
                    <a:p>
                      <a:r>
                        <a:rPr kumimoji="1" lang="en-US" altLang="ja-JP" sz="1200" dirty="0" smtClean="0"/>
                        <a:t>GPLv2</a:t>
                      </a:r>
                      <a:r>
                        <a:rPr kumimoji="1" lang="ja-JP" altLang="en-US" sz="1200" dirty="0" smtClean="0"/>
                        <a:t>クラスパス例外</a:t>
                      </a:r>
                      <a:endParaRPr kumimoji="1" lang="ja-JP" altLang="en-US" sz="1200" dirty="0"/>
                    </a:p>
                  </a:txBody>
                  <a:tcPr/>
                </a:tc>
                <a:tc>
                  <a:txBody>
                    <a:bodyPr/>
                    <a:lstStyle/>
                    <a:p>
                      <a:pPr algn="ctr"/>
                      <a:r>
                        <a:rPr kumimoji="1" lang="ja-JP" altLang="en-US" sz="1200" dirty="0" smtClean="0"/>
                        <a:t>✔</a:t>
                      </a:r>
                      <a:endParaRPr kumimoji="1" lang="ja-JP" altLang="en-US" sz="1200" dirty="0"/>
                    </a:p>
                  </a:txBody>
                  <a:tcPr/>
                </a:tc>
                <a:tc>
                  <a:txBody>
                    <a:bodyPr/>
                    <a:lstStyle/>
                    <a:p>
                      <a:endParaRPr kumimoji="1" lang="ja-JP" altLang="en-US" sz="1200"/>
                    </a:p>
                  </a:txBody>
                  <a:tcPr/>
                </a:tc>
              </a:tr>
              <a:tr h="198415">
                <a:tc vMerge="1">
                  <a:txBody>
                    <a:bodyPr/>
                    <a:lstStyle/>
                    <a:p>
                      <a:endParaRPr kumimoji="1" lang="ja-JP" altLang="en-US" sz="1200" dirty="0"/>
                    </a:p>
                  </a:txBody>
                  <a:tcPr/>
                </a:tc>
                <a:tc>
                  <a:txBody>
                    <a:bodyPr/>
                    <a:lstStyle/>
                    <a:p>
                      <a:r>
                        <a:rPr kumimoji="1" lang="en-US" altLang="ja-JP" sz="1400" dirty="0" err="1" smtClean="0"/>
                        <a:t>ZuluFX</a:t>
                      </a:r>
                      <a:endParaRPr kumimoji="1" lang="ja-JP"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Linux,</a:t>
                      </a:r>
                      <a:r>
                        <a:rPr kumimoji="1" lang="en-US" altLang="ja-JP" sz="1200" baseline="0" dirty="0" smtClean="0"/>
                        <a:t> Windows, </a:t>
                      </a:r>
                      <a:r>
                        <a:rPr kumimoji="1" lang="en-US" altLang="ja-JP" sz="1200" baseline="0" dirty="0" err="1" smtClean="0"/>
                        <a:t>macOS</a:t>
                      </a:r>
                      <a:endParaRPr kumimoji="1" lang="ja-JP" altLang="en-US" sz="1200" dirty="0" smtClean="0"/>
                    </a:p>
                  </a:txBody>
                  <a:tcPr anchor="ctr"/>
                </a:tc>
                <a:tc>
                  <a:txBody>
                    <a:bodyPr/>
                    <a:lstStyle/>
                    <a:p>
                      <a:r>
                        <a:rPr kumimoji="1" lang="en-US" altLang="ja-JP" sz="1200" dirty="0" smtClean="0"/>
                        <a:t>GPLv2</a:t>
                      </a:r>
                      <a:r>
                        <a:rPr kumimoji="1" lang="ja-JP" altLang="en-US" sz="1200" dirty="0" smtClean="0"/>
                        <a:t>クラスパス例外</a:t>
                      </a:r>
                      <a:endParaRPr kumimoji="1" lang="ja-JP" altLang="en-US" sz="1200" dirty="0"/>
                    </a:p>
                  </a:txBody>
                  <a:tcPr/>
                </a:tc>
                <a:tc>
                  <a:txBody>
                    <a:bodyPr/>
                    <a:lstStyle/>
                    <a:p>
                      <a:pPr algn="ctr"/>
                      <a:r>
                        <a:rPr kumimoji="1" lang="ja-JP" altLang="en-US" sz="1200" dirty="0" smtClean="0"/>
                        <a:t>✔</a:t>
                      </a:r>
                      <a:endParaRPr kumimoji="1" lang="ja-JP" alt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JavaFX</a:t>
                      </a:r>
                      <a:r>
                        <a:rPr kumimoji="1" lang="ja-JP" altLang="en-US" sz="1200" dirty="0" smtClean="0"/>
                        <a:t>同梱版</a:t>
                      </a:r>
                    </a:p>
                  </a:txBody>
                  <a:tcPr/>
                </a:tc>
              </a:tr>
              <a:tr h="198415">
                <a:tc>
                  <a:txBody>
                    <a:bodyPr/>
                    <a:lstStyle/>
                    <a:p>
                      <a:r>
                        <a:rPr kumimoji="1" lang="en-US" altLang="ja-JP" sz="1400" dirty="0" smtClean="0"/>
                        <a:t>Red Hat</a:t>
                      </a:r>
                      <a:endParaRPr kumimoji="1" lang="ja-JP" altLang="en-US" sz="1400" dirty="0"/>
                    </a:p>
                  </a:txBody>
                  <a:tcPr/>
                </a:tc>
                <a:tc>
                  <a:txBody>
                    <a:bodyPr/>
                    <a:lstStyle/>
                    <a:p>
                      <a:r>
                        <a:rPr kumimoji="1" lang="en-US" altLang="ja-JP" sz="1400" dirty="0" smtClean="0"/>
                        <a:t>(Red Hat)</a:t>
                      </a:r>
                      <a:r>
                        <a:rPr kumimoji="1" lang="en-US" altLang="ja-JP" sz="1400" dirty="0" err="1" smtClean="0"/>
                        <a:t>OpenJDK</a:t>
                      </a:r>
                      <a:endParaRPr kumimoji="1" lang="ja-JP"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Linux,</a:t>
                      </a:r>
                      <a:r>
                        <a:rPr kumimoji="1" lang="en-US" altLang="ja-JP" sz="1200" baseline="0" dirty="0" smtClean="0"/>
                        <a:t> Windows</a:t>
                      </a:r>
                      <a:endParaRPr kumimoji="1" lang="ja-JP" altLang="en-US" sz="1200" dirty="0" smtClean="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GPLv2</a:t>
                      </a:r>
                      <a:r>
                        <a:rPr kumimoji="1" lang="ja-JP" altLang="en-US" sz="1200" dirty="0" smtClean="0"/>
                        <a:t>クラスパス例外</a:t>
                      </a:r>
                      <a:r>
                        <a:rPr kumimoji="1" lang="en-US" altLang="ja-JP" sz="1200" dirty="0" smtClean="0"/>
                        <a:t>†2</a:t>
                      </a:r>
                      <a:endParaRPr kumimoji="1" lang="ja-JP" altLang="en-US" sz="1200" dirty="0" smtClean="0"/>
                    </a:p>
                  </a:txBody>
                  <a:tcPr/>
                </a:tc>
                <a:tc>
                  <a:txBody>
                    <a:bodyPr/>
                    <a:lstStyle/>
                    <a:p>
                      <a:pPr algn="ctr"/>
                      <a:r>
                        <a:rPr kumimoji="1" lang="ja-JP" altLang="en-US" sz="1200" dirty="0" smtClean="0"/>
                        <a:t>✔</a:t>
                      </a:r>
                      <a:endParaRPr kumimoji="1" lang="ja-JP" altLang="en-US" sz="1200" dirty="0"/>
                    </a:p>
                  </a:txBody>
                  <a:tcPr/>
                </a:tc>
                <a:tc>
                  <a:txBody>
                    <a:bodyPr/>
                    <a:lstStyle/>
                    <a:p>
                      <a:endParaRPr kumimoji="1" lang="ja-JP" altLang="en-US" sz="1200"/>
                    </a:p>
                  </a:txBody>
                  <a:tcPr/>
                </a:tc>
              </a:tr>
              <a:tr h="198415">
                <a:tc>
                  <a:txBody>
                    <a:bodyPr/>
                    <a:lstStyle/>
                    <a:p>
                      <a:r>
                        <a:rPr kumimoji="1" lang="en-US" altLang="ja-JP" sz="1400" dirty="0" smtClean="0"/>
                        <a:t>Amazon</a:t>
                      </a:r>
                      <a:endParaRPr kumimoji="1" lang="ja-JP" altLang="en-US" sz="1400" dirty="0"/>
                    </a:p>
                  </a:txBody>
                  <a:tcPr/>
                </a:tc>
                <a:tc>
                  <a:txBody>
                    <a:bodyPr/>
                    <a:lstStyle/>
                    <a:p>
                      <a:r>
                        <a:rPr kumimoji="1" lang="en-US" altLang="ja-JP" sz="1400" dirty="0" err="1" smtClean="0"/>
                        <a:t>Corretto</a:t>
                      </a:r>
                      <a:endParaRPr kumimoji="1" lang="ja-JP"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Linux,</a:t>
                      </a:r>
                      <a:r>
                        <a:rPr kumimoji="1" lang="en-US" altLang="ja-JP" sz="1200" baseline="0" dirty="0" smtClean="0"/>
                        <a:t> Windows, </a:t>
                      </a:r>
                      <a:r>
                        <a:rPr kumimoji="1" lang="en-US" altLang="ja-JP" sz="1200" baseline="0" dirty="0" err="1" smtClean="0"/>
                        <a:t>macOS</a:t>
                      </a:r>
                      <a:endParaRPr kumimoji="1" lang="ja-JP" altLang="en-US" sz="1200" dirty="0" smtClean="0"/>
                    </a:p>
                  </a:txBody>
                  <a:tcPr anchor="ctr"/>
                </a:tc>
                <a:tc>
                  <a:txBody>
                    <a:bodyPr/>
                    <a:lstStyle/>
                    <a:p>
                      <a:r>
                        <a:rPr kumimoji="1" lang="en-US" altLang="ja-JP" sz="1200" dirty="0" smtClean="0"/>
                        <a:t>GPLv2</a:t>
                      </a:r>
                      <a:r>
                        <a:rPr kumimoji="1" lang="ja-JP" altLang="en-US" sz="1200" dirty="0" smtClean="0"/>
                        <a:t>クラスパス例外</a:t>
                      </a:r>
                      <a:endParaRPr kumimoji="1" lang="ja-JP" altLang="en-US" sz="1200" dirty="0"/>
                    </a:p>
                  </a:txBody>
                  <a:tcPr/>
                </a:tc>
                <a:tc>
                  <a:txBody>
                    <a:bodyPr/>
                    <a:lstStyle/>
                    <a:p>
                      <a:pPr algn="ctr"/>
                      <a:r>
                        <a:rPr kumimoji="1" lang="ja-JP" altLang="en-US" sz="1200" dirty="0" smtClean="0"/>
                        <a:t>✔</a:t>
                      </a:r>
                      <a:endParaRPr kumimoji="1" lang="ja-JP" altLang="en-US" sz="1200" dirty="0"/>
                    </a:p>
                  </a:txBody>
                  <a:tcPr/>
                </a:tc>
                <a:tc>
                  <a:txBody>
                    <a:bodyPr/>
                    <a:lstStyle/>
                    <a:p>
                      <a:endParaRPr kumimoji="1" lang="ja-JP" altLang="en-US" sz="1200"/>
                    </a:p>
                  </a:txBody>
                  <a:tcPr/>
                </a:tc>
              </a:tr>
              <a:tr h="198415">
                <a:tc>
                  <a:txBody>
                    <a:bodyPr/>
                    <a:lstStyle/>
                    <a:p>
                      <a:r>
                        <a:rPr kumimoji="1" lang="en-US" altLang="ja-JP" sz="1400" dirty="0" err="1" smtClean="0"/>
                        <a:t>BellSoft</a:t>
                      </a:r>
                      <a:endParaRPr kumimoji="1" lang="ja-JP" altLang="en-US" sz="1400" dirty="0"/>
                    </a:p>
                  </a:txBody>
                  <a:tcPr/>
                </a:tc>
                <a:tc>
                  <a:txBody>
                    <a:bodyPr/>
                    <a:lstStyle/>
                    <a:p>
                      <a:r>
                        <a:rPr kumimoji="1" lang="en-US" altLang="ja-JP" sz="1400" dirty="0" err="1" smtClean="0"/>
                        <a:t>Liberica</a:t>
                      </a:r>
                      <a:r>
                        <a:rPr kumimoji="1" lang="en-US" altLang="ja-JP" sz="1400" dirty="0" smtClean="0"/>
                        <a:t> JDK</a:t>
                      </a:r>
                      <a:endParaRPr kumimoji="1" lang="ja-JP"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Linux,</a:t>
                      </a:r>
                      <a:r>
                        <a:rPr kumimoji="1" lang="en-US" altLang="ja-JP" sz="1200" baseline="0" dirty="0" smtClean="0"/>
                        <a:t> Windows, </a:t>
                      </a:r>
                      <a:r>
                        <a:rPr kumimoji="1" lang="en-US" altLang="ja-JP" sz="1200" baseline="0" dirty="0" err="1" smtClean="0"/>
                        <a:t>macOS</a:t>
                      </a:r>
                      <a:endParaRPr kumimoji="1" lang="ja-JP" altLang="en-US" sz="1200" dirty="0" smtClean="0"/>
                    </a:p>
                  </a:txBody>
                  <a:tcPr anchor="ctr"/>
                </a:tc>
                <a:tc>
                  <a:txBody>
                    <a:bodyPr/>
                    <a:lstStyle/>
                    <a:p>
                      <a:r>
                        <a:rPr kumimoji="1" lang="en-US" altLang="ja-JP" sz="1200" dirty="0" smtClean="0"/>
                        <a:t>GPLv2</a:t>
                      </a:r>
                      <a:r>
                        <a:rPr kumimoji="1" lang="ja-JP" altLang="en-US" sz="1200" dirty="0" smtClean="0"/>
                        <a:t>クラスパス例外</a:t>
                      </a:r>
                      <a:endParaRPr kumimoji="1" lang="ja-JP" altLang="en-US" sz="1200" dirty="0"/>
                    </a:p>
                  </a:txBody>
                  <a:tcPr/>
                </a:tc>
                <a:tc>
                  <a:txBody>
                    <a:bodyPr/>
                    <a:lstStyle/>
                    <a:p>
                      <a:pPr algn="ctr"/>
                      <a:r>
                        <a:rPr kumimoji="1" lang="ja-JP" altLang="en-US" sz="1200" dirty="0" smtClean="0"/>
                        <a:t>✔</a:t>
                      </a:r>
                      <a:endParaRPr kumimoji="1" lang="ja-JP" altLang="en-US" sz="1200" dirty="0"/>
                    </a:p>
                  </a:txBody>
                  <a:tcPr/>
                </a:tc>
                <a:tc>
                  <a:txBody>
                    <a:bodyPr/>
                    <a:lstStyle/>
                    <a:p>
                      <a:r>
                        <a:rPr kumimoji="1" lang="en-US" altLang="ja-JP" sz="1200" dirty="0" smtClean="0"/>
                        <a:t>JavaFX</a:t>
                      </a:r>
                      <a:r>
                        <a:rPr kumimoji="1" lang="ja-JP" altLang="en-US" sz="1200" dirty="0" smtClean="0"/>
                        <a:t>同梱版あり</a:t>
                      </a:r>
                      <a:endParaRPr kumimoji="1" lang="ja-JP" altLang="en-US" sz="1200" dirty="0"/>
                    </a:p>
                  </a:txBody>
                  <a:tcPr/>
                </a:tc>
              </a:tr>
              <a:tr h="330691">
                <a:tc>
                  <a:txBody>
                    <a:bodyPr/>
                    <a:lstStyle/>
                    <a:p>
                      <a:r>
                        <a:rPr kumimoji="1" lang="en-US" altLang="ja-JP" sz="1400" dirty="0" smtClean="0"/>
                        <a:t>Microsoft</a:t>
                      </a:r>
                      <a:endParaRPr kumimoji="1" lang="ja-JP" altLang="en-US" sz="1400" dirty="0"/>
                    </a:p>
                  </a:txBody>
                  <a:tcPr/>
                </a:tc>
                <a:tc>
                  <a:txBody>
                    <a:bodyPr/>
                    <a:lstStyle/>
                    <a:p>
                      <a:r>
                        <a:rPr kumimoji="1" lang="en-US" altLang="ja-JP" sz="1400" dirty="0" smtClean="0"/>
                        <a:t>Microsoft Build</a:t>
                      </a:r>
                      <a:r>
                        <a:rPr kumimoji="1" lang="ja-JP" altLang="en-US" sz="1400" baseline="0" dirty="0" smtClean="0"/>
                        <a:t> </a:t>
                      </a:r>
                      <a:r>
                        <a:rPr kumimoji="1" lang="en-US" altLang="ja-JP" sz="1400" baseline="0" dirty="0" err="1" smtClean="0"/>
                        <a:t>OpenJDK</a:t>
                      </a:r>
                      <a:endParaRPr kumimoji="1" lang="ja-JP"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Linux,</a:t>
                      </a:r>
                      <a:r>
                        <a:rPr kumimoji="1" lang="en-US" altLang="ja-JP" sz="1200" baseline="0" dirty="0" smtClean="0"/>
                        <a:t> Windows, </a:t>
                      </a:r>
                      <a:r>
                        <a:rPr kumimoji="1" lang="en-US" altLang="ja-JP" sz="1200" baseline="0" dirty="0" err="1" smtClean="0"/>
                        <a:t>macOS</a:t>
                      </a:r>
                      <a:endParaRPr kumimoji="1" lang="ja-JP" altLang="en-US" sz="1200" dirty="0" smtClean="0"/>
                    </a:p>
                  </a:txBody>
                  <a:tcPr anchor="ctr"/>
                </a:tc>
                <a:tc>
                  <a:txBody>
                    <a:bodyPr/>
                    <a:lstStyle/>
                    <a:p>
                      <a:r>
                        <a:rPr kumimoji="1" lang="en-US" altLang="ja-JP" sz="1200" dirty="0" smtClean="0"/>
                        <a:t>GPLv2</a:t>
                      </a:r>
                      <a:r>
                        <a:rPr kumimoji="1" lang="ja-JP" altLang="en-US" sz="1200" dirty="0" smtClean="0"/>
                        <a:t>クラスパス例外</a:t>
                      </a:r>
                      <a:endParaRPr kumimoji="1" lang="ja-JP" altLang="en-US" sz="1200" dirty="0"/>
                    </a:p>
                  </a:txBody>
                  <a:tcPr/>
                </a:tc>
                <a:tc>
                  <a:txBody>
                    <a:bodyPr/>
                    <a:lstStyle/>
                    <a:p>
                      <a:pPr algn="ctr"/>
                      <a:r>
                        <a:rPr kumimoji="1" lang="ja-JP" altLang="en-US" sz="1200" dirty="0" smtClean="0"/>
                        <a:t>✔</a:t>
                      </a:r>
                      <a:endParaRPr kumimoji="1" lang="ja-JP" altLang="en-US" sz="1200" dirty="0"/>
                    </a:p>
                  </a:txBody>
                  <a:tcPr/>
                </a:tc>
                <a:tc>
                  <a:txBody>
                    <a:bodyPr/>
                    <a:lstStyle/>
                    <a:p>
                      <a:endParaRPr kumimoji="1" lang="ja-JP" altLang="en-US" sz="1200"/>
                    </a:p>
                  </a:txBody>
                  <a:tcPr/>
                </a:tc>
              </a:tr>
              <a:tr h="198415">
                <a:tc>
                  <a:txBody>
                    <a:bodyPr/>
                    <a:lstStyle/>
                    <a:p>
                      <a:r>
                        <a:rPr kumimoji="1" lang="en-US" altLang="ja-JP" sz="1400" dirty="0" smtClean="0"/>
                        <a:t>SAP</a:t>
                      </a:r>
                      <a:endParaRPr kumimoji="1" lang="ja-JP" altLang="en-US" sz="1400" dirty="0"/>
                    </a:p>
                  </a:txBody>
                  <a:tcPr/>
                </a:tc>
                <a:tc>
                  <a:txBody>
                    <a:bodyPr/>
                    <a:lstStyle/>
                    <a:p>
                      <a:r>
                        <a:rPr kumimoji="1" lang="en-US" altLang="ja-JP" sz="1400" dirty="0" err="1" smtClean="0"/>
                        <a:t>SapMachine</a:t>
                      </a:r>
                      <a:endParaRPr kumimoji="1" lang="ja-JP"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Linux,</a:t>
                      </a:r>
                      <a:r>
                        <a:rPr kumimoji="1" lang="en-US" altLang="ja-JP" sz="1200" baseline="0" dirty="0" smtClean="0"/>
                        <a:t> Windows, </a:t>
                      </a:r>
                      <a:r>
                        <a:rPr kumimoji="1" lang="en-US" altLang="ja-JP" sz="1200" baseline="0" dirty="0" err="1" smtClean="0"/>
                        <a:t>macOS</a:t>
                      </a:r>
                      <a:endParaRPr kumimoji="1" lang="ja-JP" altLang="en-US" sz="1200" dirty="0" smtClean="0"/>
                    </a:p>
                  </a:txBody>
                  <a:tcPr anchor="ctr"/>
                </a:tc>
                <a:tc>
                  <a:txBody>
                    <a:bodyPr/>
                    <a:lstStyle/>
                    <a:p>
                      <a:r>
                        <a:rPr kumimoji="1" lang="en-US" altLang="ja-JP" sz="1200" dirty="0" smtClean="0"/>
                        <a:t>GPLv2</a:t>
                      </a:r>
                      <a:r>
                        <a:rPr kumimoji="1" lang="ja-JP" altLang="en-US" sz="1200" dirty="0" smtClean="0"/>
                        <a:t>クラスパス例外</a:t>
                      </a:r>
                      <a:endParaRPr kumimoji="1" lang="ja-JP" altLang="en-US" sz="1200" dirty="0"/>
                    </a:p>
                  </a:txBody>
                  <a:tcPr/>
                </a:tc>
                <a:tc>
                  <a:txBody>
                    <a:bodyPr/>
                    <a:lstStyle/>
                    <a:p>
                      <a:pPr algn="ctr"/>
                      <a:r>
                        <a:rPr kumimoji="1" lang="ja-JP" altLang="en-US" sz="1200" dirty="0" smtClean="0"/>
                        <a:t>✔</a:t>
                      </a:r>
                      <a:endParaRPr kumimoji="1" lang="ja-JP" altLang="en-US" sz="1200" dirty="0"/>
                    </a:p>
                  </a:txBody>
                  <a:tcPr/>
                </a:tc>
                <a:tc>
                  <a:txBody>
                    <a:bodyPr/>
                    <a:lstStyle/>
                    <a:p>
                      <a:endParaRPr kumimoji="1" lang="ja-JP" altLang="en-US" sz="1200" dirty="0"/>
                    </a:p>
                  </a:txBody>
                  <a:tcPr/>
                </a:tc>
              </a:tr>
            </a:tbl>
          </a:graphicData>
        </a:graphic>
      </p:graphicFrame>
      <p:sp>
        <p:nvSpPr>
          <p:cNvPr id="4" name="日付プレースホルダー 3"/>
          <p:cNvSpPr>
            <a:spLocks noGrp="1"/>
          </p:cNvSpPr>
          <p:nvPr>
            <p:ph type="dt" sz="half" idx="10"/>
          </p:nvPr>
        </p:nvSpPr>
        <p:spPr/>
        <p:txBody>
          <a:bodyPr/>
          <a:lstStyle/>
          <a:p>
            <a:r>
              <a:rPr lang="en-US" altLang="ja-JP" dirty="0" smtClean="0"/>
              <a:t>2021-08-28</a:t>
            </a:r>
            <a:endParaRPr lang="en-US" altLang="ja-JP" dirty="0"/>
          </a:p>
        </p:txBody>
      </p:sp>
      <p:sp>
        <p:nvSpPr>
          <p:cNvPr id="5" name="フッター プレースホルダー 4"/>
          <p:cNvSpPr>
            <a:spLocks noGrp="1"/>
          </p:cNvSpPr>
          <p:nvPr>
            <p:ph type="ftr" sz="quarter" idx="11"/>
          </p:nvPr>
        </p:nvSpPr>
        <p:spPr/>
        <p:txBody>
          <a:bodyPr/>
          <a:lstStyle/>
          <a:p>
            <a:r>
              <a:rPr lang="en-US" altLang="ja-JP" smtClean="0"/>
              <a:t>LL2021 Language Update - Java</a:t>
            </a:r>
            <a:endParaRPr lang="en-US" altLang="ja-JP" dirty="0"/>
          </a:p>
        </p:txBody>
      </p:sp>
      <p:sp>
        <p:nvSpPr>
          <p:cNvPr id="6" name="スライド番号プレースホルダー 5"/>
          <p:cNvSpPr>
            <a:spLocks noGrp="1"/>
          </p:cNvSpPr>
          <p:nvPr>
            <p:ph type="sldNum" sz="quarter" idx="12"/>
          </p:nvPr>
        </p:nvSpPr>
        <p:spPr/>
        <p:txBody>
          <a:bodyPr/>
          <a:lstStyle/>
          <a:p>
            <a:fld id="{3EA0899F-53DF-4C68-84AF-E43BE2664E84}" type="slidenum">
              <a:rPr lang="en-US" altLang="ja-JP" smtClean="0"/>
              <a:pPr/>
              <a:t>7</a:t>
            </a:fld>
            <a:endParaRPr lang="en-US" altLang="ja-JP"/>
          </a:p>
        </p:txBody>
      </p:sp>
      <p:sp>
        <p:nvSpPr>
          <p:cNvPr id="8" name="テキスト ボックス 7"/>
          <p:cNvSpPr txBox="1"/>
          <p:nvPr/>
        </p:nvSpPr>
        <p:spPr>
          <a:xfrm>
            <a:off x="482133" y="5635870"/>
            <a:ext cx="7124012" cy="646331"/>
          </a:xfrm>
          <a:prstGeom prst="rect">
            <a:avLst/>
          </a:prstGeom>
          <a:noFill/>
        </p:spPr>
        <p:txBody>
          <a:bodyPr wrap="square" rtlCol="0">
            <a:spAutoFit/>
          </a:bodyPr>
          <a:lstStyle/>
          <a:p>
            <a:r>
              <a:rPr kumimoji="1" lang="en-US" altLang="ja-JP" sz="1200" dirty="0" smtClean="0"/>
              <a:t>†1  </a:t>
            </a:r>
            <a:r>
              <a:rPr lang="ja-JP" altLang="en-US" sz="1200" dirty="0" smtClean="0"/>
              <a:t>個人</a:t>
            </a:r>
            <a:r>
              <a:rPr lang="ja-JP" altLang="en-US" sz="1200" dirty="0"/>
              <a:t>利用または組織での開発用途で無償利用可能な </a:t>
            </a:r>
            <a:r>
              <a:rPr lang="en-US" altLang="ja-JP" sz="1200" dirty="0"/>
              <a:t>OTN</a:t>
            </a:r>
            <a:r>
              <a:rPr lang="ja-JP" altLang="en-US" sz="1200" dirty="0" smtClean="0"/>
              <a:t>ライセンスあり</a:t>
            </a:r>
            <a:endParaRPr lang="en-US" altLang="ja-JP" sz="1200" dirty="0" smtClean="0"/>
          </a:p>
          <a:p>
            <a:r>
              <a:rPr kumimoji="1" lang="en-US" altLang="ja-JP" sz="1200" dirty="0" smtClean="0"/>
              <a:t>†2  </a:t>
            </a:r>
            <a:r>
              <a:rPr lang="en-US" altLang="ja-JP" sz="1200" dirty="0"/>
              <a:t>Linux</a:t>
            </a:r>
            <a:r>
              <a:rPr lang="ja-JP" altLang="en-US" sz="1200" dirty="0"/>
              <a:t>（</a:t>
            </a:r>
            <a:r>
              <a:rPr lang="en-US" altLang="ja-JP" sz="1200" dirty="0"/>
              <a:t>RHEL</a:t>
            </a:r>
            <a:r>
              <a:rPr lang="ja-JP" altLang="en-US" sz="1200" dirty="0"/>
              <a:t>）上での</a:t>
            </a:r>
            <a:r>
              <a:rPr lang="en-US" altLang="ja-JP" sz="1200" dirty="0" err="1"/>
              <a:t>OpenJDK</a:t>
            </a:r>
            <a:r>
              <a:rPr lang="ja-JP" altLang="en-US" sz="1200" dirty="0"/>
              <a:t>は、</a:t>
            </a:r>
            <a:r>
              <a:rPr lang="en-US" altLang="ja-JP" sz="1200" dirty="0"/>
              <a:t>RHEL</a:t>
            </a:r>
            <a:r>
              <a:rPr lang="ja-JP" altLang="en-US" sz="1200" dirty="0"/>
              <a:t>サブスクリプションに基づく使用。</a:t>
            </a:r>
            <a:r>
              <a:rPr lang="en-US" altLang="ja-JP" sz="1200" dirty="0"/>
              <a:t>Red Hat</a:t>
            </a:r>
            <a:r>
              <a:rPr lang="ja-JP" altLang="en-US" sz="1200" dirty="0"/>
              <a:t>ミドルウェア以外で</a:t>
            </a:r>
            <a:r>
              <a:rPr lang="en-US" altLang="ja-JP" sz="1200" dirty="0"/>
              <a:t>Windows</a:t>
            </a:r>
            <a:r>
              <a:rPr lang="ja-JP" altLang="en-US" sz="1200" dirty="0"/>
              <a:t>上での実行（</a:t>
            </a:r>
            <a:r>
              <a:rPr lang="en-US" altLang="ja-JP" sz="1200" dirty="0"/>
              <a:t>Java workload</a:t>
            </a:r>
            <a:r>
              <a:rPr lang="ja-JP" altLang="en-US" sz="1200" dirty="0"/>
              <a:t>）には追加のサブスクリプション必要。</a:t>
            </a:r>
            <a:endParaRPr kumimoji="1" lang="ja-JP" altLang="en-US" sz="1200" dirty="0"/>
          </a:p>
        </p:txBody>
      </p:sp>
      <p:sp>
        <p:nvSpPr>
          <p:cNvPr id="9" name="テキスト ボックス 8"/>
          <p:cNvSpPr txBox="1"/>
          <p:nvPr/>
        </p:nvSpPr>
        <p:spPr>
          <a:xfrm>
            <a:off x="266007" y="1344904"/>
            <a:ext cx="6982691" cy="461665"/>
          </a:xfrm>
          <a:prstGeom prst="rect">
            <a:avLst/>
          </a:prstGeom>
          <a:noFill/>
        </p:spPr>
        <p:txBody>
          <a:bodyPr wrap="square" rtlCol="0">
            <a:spAutoFit/>
          </a:bodyPr>
          <a:lstStyle/>
          <a:p>
            <a:r>
              <a:rPr lang="en-US" altLang="ja-JP" sz="2400" dirty="0" err="1"/>
              <a:t>OpenJDK</a:t>
            </a:r>
            <a:r>
              <a:rPr lang="ja-JP" altLang="en-US" sz="2400" dirty="0"/>
              <a:t>ディストリビューション</a:t>
            </a:r>
            <a:endParaRPr kumimoji="1" lang="ja-JP" altLang="en-US" sz="2400" dirty="0"/>
          </a:p>
        </p:txBody>
      </p:sp>
    </p:spTree>
    <p:extLst>
      <p:ext uri="{BB962C8B-B14F-4D97-AF65-F5344CB8AC3E}">
        <p14:creationId xmlns:p14="http://schemas.microsoft.com/office/powerpoint/2010/main" val="27897083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Java</a:t>
            </a:r>
            <a:r>
              <a:rPr lang="ja-JP" altLang="en-US" dirty="0"/>
              <a:t>のアップデート概要</a:t>
            </a:r>
            <a:endParaRPr kumimoji="1" lang="ja-JP" altLang="en-US" dirty="0"/>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3893074450"/>
              </p:ext>
            </p:extLst>
          </p:nvPr>
        </p:nvGraphicFramePr>
        <p:xfrm>
          <a:off x="1611630" y="2470214"/>
          <a:ext cx="4846320" cy="3277418"/>
        </p:xfrm>
        <a:graphic>
          <a:graphicData uri="http://schemas.openxmlformats.org/drawingml/2006/table">
            <a:tbl>
              <a:tblPr firstRow="1" bandRow="1">
                <a:tableStyleId>{5C22544A-7EE6-4342-B048-85BDC9FD1C3A}</a:tableStyleId>
              </a:tblPr>
              <a:tblGrid>
                <a:gridCol w="498763"/>
                <a:gridCol w="3474720"/>
                <a:gridCol w="872837"/>
              </a:tblGrid>
              <a:tr h="351338">
                <a:tc>
                  <a:txBody>
                    <a:bodyPr/>
                    <a:lstStyle/>
                    <a:p>
                      <a:endParaRPr kumimoji="1" lang="ja-JP" altLang="en-US" sz="1600" dirty="0"/>
                    </a:p>
                  </a:txBody>
                  <a:tcPr/>
                </a:tc>
                <a:tc>
                  <a:txBody>
                    <a:bodyPr/>
                    <a:lstStyle/>
                    <a:p>
                      <a:r>
                        <a:rPr kumimoji="1" lang="en-US" altLang="ja-JP" sz="1600" dirty="0" err="1" smtClean="0"/>
                        <a:t>OpenJDK</a:t>
                      </a:r>
                      <a:r>
                        <a:rPr kumimoji="1" lang="ja-JP" altLang="en-US" sz="1600" dirty="0" smtClean="0"/>
                        <a:t>ディストリビューション</a:t>
                      </a:r>
                      <a:endParaRPr kumimoji="1" lang="ja-JP" altLang="en-US" sz="1600" dirty="0"/>
                    </a:p>
                  </a:txBody>
                  <a:tcPr/>
                </a:tc>
                <a:tc>
                  <a:txBody>
                    <a:bodyPr/>
                    <a:lstStyle/>
                    <a:p>
                      <a:r>
                        <a:rPr kumimoji="1" lang="ja-JP" altLang="en-US" sz="1600" dirty="0" smtClean="0"/>
                        <a:t>比率</a:t>
                      </a:r>
                      <a:endParaRPr kumimoji="1" lang="ja-JP" altLang="en-US" sz="1600" dirty="0"/>
                    </a:p>
                  </a:txBody>
                  <a:tcPr/>
                </a:tc>
              </a:tr>
              <a:tr h="360289">
                <a:tc>
                  <a:txBody>
                    <a:bodyPr/>
                    <a:lstStyle/>
                    <a:p>
                      <a:r>
                        <a:rPr kumimoji="1" lang="en-US" altLang="ja-JP" dirty="0" smtClean="0"/>
                        <a:t>1</a:t>
                      </a:r>
                      <a:endParaRPr kumimoji="1" lang="ja-JP" altLang="en-US" dirty="0"/>
                    </a:p>
                  </a:txBody>
                  <a:tcPr/>
                </a:tc>
                <a:tc>
                  <a:txBody>
                    <a:bodyPr/>
                    <a:lstStyle/>
                    <a:p>
                      <a:r>
                        <a:rPr kumimoji="1" lang="en-US" altLang="ja-JP" dirty="0" err="1" smtClean="0"/>
                        <a:t>AdoptOpenJDK</a:t>
                      </a:r>
                      <a:r>
                        <a:rPr kumimoji="1" lang="en-US" altLang="ja-JP" dirty="0" smtClean="0"/>
                        <a:t> †1</a:t>
                      </a:r>
                      <a:endParaRPr kumimoji="1" lang="ja-JP" altLang="en-US" dirty="0"/>
                    </a:p>
                  </a:txBody>
                  <a:tcPr/>
                </a:tc>
                <a:tc>
                  <a:txBody>
                    <a:bodyPr/>
                    <a:lstStyle/>
                    <a:p>
                      <a:pPr algn="r"/>
                      <a:r>
                        <a:rPr kumimoji="1" lang="en-US" altLang="ja-JP" dirty="0" smtClean="0"/>
                        <a:t>44%</a:t>
                      </a:r>
                      <a:endParaRPr kumimoji="1" lang="ja-JP" altLang="en-US" dirty="0"/>
                    </a:p>
                  </a:txBody>
                  <a:tcPr/>
                </a:tc>
              </a:tr>
              <a:tr h="360289">
                <a:tc>
                  <a:txBody>
                    <a:bodyPr/>
                    <a:lstStyle/>
                    <a:p>
                      <a:r>
                        <a:rPr kumimoji="1" lang="en-US" altLang="ja-JP" dirty="0" smtClean="0"/>
                        <a:t>2</a:t>
                      </a:r>
                      <a:endParaRPr kumimoji="1" lang="ja-JP" altLang="en-US" dirty="0"/>
                    </a:p>
                  </a:txBody>
                  <a:tcPr/>
                </a:tc>
                <a:tc>
                  <a:txBody>
                    <a:bodyPr/>
                    <a:lstStyle/>
                    <a:p>
                      <a:r>
                        <a:rPr kumimoji="1" lang="en-US" altLang="ja-JP" dirty="0" smtClean="0"/>
                        <a:t>Oracle </a:t>
                      </a:r>
                      <a:r>
                        <a:rPr kumimoji="1" lang="en-US" altLang="ja-JP" dirty="0" err="1" smtClean="0"/>
                        <a:t>OpenJDK</a:t>
                      </a:r>
                      <a:endParaRPr kumimoji="1" lang="ja-JP" altLang="en-US" dirty="0"/>
                    </a:p>
                  </a:txBody>
                  <a:tcPr/>
                </a:tc>
                <a:tc>
                  <a:txBody>
                    <a:bodyPr/>
                    <a:lstStyle/>
                    <a:p>
                      <a:pPr algn="r"/>
                      <a:r>
                        <a:rPr kumimoji="1" lang="en-US" altLang="ja-JP" dirty="0" smtClean="0"/>
                        <a:t>28%</a:t>
                      </a:r>
                      <a:endParaRPr kumimoji="1" lang="ja-JP" altLang="en-US" dirty="0"/>
                    </a:p>
                  </a:txBody>
                  <a:tcPr/>
                </a:tc>
              </a:tr>
              <a:tr h="360289">
                <a:tc>
                  <a:txBody>
                    <a:bodyPr/>
                    <a:lstStyle/>
                    <a:p>
                      <a:r>
                        <a:rPr kumimoji="1" lang="en-US" altLang="ja-JP" dirty="0" smtClean="0"/>
                        <a:t>3</a:t>
                      </a:r>
                      <a:endParaRPr kumimoji="1" lang="ja-JP" altLang="en-US" dirty="0"/>
                    </a:p>
                  </a:txBody>
                  <a:tcPr/>
                </a:tc>
                <a:tc>
                  <a:txBody>
                    <a:bodyPr/>
                    <a:lstStyle/>
                    <a:p>
                      <a:r>
                        <a:rPr kumimoji="1" lang="en-US" altLang="ja-JP" dirty="0" smtClean="0"/>
                        <a:t>Oracle</a:t>
                      </a:r>
                      <a:r>
                        <a:rPr kumimoji="1" lang="en-US" altLang="ja-JP" baseline="0" dirty="0" smtClean="0"/>
                        <a:t> JDK</a:t>
                      </a:r>
                      <a:endParaRPr kumimoji="1" lang="ja-JP" altLang="en-US" dirty="0"/>
                    </a:p>
                  </a:txBody>
                  <a:tcPr/>
                </a:tc>
                <a:tc>
                  <a:txBody>
                    <a:bodyPr/>
                    <a:lstStyle/>
                    <a:p>
                      <a:pPr algn="r"/>
                      <a:r>
                        <a:rPr kumimoji="1" lang="en-US" altLang="ja-JP" dirty="0" smtClean="0"/>
                        <a:t>23%</a:t>
                      </a:r>
                      <a:endParaRPr kumimoji="1" lang="ja-JP" altLang="en-US" dirty="0"/>
                    </a:p>
                  </a:txBody>
                  <a:tcPr/>
                </a:tc>
              </a:tr>
              <a:tr h="360289">
                <a:tc>
                  <a:txBody>
                    <a:bodyPr/>
                    <a:lstStyle/>
                    <a:p>
                      <a:r>
                        <a:rPr kumimoji="1" lang="en-US" altLang="ja-JP" dirty="0" smtClean="0"/>
                        <a:t>4</a:t>
                      </a:r>
                      <a:endParaRPr kumimoji="1" lang="ja-JP" altLang="en-US" dirty="0"/>
                    </a:p>
                  </a:txBody>
                  <a:tcPr/>
                </a:tc>
                <a:tc>
                  <a:txBody>
                    <a:bodyPr/>
                    <a:lstStyle/>
                    <a:p>
                      <a:r>
                        <a:rPr kumimoji="1" lang="en-US" altLang="ja-JP" dirty="0" smtClean="0"/>
                        <a:t>Zulu</a:t>
                      </a:r>
                      <a:endParaRPr kumimoji="1" lang="ja-JP" altLang="en-US" dirty="0"/>
                    </a:p>
                  </a:txBody>
                  <a:tcPr/>
                </a:tc>
                <a:tc>
                  <a:txBody>
                    <a:bodyPr/>
                    <a:lstStyle/>
                    <a:p>
                      <a:pPr algn="r"/>
                      <a:r>
                        <a:rPr kumimoji="1" lang="en-US" altLang="ja-JP" dirty="0" smtClean="0"/>
                        <a:t>16%</a:t>
                      </a:r>
                      <a:endParaRPr kumimoji="1" lang="ja-JP" altLang="en-US" dirty="0"/>
                    </a:p>
                  </a:txBody>
                  <a:tcPr/>
                </a:tc>
              </a:tr>
              <a:tr h="360289">
                <a:tc>
                  <a:txBody>
                    <a:bodyPr/>
                    <a:lstStyle/>
                    <a:p>
                      <a:r>
                        <a:rPr kumimoji="1" lang="en-US" altLang="ja-JP" dirty="0" smtClean="0"/>
                        <a:t>5</a:t>
                      </a:r>
                      <a:endParaRPr kumimoji="1" lang="ja-JP" altLang="en-US" dirty="0"/>
                    </a:p>
                  </a:txBody>
                  <a:tcPr/>
                </a:tc>
                <a:tc>
                  <a:txBody>
                    <a:bodyPr/>
                    <a:lstStyle/>
                    <a:p>
                      <a:r>
                        <a:rPr kumimoji="1" lang="en-US" altLang="ja-JP" dirty="0" err="1" smtClean="0"/>
                        <a:t>Corretto</a:t>
                      </a:r>
                      <a:endParaRPr kumimoji="1" lang="ja-JP" altLang="en-US" dirty="0"/>
                    </a:p>
                  </a:txBody>
                  <a:tcPr/>
                </a:tc>
                <a:tc>
                  <a:txBody>
                    <a:bodyPr/>
                    <a:lstStyle/>
                    <a:p>
                      <a:pPr algn="r"/>
                      <a:r>
                        <a:rPr kumimoji="1" lang="en-US" altLang="ja-JP" dirty="0" smtClean="0"/>
                        <a:t>9%</a:t>
                      </a:r>
                      <a:endParaRPr kumimoji="1" lang="ja-JP" altLang="en-US" dirty="0"/>
                    </a:p>
                  </a:txBody>
                  <a:tcPr/>
                </a:tc>
              </a:tr>
              <a:tr h="360289">
                <a:tc>
                  <a:txBody>
                    <a:bodyPr/>
                    <a:lstStyle/>
                    <a:p>
                      <a:r>
                        <a:rPr kumimoji="1" lang="en-US" altLang="ja-JP" dirty="0" smtClean="0"/>
                        <a:t>6</a:t>
                      </a:r>
                      <a:endParaRPr kumimoji="1" lang="ja-JP" altLang="en-US" dirty="0"/>
                    </a:p>
                  </a:txBody>
                  <a:tcPr/>
                </a:tc>
                <a:tc>
                  <a:txBody>
                    <a:bodyPr/>
                    <a:lstStyle/>
                    <a:p>
                      <a:r>
                        <a:rPr kumimoji="1" lang="en-US" altLang="ja-JP" dirty="0" smtClean="0"/>
                        <a:t>Linux</a:t>
                      </a:r>
                      <a:r>
                        <a:rPr kumimoji="1" lang="ja-JP" altLang="en-US" dirty="0" smtClean="0"/>
                        <a:t>同梱 </a:t>
                      </a:r>
                      <a:r>
                        <a:rPr kumimoji="1" lang="en-US" altLang="ja-JP" dirty="0" err="1" smtClean="0"/>
                        <a:t>OpenJDK</a:t>
                      </a:r>
                      <a:endParaRPr kumimoji="1" lang="ja-JP" altLang="en-US" dirty="0"/>
                    </a:p>
                  </a:txBody>
                  <a:tcPr/>
                </a:tc>
                <a:tc>
                  <a:txBody>
                    <a:bodyPr/>
                    <a:lstStyle/>
                    <a:p>
                      <a:pPr algn="r"/>
                      <a:r>
                        <a:rPr kumimoji="1" lang="en-US" altLang="ja-JP" dirty="0" smtClean="0"/>
                        <a:t>8%</a:t>
                      </a:r>
                      <a:endParaRPr kumimoji="1" lang="ja-JP" altLang="en-US" dirty="0"/>
                    </a:p>
                  </a:txBody>
                  <a:tcPr/>
                </a:tc>
              </a:tr>
              <a:tr h="360289">
                <a:tc>
                  <a:txBody>
                    <a:bodyPr/>
                    <a:lstStyle/>
                    <a:p>
                      <a:r>
                        <a:rPr kumimoji="1" lang="en-US" altLang="ja-JP" dirty="0" smtClean="0"/>
                        <a:t>7</a:t>
                      </a:r>
                      <a:endParaRPr kumimoji="1" lang="ja-JP" altLang="en-US" dirty="0"/>
                    </a:p>
                  </a:txBody>
                  <a:tcPr/>
                </a:tc>
                <a:tc>
                  <a:txBody>
                    <a:bodyPr/>
                    <a:lstStyle/>
                    <a:p>
                      <a:r>
                        <a:rPr kumimoji="1" lang="en-US" altLang="ja-JP" dirty="0" smtClean="0"/>
                        <a:t>Red Hat JDK</a:t>
                      </a:r>
                      <a:endParaRPr kumimoji="1" lang="ja-JP" altLang="en-US" dirty="0"/>
                    </a:p>
                  </a:txBody>
                  <a:tcPr/>
                </a:tc>
                <a:tc>
                  <a:txBody>
                    <a:bodyPr/>
                    <a:lstStyle/>
                    <a:p>
                      <a:pPr algn="r"/>
                      <a:r>
                        <a:rPr kumimoji="1" lang="en-US" altLang="ja-JP" dirty="0" smtClean="0"/>
                        <a:t>8%</a:t>
                      </a:r>
                      <a:endParaRPr kumimoji="1" lang="ja-JP" altLang="en-US" dirty="0"/>
                    </a:p>
                  </a:txBody>
                  <a:tcPr/>
                </a:tc>
              </a:tr>
              <a:tr h="360289">
                <a:tc>
                  <a:txBody>
                    <a:bodyPr/>
                    <a:lstStyle/>
                    <a:p>
                      <a:r>
                        <a:rPr kumimoji="1" lang="en-US" altLang="ja-JP" dirty="0" smtClean="0"/>
                        <a:t>8</a:t>
                      </a:r>
                      <a:endParaRPr kumimoji="1" lang="ja-JP" altLang="en-US" dirty="0"/>
                    </a:p>
                  </a:txBody>
                  <a:tcPr/>
                </a:tc>
                <a:tc>
                  <a:txBody>
                    <a:bodyPr/>
                    <a:lstStyle/>
                    <a:p>
                      <a:r>
                        <a:rPr kumimoji="1" lang="en-US" altLang="ja-JP" dirty="0" smtClean="0"/>
                        <a:t>Oracle </a:t>
                      </a:r>
                      <a:r>
                        <a:rPr kumimoji="1" lang="en-US" altLang="ja-JP" dirty="0" err="1" smtClean="0"/>
                        <a:t>Graal</a:t>
                      </a:r>
                      <a:r>
                        <a:rPr kumimoji="1" lang="en-US" altLang="ja-JP" dirty="0" smtClean="0"/>
                        <a:t> VM</a:t>
                      </a:r>
                      <a:endParaRPr kumimoji="1" lang="ja-JP" altLang="en-US" dirty="0"/>
                    </a:p>
                  </a:txBody>
                  <a:tcPr/>
                </a:tc>
                <a:tc>
                  <a:txBody>
                    <a:bodyPr/>
                    <a:lstStyle/>
                    <a:p>
                      <a:pPr algn="r"/>
                      <a:r>
                        <a:rPr kumimoji="1" lang="en-US" altLang="ja-JP" dirty="0" smtClean="0"/>
                        <a:t>6%</a:t>
                      </a:r>
                      <a:endParaRPr kumimoji="1" lang="ja-JP" altLang="en-US" dirty="0"/>
                    </a:p>
                  </a:txBody>
                  <a:tcPr/>
                </a:tc>
              </a:tr>
            </a:tbl>
          </a:graphicData>
        </a:graphic>
      </p:graphicFrame>
      <p:sp>
        <p:nvSpPr>
          <p:cNvPr id="4" name="日付プレースホルダー 3"/>
          <p:cNvSpPr>
            <a:spLocks noGrp="1"/>
          </p:cNvSpPr>
          <p:nvPr>
            <p:ph type="dt" sz="half" idx="10"/>
          </p:nvPr>
        </p:nvSpPr>
        <p:spPr/>
        <p:txBody>
          <a:bodyPr/>
          <a:lstStyle/>
          <a:p>
            <a:r>
              <a:rPr lang="en-US" altLang="ja-JP" smtClean="0"/>
              <a:t>2021-08-28</a:t>
            </a:r>
            <a:endParaRPr lang="en-US" altLang="ja-JP" dirty="0"/>
          </a:p>
        </p:txBody>
      </p:sp>
      <p:sp>
        <p:nvSpPr>
          <p:cNvPr id="5" name="フッター プレースホルダー 4"/>
          <p:cNvSpPr>
            <a:spLocks noGrp="1"/>
          </p:cNvSpPr>
          <p:nvPr>
            <p:ph type="ftr" sz="quarter" idx="11"/>
          </p:nvPr>
        </p:nvSpPr>
        <p:spPr/>
        <p:txBody>
          <a:bodyPr/>
          <a:lstStyle/>
          <a:p>
            <a:r>
              <a:rPr lang="en-US" altLang="ja-JP" smtClean="0"/>
              <a:t>LL2021 Language Update - Java</a:t>
            </a:r>
            <a:endParaRPr lang="en-US" altLang="ja-JP" dirty="0"/>
          </a:p>
        </p:txBody>
      </p:sp>
      <p:sp>
        <p:nvSpPr>
          <p:cNvPr id="6" name="スライド番号プレースホルダー 5"/>
          <p:cNvSpPr>
            <a:spLocks noGrp="1"/>
          </p:cNvSpPr>
          <p:nvPr>
            <p:ph type="sldNum" sz="quarter" idx="12"/>
          </p:nvPr>
        </p:nvSpPr>
        <p:spPr/>
        <p:txBody>
          <a:bodyPr/>
          <a:lstStyle/>
          <a:p>
            <a:fld id="{3EA0899F-53DF-4C68-84AF-E43BE2664E84}" type="slidenum">
              <a:rPr lang="en-US" altLang="ja-JP" smtClean="0"/>
              <a:pPr/>
              <a:t>8</a:t>
            </a:fld>
            <a:endParaRPr lang="en-US" altLang="ja-JP"/>
          </a:p>
        </p:txBody>
      </p:sp>
      <p:sp>
        <p:nvSpPr>
          <p:cNvPr id="8" name="テキスト ボックス 7"/>
          <p:cNvSpPr txBox="1"/>
          <p:nvPr/>
        </p:nvSpPr>
        <p:spPr>
          <a:xfrm>
            <a:off x="1611630" y="5796650"/>
            <a:ext cx="4846320" cy="738664"/>
          </a:xfrm>
          <a:prstGeom prst="rect">
            <a:avLst/>
          </a:prstGeom>
          <a:noFill/>
        </p:spPr>
        <p:txBody>
          <a:bodyPr wrap="square" rtlCol="0">
            <a:spAutoFit/>
          </a:bodyPr>
          <a:lstStyle/>
          <a:p>
            <a:r>
              <a:rPr kumimoji="1" lang="en-US" altLang="ja-JP" sz="1400" dirty="0" smtClean="0"/>
              <a:t>JVM Ecosystem</a:t>
            </a:r>
            <a:r>
              <a:rPr lang="ja-JP" altLang="en-US" sz="1400" dirty="0"/>
              <a:t> </a:t>
            </a:r>
            <a:r>
              <a:rPr lang="en-US" altLang="ja-JP" sz="1400" dirty="0" smtClean="0"/>
              <a:t>Report 2021</a:t>
            </a:r>
            <a:r>
              <a:rPr lang="ja-JP" altLang="en-US" sz="1400" dirty="0" smtClean="0"/>
              <a:t>より</a:t>
            </a:r>
            <a:endParaRPr lang="en-US" altLang="ja-JP" sz="1400" dirty="0" smtClean="0"/>
          </a:p>
          <a:p>
            <a:r>
              <a:rPr lang="en-US" altLang="ja-JP" sz="1400" dirty="0">
                <a:hlinkClick r:id="rId3"/>
              </a:rPr>
              <a:t>https://snyk.io/jvm-ecosystem-report-2021</a:t>
            </a:r>
            <a:r>
              <a:rPr lang="en-US" altLang="ja-JP" sz="1400" dirty="0" smtClean="0">
                <a:hlinkClick r:id="rId3"/>
              </a:rPr>
              <a:t>/</a:t>
            </a:r>
            <a:endParaRPr lang="en-US" altLang="ja-JP" sz="1400" dirty="0" smtClean="0"/>
          </a:p>
          <a:p>
            <a:r>
              <a:rPr lang="ja-JP" altLang="en-US" sz="1400" dirty="0"/>
              <a:t>複数</a:t>
            </a:r>
            <a:r>
              <a:rPr lang="ja-JP" altLang="en-US" sz="1400" dirty="0" smtClean="0"/>
              <a:t>回答ありの結果</a:t>
            </a:r>
            <a:endParaRPr kumimoji="1" lang="ja-JP" altLang="en-US" sz="1400" dirty="0"/>
          </a:p>
        </p:txBody>
      </p:sp>
      <p:sp>
        <p:nvSpPr>
          <p:cNvPr id="9" name="テキスト ボックス 8"/>
          <p:cNvSpPr txBox="1"/>
          <p:nvPr/>
        </p:nvSpPr>
        <p:spPr>
          <a:xfrm>
            <a:off x="628650" y="1639217"/>
            <a:ext cx="7637526" cy="830997"/>
          </a:xfrm>
          <a:prstGeom prst="rect">
            <a:avLst/>
          </a:prstGeom>
          <a:noFill/>
        </p:spPr>
        <p:txBody>
          <a:bodyPr wrap="square" rtlCol="0">
            <a:spAutoFit/>
          </a:bodyPr>
          <a:lstStyle/>
          <a:p>
            <a:r>
              <a:rPr lang="ja-JP" altLang="en-US" sz="2400" dirty="0"/>
              <a:t>製品に使用している</a:t>
            </a:r>
            <a:r>
              <a:rPr lang="en-US" altLang="ja-JP" sz="2400" dirty="0" err="1"/>
              <a:t>OpenJDK</a:t>
            </a:r>
            <a:r>
              <a:rPr lang="ja-JP" altLang="en-US" sz="2400" dirty="0"/>
              <a:t>ディストリビューションの比率調査</a:t>
            </a:r>
            <a:endParaRPr kumimoji="1" lang="ja-JP" altLang="en-US" sz="2400" dirty="0"/>
          </a:p>
        </p:txBody>
      </p:sp>
      <p:sp>
        <p:nvSpPr>
          <p:cNvPr id="3" name="テキスト ボックス 2"/>
          <p:cNvSpPr txBox="1"/>
          <p:nvPr/>
        </p:nvSpPr>
        <p:spPr>
          <a:xfrm>
            <a:off x="6723126" y="5814891"/>
            <a:ext cx="1792224" cy="738664"/>
          </a:xfrm>
          <a:prstGeom prst="rect">
            <a:avLst/>
          </a:prstGeom>
          <a:noFill/>
        </p:spPr>
        <p:txBody>
          <a:bodyPr wrap="square" rtlCol="0">
            <a:spAutoFit/>
          </a:bodyPr>
          <a:lstStyle/>
          <a:p>
            <a:r>
              <a:rPr kumimoji="1" lang="en-US" altLang="ja-JP" sz="1400" dirty="0" smtClean="0"/>
              <a:t>†1 </a:t>
            </a:r>
            <a:r>
              <a:rPr kumimoji="1" lang="ja-JP" altLang="en-US" sz="1400" dirty="0" smtClean="0"/>
              <a:t>現在は</a:t>
            </a:r>
            <a:r>
              <a:rPr kumimoji="1" lang="en-US" altLang="ja-JP" sz="1400" dirty="0" smtClean="0"/>
              <a:t>Eclipse</a:t>
            </a:r>
            <a:r>
              <a:rPr kumimoji="1" lang="ja-JP" altLang="en-US" sz="1400" dirty="0" smtClean="0"/>
              <a:t>ファウンデーションの</a:t>
            </a:r>
            <a:r>
              <a:rPr kumimoji="1" lang="en-US" altLang="ja-JP" sz="1400" dirty="0" err="1" smtClean="0"/>
              <a:t>Temurin</a:t>
            </a:r>
            <a:r>
              <a:rPr kumimoji="1" lang="ja-JP" altLang="en-US" sz="1400" dirty="0" smtClean="0"/>
              <a:t>に移管</a:t>
            </a:r>
            <a:endParaRPr kumimoji="1" lang="ja-JP" altLang="en-US" sz="1400" dirty="0"/>
          </a:p>
        </p:txBody>
      </p:sp>
    </p:spTree>
    <p:extLst>
      <p:ext uri="{BB962C8B-B14F-4D97-AF65-F5344CB8AC3E}">
        <p14:creationId xmlns:p14="http://schemas.microsoft.com/office/powerpoint/2010/main" val="6403609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Java Update - </a:t>
            </a:r>
            <a:r>
              <a:rPr kumimoji="1" lang="ja-JP" altLang="en-US" dirty="0" smtClean="0"/>
              <a:t>言語仕様</a:t>
            </a:r>
            <a:endParaRPr kumimoji="1" lang="ja-JP" altLang="en-US" dirty="0"/>
          </a:p>
        </p:txBody>
      </p:sp>
      <p:sp>
        <p:nvSpPr>
          <p:cNvPr id="3" name="コンテンツ プレースホルダー 2"/>
          <p:cNvSpPr>
            <a:spLocks noGrp="1"/>
          </p:cNvSpPr>
          <p:nvPr>
            <p:ph idx="1"/>
          </p:nvPr>
        </p:nvSpPr>
        <p:spPr>
          <a:xfrm>
            <a:off x="646793" y="2153129"/>
            <a:ext cx="7886700" cy="2264229"/>
          </a:xfrm>
          <a:solidFill>
            <a:schemeClr val="accent4">
              <a:lumMod val="20000"/>
              <a:lumOff val="80000"/>
            </a:schemeClr>
          </a:solidFill>
          <a:ln>
            <a:solidFill>
              <a:schemeClr val="accent1"/>
            </a:solidFill>
          </a:ln>
          <a:effectLst/>
        </p:spPr>
        <p:txBody>
          <a:bodyPr anchor="ctr">
            <a:normAutofit/>
          </a:bodyPr>
          <a:lstStyle/>
          <a:p>
            <a:pPr lvl="1"/>
            <a:r>
              <a:rPr lang="en-US" altLang="ja-JP" dirty="0" smtClean="0"/>
              <a:t>switch</a:t>
            </a:r>
            <a:r>
              <a:rPr lang="ja-JP" altLang="en-US" dirty="0" smtClean="0"/>
              <a:t>式</a:t>
            </a:r>
            <a:r>
              <a:rPr lang="ja-JP" altLang="en-US" dirty="0" smtClean="0">
                <a:solidFill>
                  <a:srgbClr val="00B0F0"/>
                </a:solidFill>
              </a:rPr>
              <a:t>⓮</a:t>
            </a:r>
            <a:endParaRPr lang="en-US" altLang="ja-JP" dirty="0" smtClean="0">
              <a:solidFill>
                <a:srgbClr val="00B0F0"/>
              </a:solidFill>
            </a:endParaRPr>
          </a:p>
          <a:p>
            <a:pPr lvl="1"/>
            <a:r>
              <a:rPr lang="ja-JP" altLang="en-US" dirty="0" smtClean="0"/>
              <a:t>テキストブロック</a:t>
            </a:r>
            <a:r>
              <a:rPr lang="ja-JP" altLang="en-US" dirty="0" smtClean="0">
                <a:solidFill>
                  <a:srgbClr val="00B0F0"/>
                </a:solidFill>
              </a:rPr>
              <a:t>⓯</a:t>
            </a:r>
            <a:endParaRPr lang="en-US" altLang="ja-JP" dirty="0" smtClean="0">
              <a:solidFill>
                <a:srgbClr val="00B0F0"/>
              </a:solidFill>
            </a:endParaRPr>
          </a:p>
          <a:p>
            <a:pPr lvl="1"/>
            <a:r>
              <a:rPr lang="en-US" altLang="ja-JP" dirty="0" err="1" smtClean="0"/>
              <a:t>instanceof</a:t>
            </a:r>
            <a:r>
              <a:rPr lang="ja-JP" altLang="en-US" dirty="0" smtClean="0"/>
              <a:t>のパターンマッチング</a:t>
            </a:r>
            <a:r>
              <a:rPr lang="ja-JP" altLang="en-US" dirty="0" smtClean="0">
                <a:solidFill>
                  <a:srgbClr val="00B0F0"/>
                </a:solidFill>
              </a:rPr>
              <a:t>⓰</a:t>
            </a:r>
            <a:endParaRPr lang="en-US" altLang="ja-JP" dirty="0" smtClean="0">
              <a:solidFill>
                <a:srgbClr val="00B0F0"/>
              </a:solidFill>
            </a:endParaRPr>
          </a:p>
          <a:p>
            <a:pPr lvl="1"/>
            <a:r>
              <a:rPr lang="ja-JP" altLang="en-US" dirty="0" smtClean="0"/>
              <a:t>レコード</a:t>
            </a:r>
            <a:r>
              <a:rPr lang="ja-JP" altLang="en-US" dirty="0" smtClean="0">
                <a:solidFill>
                  <a:srgbClr val="00B0F0"/>
                </a:solidFill>
              </a:rPr>
              <a:t>⓰</a:t>
            </a:r>
            <a:endParaRPr lang="en-US" altLang="ja-JP" dirty="0" smtClean="0">
              <a:solidFill>
                <a:srgbClr val="00B0F0"/>
              </a:solidFill>
            </a:endParaRPr>
          </a:p>
          <a:p>
            <a:pPr lvl="1"/>
            <a:r>
              <a:rPr lang="ja-JP" altLang="en-US" dirty="0" smtClean="0"/>
              <a:t>シールクラス</a:t>
            </a:r>
            <a:r>
              <a:rPr lang="ja-JP" altLang="en-US" dirty="0" smtClean="0">
                <a:solidFill>
                  <a:srgbClr val="00B0F0"/>
                </a:solidFill>
              </a:rPr>
              <a:t>⓱</a:t>
            </a:r>
            <a:endParaRPr lang="en-US" altLang="ja-JP" dirty="0" smtClean="0">
              <a:solidFill>
                <a:srgbClr val="00B0F0"/>
              </a:solidFill>
            </a:endParaRPr>
          </a:p>
        </p:txBody>
      </p:sp>
      <p:sp>
        <p:nvSpPr>
          <p:cNvPr id="4" name="日付プレースホルダー 3"/>
          <p:cNvSpPr>
            <a:spLocks noGrp="1"/>
          </p:cNvSpPr>
          <p:nvPr>
            <p:ph type="dt" sz="half" idx="10"/>
          </p:nvPr>
        </p:nvSpPr>
        <p:spPr/>
        <p:txBody>
          <a:bodyPr/>
          <a:lstStyle/>
          <a:p>
            <a:r>
              <a:rPr lang="en-US" altLang="ja-JP" dirty="0" smtClean="0"/>
              <a:t>2016-08-27</a:t>
            </a:r>
            <a:endParaRPr lang="en-US" altLang="ja-JP" dirty="0"/>
          </a:p>
        </p:txBody>
      </p:sp>
      <p:sp>
        <p:nvSpPr>
          <p:cNvPr id="5" name="フッター プレースホルダー 4"/>
          <p:cNvSpPr>
            <a:spLocks noGrp="1"/>
          </p:cNvSpPr>
          <p:nvPr>
            <p:ph type="ftr" sz="quarter" idx="11"/>
          </p:nvPr>
        </p:nvSpPr>
        <p:spPr/>
        <p:txBody>
          <a:bodyPr/>
          <a:lstStyle/>
          <a:p>
            <a:r>
              <a:rPr lang="en-US" altLang="ja-JP" smtClean="0"/>
              <a:t>LLoT Language Update - Java</a:t>
            </a:r>
            <a:endParaRPr lang="en-US" altLang="ja-JP"/>
          </a:p>
        </p:txBody>
      </p:sp>
      <p:sp>
        <p:nvSpPr>
          <p:cNvPr id="6" name="スライド番号プレースホルダー 5"/>
          <p:cNvSpPr>
            <a:spLocks noGrp="1"/>
          </p:cNvSpPr>
          <p:nvPr>
            <p:ph type="sldNum" sz="quarter" idx="12"/>
          </p:nvPr>
        </p:nvSpPr>
        <p:spPr/>
        <p:txBody>
          <a:bodyPr/>
          <a:lstStyle/>
          <a:p>
            <a:fld id="{3EA0899F-53DF-4C68-84AF-E43BE2664E84}" type="slidenum">
              <a:rPr lang="en-US" altLang="ja-JP" smtClean="0"/>
              <a:pPr/>
              <a:t>9</a:t>
            </a:fld>
            <a:endParaRPr lang="en-US" altLang="ja-JP"/>
          </a:p>
        </p:txBody>
      </p:sp>
      <p:sp>
        <p:nvSpPr>
          <p:cNvPr id="8" name="テキスト ボックス 7"/>
          <p:cNvSpPr txBox="1"/>
          <p:nvPr/>
        </p:nvSpPr>
        <p:spPr>
          <a:xfrm>
            <a:off x="628650" y="4580313"/>
            <a:ext cx="3848793" cy="307777"/>
          </a:xfrm>
          <a:prstGeom prst="rect">
            <a:avLst/>
          </a:prstGeom>
          <a:noFill/>
        </p:spPr>
        <p:txBody>
          <a:bodyPr wrap="square" rtlCol="0">
            <a:spAutoFit/>
          </a:bodyPr>
          <a:lstStyle/>
          <a:p>
            <a:r>
              <a:rPr kumimoji="1" lang="ja-JP" altLang="en-US" sz="1400" dirty="0" smtClean="0"/>
              <a:t>注）プレビュー機能を除く</a:t>
            </a:r>
            <a:endParaRPr kumimoji="1" lang="ja-JP" altLang="en-US" sz="1400" dirty="0"/>
          </a:p>
        </p:txBody>
      </p:sp>
      <p:sp>
        <p:nvSpPr>
          <p:cNvPr id="9" name="テキスト ボックス 8"/>
          <p:cNvSpPr txBox="1"/>
          <p:nvPr/>
        </p:nvSpPr>
        <p:spPr>
          <a:xfrm>
            <a:off x="628650" y="1737243"/>
            <a:ext cx="7863840" cy="369332"/>
          </a:xfrm>
          <a:prstGeom prst="rect">
            <a:avLst/>
          </a:prstGeom>
          <a:noFill/>
        </p:spPr>
        <p:txBody>
          <a:bodyPr wrap="square" rtlCol="0">
            <a:spAutoFit/>
          </a:bodyPr>
          <a:lstStyle/>
          <a:p>
            <a:r>
              <a:rPr kumimoji="1" lang="en-US" altLang="ja-JP" dirty="0" smtClean="0"/>
              <a:t>Java SE 11</a:t>
            </a:r>
            <a:r>
              <a:rPr kumimoji="1" lang="ja-JP" altLang="en-US" dirty="0" smtClean="0"/>
              <a:t>より後に導入された言語仕様の更新</a:t>
            </a:r>
            <a:endParaRPr kumimoji="1" lang="ja-JP" altLang="en-US" dirty="0"/>
          </a:p>
        </p:txBody>
      </p:sp>
    </p:spTree>
    <p:extLst>
      <p:ext uri="{BB962C8B-B14F-4D97-AF65-F5344CB8AC3E}">
        <p14:creationId xmlns:p14="http://schemas.microsoft.com/office/powerpoint/2010/main" val="17347311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 メイリオ">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6751</TotalTime>
  <Words>3253</Words>
  <Application>Microsoft Office PowerPoint</Application>
  <PresentationFormat>画面に合わせる (4:3)</PresentationFormat>
  <Paragraphs>552</Paragraphs>
  <Slides>21</Slides>
  <Notes>21</Notes>
  <HiddenSlides>0</HiddenSlides>
  <MMClips>0</MMClips>
  <ScaleCrop>false</ScaleCrop>
  <HeadingPairs>
    <vt:vector size="4" baseType="variant">
      <vt:variant>
        <vt:lpstr>テーマ</vt:lpstr>
      </vt:variant>
      <vt:variant>
        <vt:i4>1</vt:i4>
      </vt:variant>
      <vt:variant>
        <vt:lpstr>スライド タイトル</vt:lpstr>
      </vt:variant>
      <vt:variant>
        <vt:i4>21</vt:i4>
      </vt:variant>
    </vt:vector>
  </HeadingPairs>
  <TitlesOfParts>
    <vt:vector size="22" baseType="lpstr">
      <vt:lpstr>Office テーマ</vt:lpstr>
      <vt:lpstr>Java Updates LL2021</vt:lpstr>
      <vt:lpstr>Java読書会BOFについて</vt:lpstr>
      <vt:lpstr>本日お話すること</vt:lpstr>
      <vt:lpstr>Javaのアップデート概要</vt:lpstr>
      <vt:lpstr>Javaのアップデート概要</vt:lpstr>
      <vt:lpstr>Javaのアップデート概要</vt:lpstr>
      <vt:lpstr>Javaのアップデート概要</vt:lpstr>
      <vt:lpstr>Javaのアップデート概要</vt:lpstr>
      <vt:lpstr>Java Update - 言語仕様</vt:lpstr>
      <vt:lpstr>Java Update – 言語仕様 switch式</vt:lpstr>
      <vt:lpstr>Java Update – 言語仕様 テキストブロック</vt:lpstr>
      <vt:lpstr>Java Update – 言語仕様 instanceofのパターンマッチング</vt:lpstr>
      <vt:lpstr>Java Update – 言語仕様 レコード</vt:lpstr>
      <vt:lpstr>Java Update – 言語仕様 シールクラス</vt:lpstr>
      <vt:lpstr>Java Update – ライブラリ</vt:lpstr>
      <vt:lpstr>Java Update – ランタイム</vt:lpstr>
      <vt:lpstr>Java Update – ツール</vt:lpstr>
      <vt:lpstr>Java Update – ツール jpackage</vt:lpstr>
      <vt:lpstr>Java Update – ツール 統合開発環境（IDE）</vt:lpstr>
      <vt:lpstr>Java Update情報源</vt:lpstr>
      <vt:lpstr>ご清聴ありがとうございました</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Java Update</dc:title>
  <dc:creator>高橋徹</dc:creator>
  <cp:lastModifiedBy>Toru Takahashi</cp:lastModifiedBy>
  <cp:revision>184</cp:revision>
  <dcterms:created xsi:type="dcterms:W3CDTF">2016-08-23T00:03:00Z</dcterms:created>
  <dcterms:modified xsi:type="dcterms:W3CDTF">2021-08-27T17:16:05Z</dcterms:modified>
</cp:coreProperties>
</file>