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66" r:id="rId2"/>
    <p:sldId id="277" r:id="rId3"/>
    <p:sldId id="333" r:id="rId4"/>
    <p:sldId id="267" r:id="rId5"/>
    <p:sldId id="364" r:id="rId6"/>
    <p:sldId id="362" r:id="rId7"/>
    <p:sldId id="309" r:id="rId8"/>
    <p:sldId id="365" r:id="rId9"/>
    <p:sldId id="366" r:id="rId10"/>
    <p:sldId id="312" r:id="rId11"/>
    <p:sldId id="313" r:id="rId12"/>
    <p:sldId id="361" r:id="rId13"/>
    <p:sldId id="314" r:id="rId14"/>
    <p:sldId id="315" r:id="rId15"/>
    <p:sldId id="316" r:id="rId16"/>
    <p:sldId id="346" r:id="rId17"/>
    <p:sldId id="375" r:id="rId18"/>
    <p:sldId id="279" r:id="rId19"/>
    <p:sldId id="382" r:id="rId20"/>
    <p:sldId id="376" r:id="rId21"/>
    <p:sldId id="377" r:id="rId22"/>
    <p:sldId id="378" r:id="rId23"/>
    <p:sldId id="368" r:id="rId24"/>
    <p:sldId id="296" r:id="rId25"/>
    <p:sldId id="348" r:id="rId26"/>
    <p:sldId id="349" r:id="rId27"/>
    <p:sldId id="350" r:id="rId28"/>
    <p:sldId id="353" r:id="rId29"/>
    <p:sldId id="354" r:id="rId30"/>
    <p:sldId id="299" r:id="rId31"/>
    <p:sldId id="379" r:id="rId32"/>
    <p:sldId id="407" r:id="rId33"/>
    <p:sldId id="358" r:id="rId34"/>
    <p:sldId id="381" r:id="rId35"/>
    <p:sldId id="357" r:id="rId36"/>
    <p:sldId id="360" r:id="rId37"/>
    <p:sldId id="373" r:id="rId38"/>
    <p:sldId id="400" r:id="rId39"/>
    <p:sldId id="374" r:id="rId40"/>
    <p:sldId id="389" r:id="rId41"/>
    <p:sldId id="391" r:id="rId42"/>
    <p:sldId id="392" r:id="rId43"/>
    <p:sldId id="393" r:id="rId44"/>
    <p:sldId id="394" r:id="rId45"/>
    <p:sldId id="395" r:id="rId46"/>
    <p:sldId id="396" r:id="rId47"/>
    <p:sldId id="383" r:id="rId48"/>
    <p:sldId id="384" r:id="rId49"/>
    <p:sldId id="385" r:id="rId50"/>
    <p:sldId id="386" r:id="rId51"/>
    <p:sldId id="387" r:id="rId52"/>
    <p:sldId id="388" r:id="rId53"/>
    <p:sldId id="406" r:id="rId54"/>
    <p:sldId id="402" r:id="rId55"/>
    <p:sldId id="403" r:id="rId56"/>
    <p:sldId id="399" r:id="rId57"/>
    <p:sldId id="363" r:id="rId58"/>
    <p:sldId id="345" r:id="rId59"/>
    <p:sldId id="273" r:id="rId60"/>
    <p:sldId id="304" r:id="rId61"/>
    <p:sldId id="305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404" r:id="rId70"/>
    <p:sldId id="401" r:id="rId71"/>
    <p:sldId id="397" r:id="rId72"/>
    <p:sldId id="398" r:id="rId73"/>
    <p:sldId id="405" r:id="rId74"/>
    <p:sldId id="282" r:id="rId75"/>
    <p:sldId id="288" r:id="rId76"/>
    <p:sldId id="289" r:id="rId77"/>
    <p:sldId id="290" r:id="rId78"/>
    <p:sldId id="294" r:id="rId79"/>
    <p:sldId id="293" r:id="rId80"/>
    <p:sldId id="292" r:id="rId81"/>
    <p:sldId id="332" r:id="rId8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高橋徹" initials="高橋徹" lastIdx="1" clrIdx="0">
    <p:extLst>
      <p:ext uri="{19B8F6BF-5375-455C-9EA6-DF929625EA0E}">
        <p15:presenceInfo xmlns:p15="http://schemas.microsoft.com/office/powerpoint/2012/main" userId="392632008f9132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99" autoAdjust="0"/>
    <p:restoredTop sz="94660"/>
  </p:normalViewPr>
  <p:slideViewPr>
    <p:cSldViewPr>
      <p:cViewPr varScale="1">
        <p:scale>
          <a:sx n="95" d="100"/>
          <a:sy n="95" d="100"/>
        </p:scale>
        <p:origin x="5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17T08:43:14.177" idx="1">
    <p:pos x="10" y="10"/>
    <p:text>インストールは最初のユーザーエクスペリエンス</p:text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489919-42D7-45AF-BB6F-C0404F3B4774}" type="datetimeFigureOut">
              <a:rPr lang="en-GB"/>
              <a:pPr>
                <a:defRPr/>
              </a:pPr>
              <a:t>18/05/2016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618364B-6664-4BDF-9D5C-5A9EA51EB1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0958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読書会</a:t>
            </a:r>
            <a:r>
              <a:rPr kumimoji="1" lang="en-US" altLang="ja-JP" dirty="0" smtClean="0"/>
              <a:t>BOF</a:t>
            </a:r>
            <a:r>
              <a:rPr kumimoji="1" lang="ja-JP" altLang="en-US" dirty="0" smtClean="0"/>
              <a:t>開催データ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通算</a:t>
            </a:r>
            <a:r>
              <a:rPr lang="en-US" altLang="ja-JP" dirty="0" smtClean="0"/>
              <a:t>192</a:t>
            </a:r>
            <a:r>
              <a:rPr lang="ja-JP" altLang="en-US" dirty="0" smtClean="0"/>
              <a:t>回、</a:t>
            </a:r>
            <a:r>
              <a:rPr lang="en-US" altLang="ja-JP" dirty="0" smtClean="0"/>
              <a:t>28</a:t>
            </a:r>
            <a:r>
              <a:rPr lang="ja-JP" altLang="en-US" dirty="0" smtClean="0"/>
              <a:t>冊目、平均参加者数</a:t>
            </a:r>
            <a:r>
              <a:rPr lang="en-US" altLang="ja-JP" dirty="0" smtClean="0"/>
              <a:t>11.7</a:t>
            </a:r>
            <a:r>
              <a:rPr lang="ja-JP" altLang="en-US" dirty="0" smtClean="0"/>
              <a:t>人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DD62D-BD08-45F1-8CA5-30334EE90C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498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2725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311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9565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564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8742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1824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3827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4699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1E9A35-34E8-4E39-87A9-24554B84B39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081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r="54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395288" y="-7938"/>
            <a:ext cx="8569325" cy="1368426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64000">
                <a:schemeClr val="accent1"/>
              </a:gs>
              <a:gs pos="100000">
                <a:schemeClr val="accent1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272" y="48169"/>
            <a:ext cx="7772400" cy="722511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112" y="770680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FE9D-090C-440C-8D06-D837035E8126}" type="datetimeFigureOut">
              <a:rPr lang="en-GB"/>
              <a:pPr>
                <a:defRPr/>
              </a:pPr>
              <a:t>18/05/2016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248AE7-AA00-48E6-9BD0-F0E1363409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6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1A8BF-2485-493A-9F1F-18B92F644A36}" type="datetimeFigureOut">
              <a:rPr lang="en-GB"/>
              <a:pPr>
                <a:defRPr/>
              </a:pPr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3E19-D357-4C40-99F4-C8DE02AF9C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736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5C887-9C08-43C7-B52A-221F0732AF00}" type="datetimeFigureOut">
              <a:rPr lang="en-GB"/>
              <a:pPr>
                <a:defRPr/>
              </a:pPr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B35A8-DD8A-48F5-8059-EA87473EE8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896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50BB0-878E-4F69-A018-91C8CC610C91}" type="datetimeFigureOut">
              <a:rPr lang="en-GB"/>
              <a:pPr>
                <a:defRPr/>
              </a:pPr>
              <a:t>18/05/2016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BB1C-8AB5-4AAC-9E42-4EF9906A4D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564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83BC7-8C57-4DD2-A057-08DCA0022A27}" type="datetimeFigureOut">
              <a:rPr lang="en-GB"/>
              <a:pPr>
                <a:defRPr/>
              </a:pPr>
              <a:t>18/05/2016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9AB0F-6CDE-4B2D-A5DB-750CD2BB7C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1090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5D9A-F1A8-4989-93BA-ABDD6065545C}" type="datetimeFigureOut">
              <a:rPr lang="en-GB"/>
              <a:pPr>
                <a:defRPr/>
              </a:pPr>
              <a:t>18/05/2016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3DEC-5C24-4091-B0C7-5161FDF53E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940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9E04-C584-4B17-A767-464F94906CA7}" type="datetimeFigureOut">
              <a:rPr lang="en-GB"/>
              <a:pPr>
                <a:defRPr/>
              </a:pPr>
              <a:t>18/05/2016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C9E4B-3BD3-4A04-BB3D-E4CED780EC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9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3CDC9-9D81-43F7-A723-DC55EF4C817C}" type="datetimeFigureOut">
              <a:rPr lang="en-GB"/>
              <a:pPr>
                <a:defRPr/>
              </a:pPr>
              <a:t>18/05/2016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34DF4-6178-40B9-9344-96738BA688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1683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B12C-EE76-47AD-997F-00E349EAB5BC}" type="datetimeFigureOut">
              <a:rPr lang="en-GB"/>
              <a:pPr>
                <a:defRPr/>
              </a:pPr>
              <a:t>18/05/2016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6795E-522F-4040-AA2E-97368AE2C3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5759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D56C4-2555-4706-8B4C-C0B3C439BD88}" type="datetimeFigureOut">
              <a:rPr lang="en-GB"/>
              <a:pPr>
                <a:defRPr/>
              </a:pPr>
              <a:t>18/05/2016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DF169-8865-43D2-8542-7D8D79A949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869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235825" cy="1439863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0">
                <a:schemeClr val="accent1"/>
              </a:gs>
              <a:gs pos="100000">
                <a:schemeClr val="accent1">
                  <a:alpha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842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</a:t>
            </a:r>
            <a:r>
              <a:rPr lang="ja-JP" altLang="en-US" dirty="0" smtClean="0"/>
              <a:t>ｚｘ</a:t>
            </a:r>
            <a:r>
              <a:rPr lang="en-US" altLang="en-US" dirty="0" smtClean="0"/>
              <a:t>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8B7FCA-7EF2-45F8-A24E-A55B2B032039}" type="datetimeFigureOut">
              <a:rPr lang="en-GB" altLang="ja-JP" noProof="0" smtClean="0"/>
              <a:pPr>
                <a:defRPr/>
              </a:pPr>
              <a:t>18/05/2016</a:t>
            </a:fld>
            <a:endParaRPr lang="ja-JP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645697-5302-468B-B802-D3D11664B0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r="5486"/>
          <a:stretch>
            <a:fillRect/>
          </a:stretch>
        </p:blipFill>
        <p:spPr bwMode="auto">
          <a:xfrm>
            <a:off x="7224713" y="0"/>
            <a:ext cx="19192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ixtoolse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.hatena.ne.jp/torutk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technet.microsoft.com/ja-jp/sysinternals/bb842062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ec.nikkeibp.co.jp/item/books/P94640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world.co.jp/product/i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sis.sourceforge.net/" TargetMode="External"/><Relationship Id="rId5" Type="http://schemas.openxmlformats.org/officeDocument/2006/relationships/hyperlink" Target="http://www.jrsoftware.org/isinfo.php" TargetMode="External"/><Relationship Id="rId4" Type="http://schemas.openxmlformats.org/officeDocument/2006/relationships/hyperlink" Target="http://wixtoolset.org/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ix-tutorial-ja.github.io/toc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hyperlink" Target="http://www.freeml.com/msi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javase/jp/8/docs/technotes/tools/windows/javapackager.html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aa370859(v=VS.85).aspx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757238" y="260648"/>
            <a:ext cx="7772400" cy="2661295"/>
          </a:xfrm>
          <a:solidFill>
            <a:schemeClr val="accent1">
              <a:alpha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3200" dirty="0" smtClean="0"/>
              <a:t>Java</a:t>
            </a:r>
            <a:r>
              <a:rPr lang="ja-JP" altLang="en-US" sz="3200" dirty="0" smtClean="0"/>
              <a:t>デスクトッププログラムを</a:t>
            </a:r>
            <a:r>
              <a:rPr lang="ja-JP" altLang="en-US" sz="3200" dirty="0" err="1" smtClean="0"/>
              <a:t>ふつ</a:t>
            </a:r>
            <a:r>
              <a:rPr lang="ja-JP" altLang="en-US" sz="3200" dirty="0" smtClean="0"/>
              <a:t>ーの</a:t>
            </a:r>
            <a:r>
              <a:rPr lang="en-US" altLang="ja-JP" sz="3200" dirty="0" smtClean="0"/>
              <a:t>Windows</a:t>
            </a:r>
            <a:r>
              <a:rPr lang="ja-JP" altLang="en-US" sz="3200" dirty="0" smtClean="0"/>
              <a:t>プログラムのように配布・実行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する方法と</a:t>
            </a:r>
            <a:r>
              <a:rPr lang="en-US" altLang="ja-JP" sz="3200" dirty="0" smtClean="0"/>
              <a:t>PC</a:t>
            </a:r>
            <a:r>
              <a:rPr lang="ja-JP" altLang="en-US" sz="3200" dirty="0" smtClean="0"/>
              <a:t>の動きが重くならないように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気を付けること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2400" b="0" dirty="0" smtClean="0"/>
              <a:t>JJUG</a:t>
            </a:r>
            <a:r>
              <a:rPr lang="ja-JP" altLang="en-US" sz="2400" b="0" dirty="0"/>
              <a:t> </a:t>
            </a:r>
            <a:r>
              <a:rPr lang="en-US" altLang="ja-JP" sz="2400" b="0" dirty="0" smtClean="0"/>
              <a:t>CCC</a:t>
            </a:r>
            <a:r>
              <a:rPr lang="ja-JP" altLang="en-US" sz="2400" b="0" dirty="0"/>
              <a:t> </a:t>
            </a:r>
            <a:r>
              <a:rPr lang="en-US" altLang="ja-JP" sz="2400" b="0" dirty="0" smtClean="0"/>
              <a:t>Spring</a:t>
            </a:r>
            <a:r>
              <a:rPr lang="ja-JP" altLang="en-US" sz="2400" b="0" dirty="0"/>
              <a:t> </a:t>
            </a:r>
            <a:r>
              <a:rPr lang="en-US" altLang="ja-JP" sz="2400" b="0" dirty="0" smtClean="0"/>
              <a:t>2016</a:t>
            </a:r>
            <a:r>
              <a:rPr lang="ja-JP" altLang="en-US" sz="2400" b="0" dirty="0"/>
              <a:t> </a:t>
            </a:r>
            <a:r>
              <a:rPr lang="en-US" altLang="ja-JP" sz="2400" b="0" dirty="0" smtClean="0"/>
              <a:t>I-</a:t>
            </a:r>
            <a:r>
              <a:rPr lang="en-US" altLang="ja-JP" sz="2400" b="0" dirty="0"/>
              <a:t>5</a:t>
            </a:r>
            <a:endParaRPr lang="en-GB" altLang="en-US" sz="2400" b="0" dirty="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259632" y="5445224"/>
            <a:ext cx="6400800" cy="551433"/>
          </a:xfrm>
          <a:solidFill>
            <a:schemeClr val="accent1"/>
          </a:solidFill>
        </p:spPr>
        <p:txBody>
          <a:bodyPr/>
          <a:lstStyle/>
          <a:p>
            <a:r>
              <a:rPr lang="ja-JP" altLang="en-US" dirty="0" smtClean="0"/>
              <a:t>高橋　徹</a:t>
            </a: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Windows </a:t>
            </a:r>
            <a:r>
              <a:rPr kumimoji="1" lang="ja-JP" altLang="en-US" dirty="0" smtClean="0"/>
              <a:t>インストーラー</a:t>
            </a:r>
            <a:endParaRPr kumimoji="1" lang="en-US" altLang="ja-JP" dirty="0"/>
          </a:p>
        </p:txBody>
      </p:sp>
      <p:sp>
        <p:nvSpPr>
          <p:cNvPr id="5" name="メモ 4"/>
          <p:cNvSpPr/>
          <p:nvPr/>
        </p:nvSpPr>
        <p:spPr>
          <a:xfrm>
            <a:off x="269766" y="2723482"/>
            <a:ext cx="1091959" cy="105561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ソース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(*.java)</a:t>
            </a:r>
          </a:p>
        </p:txBody>
      </p:sp>
      <p:sp>
        <p:nvSpPr>
          <p:cNvPr id="6" name="円/楕円 5"/>
          <p:cNvSpPr/>
          <p:nvPr/>
        </p:nvSpPr>
        <p:spPr>
          <a:xfrm>
            <a:off x="1728186" y="3644749"/>
            <a:ext cx="1656184" cy="8280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コンパイラ</a:t>
            </a:r>
            <a:endParaRPr kumimoji="1" lang="en-US" altLang="ja-JP" dirty="0" smtClean="0"/>
          </a:p>
          <a:p>
            <a:pPr algn="ctr"/>
            <a:r>
              <a:rPr kumimoji="1" lang="en-US" altLang="ja-JP" dirty="0" err="1"/>
              <a:t>javac</a:t>
            </a:r>
            <a:endParaRPr kumimoji="1" lang="ja-JP" altLang="en-US" dirty="0"/>
          </a:p>
        </p:txBody>
      </p:sp>
      <p:sp>
        <p:nvSpPr>
          <p:cNvPr id="9" name="メモ 8"/>
          <p:cNvSpPr/>
          <p:nvPr/>
        </p:nvSpPr>
        <p:spPr>
          <a:xfrm>
            <a:off x="3955569" y="4310610"/>
            <a:ext cx="1111969" cy="1017302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クラス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(*.class)</a:t>
            </a:r>
          </a:p>
        </p:txBody>
      </p:sp>
      <p:sp>
        <p:nvSpPr>
          <p:cNvPr id="10" name="下カーブ矢印 9"/>
          <p:cNvSpPr/>
          <p:nvPr/>
        </p:nvSpPr>
        <p:spPr>
          <a:xfrm>
            <a:off x="1353595" y="3248980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下カーブ矢印 10"/>
          <p:cNvSpPr/>
          <p:nvPr/>
        </p:nvSpPr>
        <p:spPr>
          <a:xfrm>
            <a:off x="4959482" y="3143280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下カーブ矢印 12"/>
          <p:cNvSpPr/>
          <p:nvPr/>
        </p:nvSpPr>
        <p:spPr>
          <a:xfrm rot="10800000" flipH="1">
            <a:off x="1342013" y="4497070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メモ 13"/>
          <p:cNvSpPr/>
          <p:nvPr/>
        </p:nvSpPr>
        <p:spPr>
          <a:xfrm>
            <a:off x="107504" y="2564904"/>
            <a:ext cx="1090590" cy="105561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ソース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(*.java)</a:t>
            </a:r>
          </a:p>
        </p:txBody>
      </p:sp>
      <p:sp>
        <p:nvSpPr>
          <p:cNvPr id="15" name="メモ 14"/>
          <p:cNvSpPr/>
          <p:nvPr/>
        </p:nvSpPr>
        <p:spPr>
          <a:xfrm>
            <a:off x="3816418" y="4197085"/>
            <a:ext cx="1111969" cy="1017302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クラス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(*.class)</a:t>
            </a:r>
          </a:p>
        </p:txBody>
      </p:sp>
      <p:sp>
        <p:nvSpPr>
          <p:cNvPr id="16" name="下カーブ矢印 15"/>
          <p:cNvSpPr/>
          <p:nvPr/>
        </p:nvSpPr>
        <p:spPr>
          <a:xfrm rot="10800000" flipH="1">
            <a:off x="2919865" y="4497070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メモ 16"/>
          <p:cNvSpPr/>
          <p:nvPr/>
        </p:nvSpPr>
        <p:spPr>
          <a:xfrm>
            <a:off x="3835993" y="2723482"/>
            <a:ext cx="1090590" cy="105561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各種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リソース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</p:txBody>
      </p:sp>
      <p:sp>
        <p:nvSpPr>
          <p:cNvPr id="18" name="メモ 17"/>
          <p:cNvSpPr/>
          <p:nvPr/>
        </p:nvSpPr>
        <p:spPr>
          <a:xfrm>
            <a:off x="3674122" y="2589133"/>
            <a:ext cx="1090590" cy="105561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各種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リソース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</p:txBody>
      </p:sp>
      <p:sp>
        <p:nvSpPr>
          <p:cNvPr id="19" name="円/楕円 18"/>
          <p:cNvSpPr/>
          <p:nvPr/>
        </p:nvSpPr>
        <p:spPr>
          <a:xfrm>
            <a:off x="5378206" y="3514820"/>
            <a:ext cx="1728179" cy="8848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アーカイバ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ja</a:t>
            </a:r>
            <a:r>
              <a:rPr kumimoji="1" lang="ja-JP" altLang="en-US" dirty="0" smtClean="0"/>
              <a:t>ｒ</a:t>
            </a:r>
            <a:endParaRPr kumimoji="1" lang="ja-JP" altLang="en-US" dirty="0"/>
          </a:p>
        </p:txBody>
      </p:sp>
      <p:sp>
        <p:nvSpPr>
          <p:cNvPr id="20" name="下カーブ矢印 19"/>
          <p:cNvSpPr/>
          <p:nvPr/>
        </p:nvSpPr>
        <p:spPr>
          <a:xfrm rot="10800000" flipH="1">
            <a:off x="5085309" y="4390576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メモ 20"/>
          <p:cNvSpPr/>
          <p:nvPr/>
        </p:nvSpPr>
        <p:spPr>
          <a:xfrm>
            <a:off x="7467595" y="4185166"/>
            <a:ext cx="1204521" cy="98092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アーカイブ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(*.jar)</a:t>
            </a:r>
          </a:p>
        </p:txBody>
      </p:sp>
      <p:sp>
        <p:nvSpPr>
          <p:cNvPr id="22" name="下カーブ矢印 21"/>
          <p:cNvSpPr/>
          <p:nvPr/>
        </p:nvSpPr>
        <p:spPr>
          <a:xfrm rot="10800000" flipH="1">
            <a:off x="6603499" y="4416863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メモ 22"/>
          <p:cNvSpPr/>
          <p:nvPr/>
        </p:nvSpPr>
        <p:spPr>
          <a:xfrm>
            <a:off x="261067" y="4549154"/>
            <a:ext cx="1151433" cy="98264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外部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ライブラリ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(*.jar)</a:t>
            </a:r>
          </a:p>
        </p:txBody>
      </p:sp>
      <p:sp>
        <p:nvSpPr>
          <p:cNvPr id="12" name="メモ 11"/>
          <p:cNvSpPr/>
          <p:nvPr/>
        </p:nvSpPr>
        <p:spPr>
          <a:xfrm>
            <a:off x="144705" y="4390576"/>
            <a:ext cx="1151433" cy="98264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外部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ライブラリ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(*.jar)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7504" y="1763869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Java</a:t>
            </a:r>
            <a:r>
              <a:rPr kumimoji="1" lang="ja-JP" altLang="en-US" sz="2400" dirty="0" smtClean="0"/>
              <a:t>プログラムのコンパイルと実行の流れ（非インストーラー）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105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インストーラー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2627784" y="3066857"/>
            <a:ext cx="1728179" cy="8280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java</a:t>
            </a:r>
            <a:endParaRPr kumimoji="1" lang="ja-JP" altLang="en-US" dirty="0"/>
          </a:p>
        </p:txBody>
      </p:sp>
      <p:sp>
        <p:nvSpPr>
          <p:cNvPr id="9" name="メモ 8"/>
          <p:cNvSpPr/>
          <p:nvPr/>
        </p:nvSpPr>
        <p:spPr>
          <a:xfrm>
            <a:off x="294046" y="3815856"/>
            <a:ext cx="1656184" cy="98092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実行環境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JRE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10" name="下カーブ矢印 9"/>
          <p:cNvSpPr/>
          <p:nvPr/>
        </p:nvSpPr>
        <p:spPr>
          <a:xfrm>
            <a:off x="1951085" y="2623316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下カーブ矢印 10"/>
          <p:cNvSpPr/>
          <p:nvPr/>
        </p:nvSpPr>
        <p:spPr>
          <a:xfrm>
            <a:off x="4254546" y="2609720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下カーブ矢印 12"/>
          <p:cNvSpPr/>
          <p:nvPr/>
        </p:nvSpPr>
        <p:spPr>
          <a:xfrm rot="10800000" flipH="1">
            <a:off x="1951085" y="3897381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メモ 17"/>
          <p:cNvSpPr/>
          <p:nvPr/>
        </p:nvSpPr>
        <p:spPr>
          <a:xfrm>
            <a:off x="294046" y="2420888"/>
            <a:ext cx="1656184" cy="98092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アーカイブ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(*.jar)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330" y="2911348"/>
            <a:ext cx="2385970" cy="1708799"/>
          </a:xfrm>
          <a:prstGeom prst="rect">
            <a:avLst/>
          </a:prstGeom>
        </p:spPr>
      </p:pic>
      <p:sp>
        <p:nvSpPr>
          <p:cNvPr id="19" name="メモ 18"/>
          <p:cNvSpPr/>
          <p:nvPr/>
        </p:nvSpPr>
        <p:spPr>
          <a:xfrm>
            <a:off x="3049332" y="5157192"/>
            <a:ext cx="1656184" cy="98092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設定ファイル等</a:t>
            </a:r>
            <a:endParaRPr kumimoji="1" lang="en-US" altLang="ja-JP" dirty="0" smtClean="0"/>
          </a:p>
        </p:txBody>
      </p:sp>
      <p:sp>
        <p:nvSpPr>
          <p:cNvPr id="20" name="下カーブ矢印 19"/>
          <p:cNvSpPr/>
          <p:nvPr/>
        </p:nvSpPr>
        <p:spPr>
          <a:xfrm rot="8178789" flipH="1">
            <a:off x="4766228" y="5067520"/>
            <a:ext cx="1347113" cy="4768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7504" y="1763869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Java</a:t>
            </a:r>
            <a:r>
              <a:rPr kumimoji="1" lang="ja-JP" altLang="en-US" sz="2400" dirty="0" smtClean="0"/>
              <a:t>プログラムのコンパイルと実行の流れ（非インストーラー）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06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プログラムの配布のシーン</a:t>
            </a:r>
            <a:endParaRPr kumimoji="1" lang="ja-JP" altLang="en-US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755576" y="1623864"/>
            <a:ext cx="3816424" cy="792088"/>
          </a:xfrm>
          <a:prstGeom prst="wedgeRoundRectCallout">
            <a:avLst>
              <a:gd name="adj1" fmla="val -62817"/>
              <a:gd name="adj2" fmla="val 4131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/>
              <a:t>動かすには</a:t>
            </a:r>
            <a:r>
              <a:rPr kumimoji="1" lang="en-US" altLang="ja-JP" sz="2000" dirty="0" smtClean="0"/>
              <a:t>Java</a:t>
            </a:r>
            <a:r>
              <a:rPr kumimoji="1" lang="ja-JP" altLang="en-US" sz="2000" dirty="0" smtClean="0"/>
              <a:t>を入れてください。</a:t>
            </a:r>
            <a:r>
              <a:rPr kumimoji="1" lang="en-US" altLang="ja-JP" sz="2000" dirty="0" smtClean="0"/>
              <a:t>JDK</a:t>
            </a:r>
            <a:r>
              <a:rPr kumimoji="1" lang="ja-JP" altLang="en-US" sz="2000" dirty="0" smtClean="0"/>
              <a:t>でも</a:t>
            </a:r>
            <a:r>
              <a:rPr kumimoji="1" lang="en-US" altLang="ja-JP" sz="2000" dirty="0" smtClean="0"/>
              <a:t>JRE</a:t>
            </a:r>
            <a:r>
              <a:rPr kumimoji="1" lang="ja-JP" altLang="en-US" sz="2000" dirty="0" smtClean="0"/>
              <a:t>でも良いっす。</a:t>
            </a:r>
            <a:endParaRPr kumimoji="1" lang="ja-JP" altLang="en-US" sz="2000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755576" y="2547596"/>
            <a:ext cx="3816424" cy="792088"/>
          </a:xfrm>
          <a:prstGeom prst="wedgeRoundRectCallout">
            <a:avLst>
              <a:gd name="adj1" fmla="val -62817"/>
              <a:gd name="adj2" fmla="val 4131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/>
              <a:t>あっ、</a:t>
            </a:r>
            <a:r>
              <a:rPr kumimoji="1" lang="en-US" altLang="ja-JP" sz="2000" dirty="0" smtClean="0"/>
              <a:t>Java</a:t>
            </a:r>
            <a:r>
              <a:rPr kumimoji="1" lang="ja-JP" altLang="en-US" sz="2000" dirty="0" smtClean="0"/>
              <a:t>はバージョン</a:t>
            </a:r>
            <a:r>
              <a:rPr kumimoji="1" lang="en-US" altLang="ja-JP" sz="2000" dirty="0" smtClean="0"/>
              <a:t>8</a:t>
            </a:r>
            <a:r>
              <a:rPr kumimoji="1" lang="ja-JP" altLang="en-US" sz="2000" dirty="0" smtClean="0"/>
              <a:t>でお願いします。</a:t>
            </a:r>
            <a:endParaRPr kumimoji="1" lang="ja-JP" altLang="en-US" sz="2000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755576" y="3482342"/>
            <a:ext cx="3816424" cy="792088"/>
          </a:xfrm>
          <a:prstGeom prst="wedgeRoundRectCallout">
            <a:avLst>
              <a:gd name="adj1" fmla="val -62817"/>
              <a:gd name="adj2" fmla="val 4131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/>
              <a:t>あっ、</a:t>
            </a:r>
            <a:r>
              <a:rPr kumimoji="1" lang="en-US" altLang="ja-JP" sz="2000" dirty="0" smtClean="0"/>
              <a:t>Java</a:t>
            </a:r>
            <a:r>
              <a:rPr kumimoji="1" lang="ja-JP" altLang="en-US" sz="2000" dirty="0" smtClean="0"/>
              <a:t>はバージョン</a:t>
            </a:r>
            <a:r>
              <a:rPr kumimoji="1" lang="en-US" altLang="ja-JP" sz="2000" dirty="0" smtClean="0"/>
              <a:t>8u40</a:t>
            </a:r>
            <a:r>
              <a:rPr kumimoji="1" lang="ja-JP" altLang="en-US" sz="2000" dirty="0" smtClean="0"/>
              <a:t>以上でお願いします。</a:t>
            </a:r>
            <a:endParaRPr kumimoji="1" lang="ja-JP" altLang="en-US" sz="2000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755576" y="4417088"/>
            <a:ext cx="3816424" cy="792088"/>
          </a:xfrm>
          <a:prstGeom prst="wedgeRoundRectCallout">
            <a:avLst>
              <a:gd name="adj1" fmla="val -62817"/>
              <a:gd name="adj2" fmla="val 4131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/>
              <a:t>あっ、環境変数</a:t>
            </a:r>
            <a:r>
              <a:rPr kumimoji="1" lang="en-US" altLang="ja-JP" sz="2000" dirty="0" smtClean="0"/>
              <a:t>JAVA_HOME</a:t>
            </a:r>
            <a:r>
              <a:rPr kumimoji="1" lang="ja-JP" altLang="en-US" sz="2000" dirty="0" smtClean="0"/>
              <a:t>を設定してください。</a:t>
            </a:r>
            <a:endParaRPr kumimoji="1" lang="ja-JP" altLang="en-US" sz="2000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755576" y="5351834"/>
            <a:ext cx="3816424" cy="1317526"/>
          </a:xfrm>
          <a:prstGeom prst="wedgeRoundRectCallout">
            <a:avLst>
              <a:gd name="adj1" fmla="val -62817"/>
              <a:gd name="adj2" fmla="val 4131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/>
              <a:t>バッチファイルのパスをファイルを、プログラムを置いたフォルダに修正して下さい。空白の含まれるパスはだめです。</a:t>
            </a:r>
            <a:endParaRPr kumimoji="1" lang="ja-JP" altLang="en-US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043993"/>
            <a:ext cx="4318222" cy="28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インストーラー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3052365" y="3597302"/>
            <a:ext cx="2203863" cy="8280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err="1" smtClean="0"/>
              <a:t>javapackager</a:t>
            </a:r>
            <a:endParaRPr kumimoji="1" lang="ja-JP" altLang="en-US" sz="2000" dirty="0"/>
          </a:p>
        </p:txBody>
      </p:sp>
      <p:sp>
        <p:nvSpPr>
          <p:cNvPr id="9" name="メモ 8"/>
          <p:cNvSpPr/>
          <p:nvPr/>
        </p:nvSpPr>
        <p:spPr>
          <a:xfrm>
            <a:off x="294046" y="4959395"/>
            <a:ext cx="1656184" cy="98092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実行環境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JRE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10" name="下カーブ矢印 9"/>
          <p:cNvSpPr/>
          <p:nvPr/>
        </p:nvSpPr>
        <p:spPr>
          <a:xfrm rot="1455430">
            <a:off x="2012066" y="2869272"/>
            <a:ext cx="1277113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下カーブ矢印 10"/>
          <p:cNvSpPr/>
          <p:nvPr/>
        </p:nvSpPr>
        <p:spPr>
          <a:xfrm>
            <a:off x="5148064" y="3313812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下カーブ矢印 12"/>
          <p:cNvSpPr/>
          <p:nvPr/>
        </p:nvSpPr>
        <p:spPr>
          <a:xfrm rot="10800000" flipH="1">
            <a:off x="1992124" y="4083151"/>
            <a:ext cx="999789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メモ 17"/>
          <p:cNvSpPr/>
          <p:nvPr/>
        </p:nvSpPr>
        <p:spPr>
          <a:xfrm>
            <a:off x="294046" y="2420888"/>
            <a:ext cx="1656184" cy="98092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アーカイブ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(*.jar)</a:t>
            </a:r>
          </a:p>
        </p:txBody>
      </p:sp>
      <p:sp>
        <p:nvSpPr>
          <p:cNvPr id="19" name="メモ 18"/>
          <p:cNvSpPr/>
          <p:nvPr/>
        </p:nvSpPr>
        <p:spPr>
          <a:xfrm>
            <a:off x="294046" y="3669575"/>
            <a:ext cx="1656184" cy="98092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設定ファイル等</a:t>
            </a:r>
            <a:endParaRPr kumimoji="1" lang="en-US" altLang="ja-JP" dirty="0" smtClean="0"/>
          </a:p>
        </p:txBody>
      </p:sp>
      <p:sp>
        <p:nvSpPr>
          <p:cNvPr id="20" name="下カーブ矢印 19"/>
          <p:cNvSpPr/>
          <p:nvPr/>
        </p:nvSpPr>
        <p:spPr>
          <a:xfrm rot="8178789" flipH="1">
            <a:off x="2002148" y="4872837"/>
            <a:ext cx="1657250" cy="408537"/>
          </a:xfrm>
          <a:prstGeom prst="curvedDownArrow">
            <a:avLst>
              <a:gd name="adj1" fmla="val 25000"/>
              <a:gd name="adj2" fmla="val 50000"/>
              <a:gd name="adj3" fmla="val 35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7504" y="1763869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Java</a:t>
            </a:r>
            <a:r>
              <a:rPr kumimoji="1" lang="ja-JP" altLang="en-US" sz="2400" dirty="0" smtClean="0"/>
              <a:t>プログラムのコンパイルと実行の流れ（インストーラー）</a:t>
            </a:r>
            <a:endParaRPr kumimoji="1" lang="ja-JP" altLang="en-US" sz="2400" dirty="0"/>
          </a:p>
        </p:txBody>
      </p:sp>
      <p:sp>
        <p:nvSpPr>
          <p:cNvPr id="14" name="メモ 13"/>
          <p:cNvSpPr/>
          <p:nvPr/>
        </p:nvSpPr>
        <p:spPr>
          <a:xfrm>
            <a:off x="6091787" y="3592691"/>
            <a:ext cx="1656184" cy="98092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インストーラー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*.</a:t>
            </a:r>
            <a:r>
              <a:rPr kumimoji="1" lang="en-US" altLang="ja-JP" dirty="0" err="1" smtClean="0"/>
              <a:t>msi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30773" y="5699442"/>
            <a:ext cx="6014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/>
              <a:t>j</a:t>
            </a:r>
            <a:r>
              <a:rPr kumimoji="1" lang="en-US" altLang="ja-JP" sz="2400" dirty="0" err="1" smtClean="0"/>
              <a:t>avapackager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は、</a:t>
            </a:r>
            <a:r>
              <a:rPr kumimoji="1" lang="en-US" altLang="ja-JP" sz="2400" dirty="0" smtClean="0"/>
              <a:t>Java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SE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8u20</a:t>
            </a:r>
            <a:r>
              <a:rPr kumimoji="1" lang="ja-JP" altLang="en-US" sz="2400" dirty="0" smtClean="0"/>
              <a:t>から搭載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（それ以前の</a:t>
            </a:r>
            <a:r>
              <a:rPr kumimoji="1" lang="en-US" altLang="ja-JP" sz="2400" dirty="0" err="1" smtClean="0"/>
              <a:t>javafxpackager</a:t>
            </a:r>
            <a:r>
              <a:rPr kumimoji="1" lang="ja-JP" altLang="en-US" sz="2400" dirty="0" smtClean="0"/>
              <a:t>のリネーム）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314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インストーラー</a:t>
            </a:r>
            <a:endParaRPr kumimoji="1" lang="ja-JP" altLang="en-US" dirty="0"/>
          </a:p>
        </p:txBody>
      </p:sp>
      <p:sp>
        <p:nvSpPr>
          <p:cNvPr id="11" name="下カーブ矢印 10"/>
          <p:cNvSpPr/>
          <p:nvPr/>
        </p:nvSpPr>
        <p:spPr>
          <a:xfrm>
            <a:off x="1556084" y="2921644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メモ 13"/>
          <p:cNvSpPr/>
          <p:nvPr/>
        </p:nvSpPr>
        <p:spPr>
          <a:xfrm>
            <a:off x="182962" y="3350735"/>
            <a:ext cx="1656184" cy="870353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インストーラー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*.</a:t>
            </a:r>
            <a:r>
              <a:rPr kumimoji="1" lang="en-US" altLang="ja-JP" dirty="0" err="1" smtClean="0"/>
              <a:t>msi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15" name="円/楕円 14"/>
          <p:cNvSpPr/>
          <p:nvPr/>
        </p:nvSpPr>
        <p:spPr>
          <a:xfrm>
            <a:off x="2057584" y="3325088"/>
            <a:ext cx="2028820" cy="8280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インストール</a:t>
            </a:r>
            <a:endParaRPr kumimoji="1" lang="ja-JP" altLang="en-US" dirty="0"/>
          </a:p>
        </p:txBody>
      </p:sp>
      <p:sp>
        <p:nvSpPr>
          <p:cNvPr id="17" name="メモ 16"/>
          <p:cNvSpPr/>
          <p:nvPr/>
        </p:nvSpPr>
        <p:spPr>
          <a:xfrm>
            <a:off x="4605431" y="3170973"/>
            <a:ext cx="1531798" cy="495709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ショートカット</a:t>
            </a:r>
            <a:endParaRPr kumimoji="1" lang="en-US" altLang="ja-JP" dirty="0" smtClean="0"/>
          </a:p>
        </p:txBody>
      </p:sp>
      <p:sp>
        <p:nvSpPr>
          <p:cNvPr id="22" name="下カーブ矢印 21"/>
          <p:cNvSpPr/>
          <p:nvPr/>
        </p:nvSpPr>
        <p:spPr>
          <a:xfrm>
            <a:off x="3481822" y="2914666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813" y="2689762"/>
            <a:ext cx="2385970" cy="1708799"/>
          </a:xfrm>
          <a:prstGeom prst="rect">
            <a:avLst/>
          </a:prstGeom>
        </p:spPr>
      </p:pic>
      <p:sp>
        <p:nvSpPr>
          <p:cNvPr id="25" name="下カーブ矢印 24"/>
          <p:cNvSpPr/>
          <p:nvPr/>
        </p:nvSpPr>
        <p:spPr>
          <a:xfrm rot="18634868" flipV="1">
            <a:off x="7591565" y="4818026"/>
            <a:ext cx="1107045" cy="52656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上矢印 2"/>
          <p:cNvSpPr/>
          <p:nvPr/>
        </p:nvSpPr>
        <p:spPr>
          <a:xfrm flipV="1">
            <a:off x="5214062" y="3701358"/>
            <a:ext cx="222034" cy="1247894"/>
          </a:xfrm>
          <a:prstGeom prst="upArrow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メモ 25"/>
          <p:cNvSpPr/>
          <p:nvPr/>
        </p:nvSpPr>
        <p:spPr>
          <a:xfrm>
            <a:off x="4605430" y="6238773"/>
            <a:ext cx="2487519" cy="40519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実行環境（</a:t>
            </a:r>
            <a:r>
              <a:rPr kumimoji="1" lang="en-US" altLang="ja-JP" dirty="0" smtClean="0"/>
              <a:t>JRE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4" name="右中かっこ 3"/>
          <p:cNvSpPr/>
          <p:nvPr/>
        </p:nvSpPr>
        <p:spPr>
          <a:xfrm>
            <a:off x="7208984" y="5013176"/>
            <a:ext cx="360039" cy="158370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メモ 26"/>
          <p:cNvSpPr/>
          <p:nvPr/>
        </p:nvSpPr>
        <p:spPr>
          <a:xfrm>
            <a:off x="4605429" y="5666616"/>
            <a:ext cx="2487519" cy="464408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設定ファイル等</a:t>
            </a:r>
            <a:endParaRPr kumimoji="1" lang="en-US" altLang="ja-JP" dirty="0" smtClean="0"/>
          </a:p>
        </p:txBody>
      </p:sp>
      <p:sp>
        <p:nvSpPr>
          <p:cNvPr id="28" name="メモ 27"/>
          <p:cNvSpPr/>
          <p:nvPr/>
        </p:nvSpPr>
        <p:spPr>
          <a:xfrm>
            <a:off x="4605430" y="4949253"/>
            <a:ext cx="2487517" cy="589691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アーカイブファイル</a:t>
            </a:r>
            <a:r>
              <a:rPr kumimoji="1" lang="en-US" altLang="ja-JP" dirty="0" smtClean="0"/>
              <a:t>(*.jar)</a:t>
            </a:r>
          </a:p>
        </p:txBody>
      </p:sp>
      <p:sp>
        <p:nvSpPr>
          <p:cNvPr id="5" name="左大かっこ 4"/>
          <p:cNvSpPr/>
          <p:nvPr/>
        </p:nvSpPr>
        <p:spPr>
          <a:xfrm>
            <a:off x="4345918" y="3286206"/>
            <a:ext cx="154074" cy="3310672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メモ 15"/>
          <p:cNvSpPr/>
          <p:nvPr/>
        </p:nvSpPr>
        <p:spPr>
          <a:xfrm>
            <a:off x="4603369" y="4005065"/>
            <a:ext cx="1507761" cy="60705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実行ファイル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*.exe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504" y="1763869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Java</a:t>
            </a:r>
            <a:r>
              <a:rPr kumimoji="1" lang="ja-JP" altLang="en-US" sz="2400" dirty="0" smtClean="0"/>
              <a:t>プログラムのコンパイルと実行の流れ（インストーラー）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859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Windows</a:t>
            </a:r>
            <a:r>
              <a:rPr kumimoji="1" lang="ja-JP" altLang="en-US" dirty="0" smtClean="0"/>
              <a:t>インストーラー作成</a:t>
            </a:r>
            <a:r>
              <a:rPr kumimoji="1" lang="ja-JP" altLang="en-US" dirty="0"/>
              <a:t>環境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SE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Development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Kit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8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 smtClean="0"/>
              <a:t>WiX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Toolset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3.10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kumimoji="1" lang="en-US" altLang="ja-JP" dirty="0" smtClean="0"/>
              <a:t>  </a:t>
            </a:r>
            <a:r>
              <a:rPr kumimoji="1" lang="en-US" altLang="ja-JP" dirty="0" smtClean="0">
                <a:hlinkClick r:id="rId2"/>
              </a:rPr>
              <a:t>http</a:t>
            </a:r>
            <a:r>
              <a:rPr kumimoji="1" lang="en-US" altLang="ja-JP" dirty="0">
                <a:hlinkClick r:id="rId2"/>
              </a:rPr>
              <a:t>://</a:t>
            </a:r>
            <a:r>
              <a:rPr kumimoji="1" lang="en-US" altLang="ja-JP" dirty="0" smtClean="0">
                <a:hlinkClick r:id="rId2"/>
              </a:rPr>
              <a:t>wixtoolset.org</a:t>
            </a:r>
            <a:endParaRPr kumimoji="1" lang="en-US" altLang="ja-JP" dirty="0"/>
          </a:p>
          <a:p>
            <a:pPr marL="514350" indent="-457200">
              <a:lnSpc>
                <a:spcPct val="200000"/>
              </a:lnSpc>
            </a:pPr>
            <a:endParaRPr kumimoji="1" lang="en-US" altLang="ja-JP" dirty="0" smtClean="0"/>
          </a:p>
          <a:p>
            <a:pPr marL="514350" indent="-457200">
              <a:lnSpc>
                <a:spcPct val="200000"/>
              </a:lnSpc>
            </a:pPr>
            <a:r>
              <a:rPr kumimoji="1" lang="en-US" altLang="ja-JP" dirty="0" smtClean="0"/>
              <a:t>NetBeans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IDE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8.1</a:t>
            </a:r>
          </a:p>
          <a:p>
            <a:pPr marL="457200" lvl="1" indent="0">
              <a:buNone/>
            </a:pPr>
            <a:endParaRPr kumimoji="1"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310" y="1834741"/>
            <a:ext cx="1638183" cy="93610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607" y="3049568"/>
            <a:ext cx="1302269" cy="839869"/>
          </a:xfrm>
          <a:prstGeom prst="rect">
            <a:avLst/>
          </a:prstGeom>
        </p:spPr>
      </p:pic>
      <p:pic>
        <p:nvPicPr>
          <p:cNvPr id="8194" name="Picture 2" descr="http://ja.netbeans.org/nekobean/nekobean_normal_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011" y="4941168"/>
            <a:ext cx="1430865" cy="105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79512" y="1600200"/>
            <a:ext cx="8640960" cy="2980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7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Windows</a:t>
            </a:r>
            <a:r>
              <a:rPr kumimoji="1" lang="ja-JP" altLang="en-US" dirty="0"/>
              <a:t>インストーラーの作成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kumimoji="1" lang="ja-JP" altLang="en-US" sz="7200" dirty="0" smtClean="0"/>
              <a:t>デモ１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5053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アジェンダ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Java</a:t>
            </a: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プログラムを使ってもらう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Windows</a:t>
            </a: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インストーラー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latin typeface="+mj-ea"/>
                <a:ea typeface="+mj-ea"/>
              </a:rPr>
              <a:t>メモリと </a:t>
            </a:r>
            <a:r>
              <a:rPr kumimoji="1" lang="en-US" altLang="ja-JP" dirty="0" smtClean="0">
                <a:latin typeface="+mj-ea"/>
                <a:ea typeface="+mj-ea"/>
              </a:rPr>
              <a:t>CPU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簡単につくる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あれこれ注文をつける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190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のリソース（メモリと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625071"/>
            <a:ext cx="2664296" cy="19982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281912" y="1751224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典型的な</a:t>
            </a:r>
            <a:r>
              <a:rPr kumimoji="1" lang="ja-JP" altLang="en-US" sz="2000" dirty="0"/>
              <a:t>ノート</a:t>
            </a:r>
            <a:r>
              <a:rPr kumimoji="1" lang="en-US" altLang="ja-JP" sz="2000" dirty="0" smtClean="0"/>
              <a:t>PC</a:t>
            </a:r>
            <a:r>
              <a:rPr kumimoji="1" lang="ja-JP" altLang="en-US" sz="2000" dirty="0" smtClean="0"/>
              <a:t>の仕様</a:t>
            </a:r>
            <a:endParaRPr kumimoji="1" lang="en-US" altLang="ja-JP" sz="2000" dirty="0" smtClean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840803"/>
              </p:ext>
            </p:extLst>
          </p:nvPr>
        </p:nvGraphicFramePr>
        <p:xfrm>
          <a:off x="4281912" y="2160253"/>
          <a:ext cx="4064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836"/>
                <a:gridCol w="2819164"/>
              </a:tblGrid>
              <a:tr h="31346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CPU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Intel</a:t>
                      </a:r>
                      <a:r>
                        <a:rPr kumimoji="1" lang="en-US" altLang="ja-JP" baseline="0" dirty="0" smtClean="0"/>
                        <a:t> 2core/4thread 2GHz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メモリ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8GB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Windows 10 64bit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2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のリソース（メモリと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625071"/>
            <a:ext cx="2664296" cy="19982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281912" y="1751224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典型的な</a:t>
            </a:r>
            <a:r>
              <a:rPr kumimoji="1" lang="ja-JP" altLang="en-US" sz="2000" dirty="0"/>
              <a:t>ノート</a:t>
            </a:r>
            <a:r>
              <a:rPr kumimoji="1" lang="en-US" altLang="ja-JP" sz="2000" dirty="0" smtClean="0"/>
              <a:t>PC</a:t>
            </a:r>
            <a:r>
              <a:rPr kumimoji="1" lang="ja-JP" altLang="en-US" sz="2000" dirty="0" smtClean="0"/>
              <a:t>の仕様</a:t>
            </a:r>
            <a:endParaRPr kumimoji="1" lang="en-US" altLang="ja-JP" sz="2000" dirty="0" smtClean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838085"/>
              </p:ext>
            </p:extLst>
          </p:nvPr>
        </p:nvGraphicFramePr>
        <p:xfrm>
          <a:off x="4281912" y="2160253"/>
          <a:ext cx="4064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836"/>
                <a:gridCol w="2819164"/>
              </a:tblGrid>
              <a:tr h="31346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CPU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Intel</a:t>
                      </a:r>
                      <a:r>
                        <a:rPr kumimoji="1" lang="en-US" altLang="ja-JP" b="1" baseline="0" dirty="0" smtClean="0">
                          <a:solidFill>
                            <a:srgbClr val="FF0000"/>
                          </a:solidFill>
                        </a:rPr>
                        <a:t> 2core/4thread 2GHz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メモリ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8GB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Windows 10 64bit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8" y="4188302"/>
            <a:ext cx="4572000" cy="204816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7504" y="6260341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https://software.intel.com/en-us/articles/heterogeneous-computing-pipelining</a:t>
            </a:r>
            <a:endParaRPr kumimoji="1" lang="ja-JP" altLang="en-US" sz="1400" dirty="0"/>
          </a:p>
        </p:txBody>
      </p:sp>
      <p:sp>
        <p:nvSpPr>
          <p:cNvPr id="3" name="左カーブ矢印 2"/>
          <p:cNvSpPr/>
          <p:nvPr/>
        </p:nvSpPr>
        <p:spPr>
          <a:xfrm rot="2778603">
            <a:off x="6045372" y="2778247"/>
            <a:ext cx="1269195" cy="345072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高橋 </a:t>
            </a:r>
            <a:r>
              <a:rPr lang="ja-JP" altLang="en-US" dirty="0" smtClean="0"/>
              <a:t>徹の</a:t>
            </a:r>
            <a:r>
              <a:rPr kumimoji="1" lang="ja-JP" altLang="en-US" dirty="0" smtClean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1" indent="-342900"/>
            <a:r>
              <a:rPr lang="ja-JP" altLang="en-US" sz="2400" dirty="0" smtClean="0"/>
              <a:t>コミュニティ活動</a:t>
            </a:r>
            <a:endParaRPr lang="en-US" altLang="ja-JP" sz="2400" dirty="0" smtClean="0"/>
          </a:p>
          <a:p>
            <a:pPr marL="857250" lvl="2" indent="0">
              <a:buNone/>
            </a:pPr>
            <a:endParaRPr lang="en-US" altLang="ja-JP" dirty="0"/>
          </a:p>
          <a:p>
            <a:pPr marL="857250" lvl="2" indent="0">
              <a:buNone/>
            </a:pPr>
            <a:endParaRPr lang="en-US" altLang="ja-JP" sz="2000" dirty="0" smtClean="0"/>
          </a:p>
          <a:p>
            <a:pPr marL="857250" lvl="2" indent="0">
              <a:buNone/>
            </a:pPr>
            <a:endParaRPr lang="en-US" altLang="ja-JP" sz="2000" dirty="0" smtClean="0"/>
          </a:p>
          <a:p>
            <a:pPr marL="914400" lvl="2" indent="0">
              <a:buNone/>
            </a:pPr>
            <a:endParaRPr lang="en-US" altLang="ja-JP" sz="1800" dirty="0" smtClean="0"/>
          </a:p>
          <a:p>
            <a:pPr marL="914400" lvl="2" indent="0">
              <a:buNone/>
            </a:pPr>
            <a:r>
              <a:rPr lang="ja-JP" altLang="en-US" sz="1800" dirty="0" smtClean="0"/>
              <a:t>毎月</a:t>
            </a:r>
            <a:r>
              <a:rPr lang="en-US" altLang="ja-JP" sz="1800" dirty="0" smtClean="0"/>
              <a:t>1</a:t>
            </a:r>
            <a:r>
              <a:rPr lang="ja-JP" altLang="en-US" sz="1800" dirty="0" smtClean="0"/>
              <a:t>回読書会開催中</a:t>
            </a:r>
            <a:endParaRPr lang="en-US" altLang="ja-JP" sz="1800" dirty="0"/>
          </a:p>
          <a:p>
            <a:pPr marL="914400" lvl="2" indent="0">
              <a:buNone/>
            </a:pPr>
            <a:endParaRPr lang="en-US" altLang="ja-JP" sz="1800" dirty="0" smtClean="0"/>
          </a:p>
          <a:p>
            <a:pPr marL="914400" lvl="2" indent="0">
              <a:buNone/>
            </a:pPr>
            <a:endParaRPr lang="en-US" altLang="ja-JP" sz="1800" dirty="0" smtClean="0"/>
          </a:p>
          <a:p>
            <a:pPr lvl="1"/>
            <a:r>
              <a:rPr lang="ja-JP" altLang="en-US" dirty="0" smtClean="0"/>
              <a:t>ブログ等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ブログ </a:t>
            </a:r>
            <a:r>
              <a:rPr lang="en-US" altLang="ja-JP" dirty="0" smtClean="0">
                <a:hlinkClick r:id="rId3"/>
              </a:rPr>
              <a:t>http://d.hatena.ne.jp/torutk/</a:t>
            </a:r>
            <a:r>
              <a:rPr lang="en-US" altLang="ja-JP" dirty="0" smtClean="0"/>
              <a:t> </a:t>
            </a:r>
            <a:r>
              <a:rPr lang="ja-JP" altLang="en-US" dirty="0" smtClean="0"/>
              <a:t>他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Twitter @</a:t>
            </a:r>
            <a:r>
              <a:rPr lang="en-US" altLang="ja-JP" dirty="0" err="1" smtClean="0"/>
              <a:t>boochnich</a:t>
            </a:r>
            <a:endParaRPr lang="en-US" altLang="ja-JP" dirty="0" smtClean="0"/>
          </a:p>
        </p:txBody>
      </p:sp>
      <p:pic>
        <p:nvPicPr>
          <p:cNvPr id="1026" name="Picture 2" descr="V:\jobs\presentation\devsumi2013\事前準備\JavaReadingBOF_Logo_300dp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48074"/>
            <a:ext cx="3452153" cy="104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15" y="3271247"/>
            <a:ext cx="857370" cy="857370"/>
          </a:xfrm>
          <a:prstGeom prst="rect">
            <a:avLst/>
          </a:prstGeom>
        </p:spPr>
      </p:pic>
      <p:pic>
        <p:nvPicPr>
          <p:cNvPr id="8196" name="Picture 4" descr="https://www.oreilly.co.jp/books/images/picture_large978-4-87311-718-8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42" y="2292239"/>
            <a:ext cx="1732452" cy="22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seshop.com/static/images/product/18271/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4554"/>
            <a:ext cx="1705913" cy="215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510254" y="3931317"/>
            <a:ext cx="159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2016-01</a:t>
            </a:r>
            <a:r>
              <a:rPr kumimoji="1" lang="ja-JP" altLang="en-US" dirty="0" smtClean="0"/>
              <a:t>～</a:t>
            </a:r>
            <a:r>
              <a:rPr kumimoji="1" lang="ja-JP" altLang="en-US" dirty="0"/>
              <a:t>今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90920" y="4564323"/>
            <a:ext cx="174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2015-06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85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のリソース（メモリと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）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8" y="1916832"/>
            <a:ext cx="4572000" cy="2048162"/>
          </a:xfrm>
          <a:prstGeom prst="rect">
            <a:avLst/>
          </a:prstGeom>
        </p:spPr>
      </p:pic>
      <p:sp>
        <p:nvSpPr>
          <p:cNvPr id="3" name="四角形吹き出し 2"/>
          <p:cNvSpPr/>
          <p:nvPr/>
        </p:nvSpPr>
        <p:spPr>
          <a:xfrm>
            <a:off x="3923928" y="4149080"/>
            <a:ext cx="5129808" cy="1934643"/>
          </a:xfrm>
          <a:prstGeom prst="wedgeRectCallout">
            <a:avLst>
              <a:gd name="adj1" fmla="val 11492"/>
              <a:gd name="adj2" fmla="val -1352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b="1" u="sng" dirty="0" smtClean="0">
                <a:solidFill>
                  <a:srgbClr val="FF0000"/>
                </a:solidFill>
              </a:rPr>
              <a:t>ハイパースレッディングに注意</a:t>
            </a:r>
            <a:endParaRPr kumimoji="1" lang="en-US" altLang="ja-JP" sz="2400" b="1" u="sng" dirty="0" smtClean="0">
              <a:solidFill>
                <a:srgbClr val="FF0000"/>
              </a:solidFill>
            </a:endParaRPr>
          </a:p>
          <a:p>
            <a:endParaRPr kumimoji="1" lang="en-US" altLang="ja-JP" b="1" u="sng" dirty="0" smtClean="0">
              <a:solidFill>
                <a:srgbClr val="FF0000"/>
              </a:solidFill>
            </a:endParaRPr>
          </a:p>
          <a:p>
            <a:r>
              <a:rPr kumimoji="1" lang="en-US" altLang="ja-JP" sz="2400" dirty="0" smtClean="0"/>
              <a:t>CPU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core</a:t>
            </a:r>
            <a:r>
              <a:rPr kumimoji="1" lang="ja-JP" altLang="en-US" sz="2400" dirty="0" smtClean="0"/>
              <a:t>は</a:t>
            </a:r>
            <a:r>
              <a:rPr kumimoji="1" lang="en-US" altLang="ja-JP" sz="2400" dirty="0"/>
              <a:t>2</a:t>
            </a:r>
            <a:r>
              <a:rPr kumimoji="1" lang="ja-JP" altLang="en-US" sz="2400" dirty="0" smtClean="0"/>
              <a:t>つだが、</a:t>
            </a:r>
            <a:r>
              <a:rPr kumimoji="1" lang="en-US" altLang="ja-JP" sz="2400" dirty="0" err="1" smtClean="0"/>
              <a:t>JavaVM</a:t>
            </a:r>
            <a:r>
              <a:rPr kumimoji="1" lang="ja-JP" altLang="en-US" sz="2400" dirty="0" smtClean="0"/>
              <a:t>からは</a:t>
            </a:r>
            <a:r>
              <a:rPr kumimoji="1" lang="en-US" altLang="ja-JP" sz="2400" dirty="0" smtClean="0"/>
              <a:t>CPU</a:t>
            </a:r>
            <a:r>
              <a:rPr kumimoji="1" lang="ja-JP" altLang="en-US" sz="2400" dirty="0" smtClean="0"/>
              <a:t>が</a:t>
            </a:r>
            <a:r>
              <a:rPr kumimoji="1" lang="en-US" altLang="ja-JP" sz="2400" dirty="0" smtClean="0"/>
              <a:t>4</a:t>
            </a:r>
            <a:r>
              <a:rPr kumimoji="1" lang="ja-JP" altLang="en-US" sz="2400" dirty="0" smtClean="0"/>
              <a:t>つと見える。</a:t>
            </a:r>
            <a:endParaRPr kumimoji="1" lang="ja-JP" altLang="en-US" sz="24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674982"/>
              </p:ext>
            </p:extLst>
          </p:nvPr>
        </p:nvGraphicFramePr>
        <p:xfrm>
          <a:off x="5580112" y="2132856"/>
          <a:ext cx="28191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164"/>
              </a:tblGrid>
              <a:tr h="317820"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</a:rPr>
                        <a:t>Intel</a:t>
                      </a:r>
                      <a:r>
                        <a:rPr kumimoji="1" lang="en-US" altLang="ja-JP" b="1" baseline="0" dirty="0" smtClean="0">
                          <a:solidFill>
                            <a:schemeClr val="tx1"/>
                          </a:solidFill>
                        </a:rPr>
                        <a:t> 2core/</a:t>
                      </a:r>
                      <a:r>
                        <a:rPr kumimoji="1" lang="en-US" altLang="ja-JP" b="1" baseline="0" dirty="0" smtClean="0">
                          <a:solidFill>
                            <a:srgbClr val="FF0000"/>
                          </a:solidFill>
                        </a:rPr>
                        <a:t>4thread </a:t>
                      </a:r>
                      <a:r>
                        <a:rPr kumimoji="1" lang="en-US" altLang="ja-JP" b="1" baseline="0" dirty="0" smtClean="0">
                          <a:solidFill>
                            <a:schemeClr val="tx1"/>
                          </a:solidFill>
                        </a:rPr>
                        <a:t>2GHz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のリソース（メモリと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）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8" y="1916832"/>
            <a:ext cx="4572000" cy="204816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661915" y="2079317"/>
            <a:ext cx="2952328" cy="667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演算処理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（同時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命令）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661915" y="3000371"/>
            <a:ext cx="2952328" cy="775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L1</a:t>
            </a:r>
            <a:r>
              <a:rPr kumimoji="1" lang="ja-JP" altLang="en-US" dirty="0" smtClean="0"/>
              <a:t>キャッシュメモリ</a:t>
            </a:r>
            <a:endParaRPr kumimoji="1" lang="en-US" altLang="ja-JP" dirty="0" smtClean="0"/>
          </a:p>
          <a:p>
            <a:pPr algn="ctr"/>
            <a:r>
              <a:rPr kumimoji="1" lang="ja-JP" altLang="en-US" dirty="0"/>
              <a:t>（</a:t>
            </a:r>
            <a:r>
              <a:rPr kumimoji="1" lang="ja-JP" altLang="en-US" dirty="0" smtClean="0"/>
              <a:t>命令</a:t>
            </a:r>
            <a:r>
              <a:rPr kumimoji="1" lang="en-US" altLang="ja-JP" dirty="0" smtClean="0"/>
              <a:t>32KB + </a:t>
            </a:r>
            <a:r>
              <a:rPr kumimoji="1" lang="ja-JP" altLang="en-US" dirty="0" smtClean="0"/>
              <a:t>データ</a:t>
            </a:r>
            <a:r>
              <a:rPr kumimoji="1" lang="en-US" altLang="ja-JP" dirty="0" smtClean="0"/>
              <a:t>32KB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661915" y="4028907"/>
            <a:ext cx="2952328" cy="682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L2</a:t>
            </a:r>
            <a:r>
              <a:rPr kumimoji="1" lang="ja-JP" altLang="en-US" dirty="0" smtClean="0"/>
              <a:t>キャッシュメモリ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256KB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3491880" y="1916832"/>
            <a:ext cx="666074" cy="13132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5547590" y="1916832"/>
            <a:ext cx="3210669" cy="2943385"/>
          </a:xfrm>
          <a:prstGeom prst="roundRect">
            <a:avLst>
              <a:gd name="adj" fmla="val 690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4157954" y="1916831"/>
            <a:ext cx="1503961" cy="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4148953" y="3230087"/>
            <a:ext cx="1368946" cy="14817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5625670" y="5061688"/>
            <a:ext cx="313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Haswell</a:t>
            </a:r>
            <a:r>
              <a:rPr kumimoji="1" lang="ja-JP" altLang="en-US" dirty="0" smtClean="0"/>
              <a:t>マイクロアーキテクチャ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09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のリソース（メモリと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）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8" y="1916832"/>
            <a:ext cx="4572000" cy="204816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661915" y="2079317"/>
            <a:ext cx="2952328" cy="667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演算処理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（同時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命令）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661915" y="3000371"/>
            <a:ext cx="2952328" cy="775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L1</a:t>
            </a:r>
            <a:r>
              <a:rPr kumimoji="1" lang="ja-JP" altLang="en-US" dirty="0" smtClean="0"/>
              <a:t>キャッシュメモリ</a:t>
            </a:r>
            <a:endParaRPr kumimoji="1" lang="en-US" altLang="ja-JP" dirty="0" smtClean="0"/>
          </a:p>
          <a:p>
            <a:pPr algn="ctr"/>
            <a:r>
              <a:rPr kumimoji="1" lang="ja-JP" altLang="en-US" dirty="0"/>
              <a:t>（</a:t>
            </a:r>
            <a:r>
              <a:rPr kumimoji="1" lang="ja-JP" altLang="en-US" dirty="0" smtClean="0"/>
              <a:t>命令</a:t>
            </a:r>
            <a:r>
              <a:rPr kumimoji="1" lang="en-US" altLang="ja-JP" dirty="0" smtClean="0"/>
              <a:t>32KB + </a:t>
            </a:r>
            <a:r>
              <a:rPr kumimoji="1" lang="ja-JP" altLang="en-US" dirty="0" smtClean="0"/>
              <a:t>データ</a:t>
            </a:r>
            <a:r>
              <a:rPr kumimoji="1" lang="en-US" altLang="ja-JP" dirty="0" smtClean="0"/>
              <a:t>32KB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661915" y="4028907"/>
            <a:ext cx="2952328" cy="682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L2</a:t>
            </a:r>
            <a:r>
              <a:rPr kumimoji="1" lang="ja-JP" altLang="en-US" dirty="0" smtClean="0"/>
              <a:t>キャッシュメモリ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256KB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3491880" y="1916832"/>
            <a:ext cx="666074" cy="13132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5547590" y="1916832"/>
            <a:ext cx="3210669" cy="2943385"/>
          </a:xfrm>
          <a:prstGeom prst="roundRect">
            <a:avLst>
              <a:gd name="adj" fmla="val 690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4157954" y="1916831"/>
            <a:ext cx="1503961" cy="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4148953" y="3230087"/>
            <a:ext cx="1368946" cy="14817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稲妻 12"/>
          <p:cNvSpPr/>
          <p:nvPr/>
        </p:nvSpPr>
        <p:spPr>
          <a:xfrm>
            <a:off x="6815429" y="1768505"/>
            <a:ext cx="506296" cy="334603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666868" y="1988840"/>
            <a:ext cx="1209388" cy="279852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  <a:alpha val="8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thread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7359677" y="1988840"/>
            <a:ext cx="1209388" cy="279852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  <a:alpha val="8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thread</a:t>
            </a:r>
            <a:endParaRPr kumimoji="1" lang="ja-JP" altLang="en-US" dirty="0"/>
          </a:p>
        </p:txBody>
      </p:sp>
      <p:sp>
        <p:nvSpPr>
          <p:cNvPr id="19" name="四角形吹き出し 18"/>
          <p:cNvSpPr/>
          <p:nvPr/>
        </p:nvSpPr>
        <p:spPr>
          <a:xfrm>
            <a:off x="2607348" y="5088990"/>
            <a:ext cx="4968552" cy="866293"/>
          </a:xfrm>
          <a:prstGeom prst="wedgeRectCallout">
            <a:avLst>
              <a:gd name="adj1" fmla="val 17587"/>
              <a:gd name="adj2" fmla="val -7419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/>
              <a:t>キャッシュ半減、競合増大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164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CPU</a:t>
            </a:r>
            <a:r>
              <a:rPr kumimoji="1" lang="ja-JP" altLang="en-US" dirty="0"/>
              <a:t>を喰う</a:t>
            </a:r>
            <a:r>
              <a:rPr kumimoji="1" lang="en-US" altLang="ja-JP" dirty="0"/>
              <a:t>Java</a:t>
            </a:r>
            <a:r>
              <a:rPr kumimoji="1" lang="ja-JP" altLang="en-US" dirty="0"/>
              <a:t>の処理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379040"/>
              </p:ext>
            </p:extLst>
          </p:nvPr>
        </p:nvGraphicFramePr>
        <p:xfrm>
          <a:off x="250825" y="2348880"/>
          <a:ext cx="8569647" cy="18897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45111"/>
                <a:gridCol w="2520280"/>
                <a:gridCol w="2304256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Oracle Java RE 8</a:t>
                      </a:r>
                    </a:p>
                    <a:p>
                      <a:r>
                        <a:rPr kumimoji="1" lang="ja-JP" altLang="en-US" sz="2000" dirty="0" smtClean="0"/>
                        <a:t> </a:t>
                      </a:r>
                      <a:r>
                        <a:rPr kumimoji="1" lang="en-US" altLang="ja-JP" sz="2000" dirty="0" smtClean="0"/>
                        <a:t>64bit</a:t>
                      </a:r>
                      <a:r>
                        <a:rPr kumimoji="1" lang="ja-JP" altLang="en-US" sz="2000" dirty="0" smtClean="0"/>
                        <a:t>版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Oracle</a:t>
                      </a:r>
                      <a:r>
                        <a:rPr kumimoji="1" lang="ja-JP" altLang="en-US" sz="2000" dirty="0" smtClean="0"/>
                        <a:t> </a:t>
                      </a:r>
                      <a:r>
                        <a:rPr kumimoji="1" lang="en-US" altLang="ja-JP" sz="2000" dirty="0" smtClean="0"/>
                        <a:t>Java</a:t>
                      </a:r>
                      <a:r>
                        <a:rPr kumimoji="1" lang="ja-JP" altLang="en-US" sz="2000" dirty="0" smtClean="0"/>
                        <a:t> </a:t>
                      </a:r>
                      <a:r>
                        <a:rPr kumimoji="1" lang="en-US" altLang="ja-JP" sz="2000" dirty="0" smtClean="0"/>
                        <a:t>RE</a:t>
                      </a:r>
                    </a:p>
                    <a:p>
                      <a:r>
                        <a:rPr kumimoji="1" lang="ja-JP" altLang="en-US" sz="2000" dirty="0" smtClean="0"/>
                        <a:t> </a:t>
                      </a:r>
                      <a:r>
                        <a:rPr kumimoji="1" lang="en-US" altLang="ja-JP" sz="2000" dirty="0" smtClean="0"/>
                        <a:t>32</a:t>
                      </a:r>
                      <a:r>
                        <a:rPr kumimoji="1" lang="ja-JP" altLang="en-US" sz="2000" dirty="0" smtClean="0"/>
                        <a:t>ｂｉｔ版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JIT</a:t>
                      </a:r>
                      <a:r>
                        <a:rPr kumimoji="1" lang="ja-JP" altLang="en-US" sz="2000" dirty="0" smtClean="0"/>
                        <a:t>コンパイルスレッド数（種類）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３（</a:t>
                      </a:r>
                      <a:r>
                        <a:rPr kumimoji="1" lang="en-US" altLang="ja-JP" sz="2000" dirty="0" smtClean="0"/>
                        <a:t>Tiered</a:t>
                      </a:r>
                      <a:r>
                        <a:rPr kumimoji="1" lang="ja-JP" altLang="en-US" sz="2000" dirty="0" smtClean="0"/>
                        <a:t> </a:t>
                      </a:r>
                      <a:r>
                        <a:rPr kumimoji="1" lang="en-US" altLang="ja-JP" sz="2000" dirty="0" smtClean="0"/>
                        <a:t>Compile</a:t>
                      </a:r>
                      <a:r>
                        <a:rPr kumimoji="1" lang="ja-JP" altLang="en-US" sz="2000" dirty="0" smtClean="0"/>
                        <a:t>）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１（</a:t>
                      </a:r>
                      <a:r>
                        <a:rPr kumimoji="1" lang="en-US" altLang="ja-JP" sz="2000" dirty="0" smtClean="0"/>
                        <a:t>Client Compiler</a:t>
                      </a:r>
                      <a:r>
                        <a:rPr kumimoji="1" lang="ja-JP" altLang="en-US" sz="2000" dirty="0" smtClean="0"/>
                        <a:t>）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GC</a:t>
                      </a:r>
                      <a:r>
                        <a:rPr kumimoji="1" lang="ja-JP" altLang="en-US" sz="2000" dirty="0" smtClean="0"/>
                        <a:t>スレッド数（種類）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４（</a:t>
                      </a:r>
                      <a:r>
                        <a:rPr kumimoji="1" lang="en-US" altLang="ja-JP" sz="2000" dirty="0" smtClean="0"/>
                        <a:t>Parallel</a:t>
                      </a:r>
                      <a:r>
                        <a:rPr kumimoji="1" lang="ja-JP" altLang="en-US" sz="2000" dirty="0" smtClean="0"/>
                        <a:t>）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１（</a:t>
                      </a:r>
                      <a:r>
                        <a:rPr kumimoji="1" lang="en-US" altLang="ja-JP" sz="2000" dirty="0" smtClean="0"/>
                        <a:t>Serial</a:t>
                      </a:r>
                      <a:r>
                        <a:rPr kumimoji="1" lang="ja-JP" altLang="en-US" sz="2000" dirty="0" smtClean="0"/>
                        <a:t>）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合計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７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２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23528" y="1656494"/>
            <a:ext cx="830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JIT</a:t>
            </a:r>
            <a:r>
              <a:rPr kumimoji="1" lang="ja-JP" altLang="en-US" sz="2400" dirty="0" smtClean="0"/>
              <a:t>コンパイル・</a:t>
            </a:r>
            <a:r>
              <a:rPr kumimoji="1" lang="en-US" altLang="ja-JP" sz="2400" dirty="0" smtClean="0"/>
              <a:t>GC</a:t>
            </a:r>
            <a:r>
              <a:rPr kumimoji="1" lang="ja-JP" altLang="en-US" sz="2400" dirty="0" smtClean="0"/>
              <a:t>スレッド数（</a:t>
            </a:r>
            <a:r>
              <a:rPr kumimoji="1" lang="en-US" altLang="ja-JP" sz="2400" dirty="0" smtClean="0"/>
              <a:t>Intel 2core/4thread</a:t>
            </a:r>
            <a:r>
              <a:rPr kumimoji="1" lang="ja-JP" altLang="en-US" sz="2400" dirty="0" smtClean="0"/>
              <a:t>）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15608" y="423863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（「</a:t>
            </a:r>
            <a:r>
              <a:rPr kumimoji="1" lang="en-US" altLang="ja-JP" dirty="0"/>
              <a:t>Java</a:t>
            </a:r>
            <a:r>
              <a:rPr kumimoji="1" lang="ja-JP" altLang="en-US" dirty="0"/>
              <a:t>パフォーマンス」より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5157192"/>
            <a:ext cx="3536267" cy="1584176"/>
          </a:xfrm>
          <a:prstGeom prst="rect">
            <a:avLst/>
          </a:prstGeom>
        </p:spPr>
      </p:pic>
      <p:sp>
        <p:nvSpPr>
          <p:cNvPr id="6" name="四角形吹き出し 5"/>
          <p:cNvSpPr/>
          <p:nvPr/>
        </p:nvSpPr>
        <p:spPr>
          <a:xfrm>
            <a:off x="611560" y="4579019"/>
            <a:ext cx="8208912" cy="720081"/>
          </a:xfrm>
          <a:prstGeom prst="wedgeRectCallout">
            <a:avLst>
              <a:gd name="adj1" fmla="val -7520"/>
              <a:gd name="adj2" fmla="val -885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ハイパースレッディング</a:t>
            </a:r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で</a:t>
            </a:r>
            <a:r>
              <a:rPr kumimoji="1" lang="en-US" altLang="ja-JP" dirty="0"/>
              <a:t>64bit </a:t>
            </a:r>
            <a:r>
              <a:rPr kumimoji="1" lang="en-US" altLang="ja-JP" dirty="0" err="1"/>
              <a:t>JavaVM</a:t>
            </a:r>
            <a:r>
              <a:rPr kumimoji="1" lang="ja-JP" altLang="en-US" dirty="0" smtClean="0"/>
              <a:t>では過剰にスレッドを使用する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66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のリソース（メモリと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）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030382"/>
              </p:ext>
            </p:extLst>
          </p:nvPr>
        </p:nvGraphicFramePr>
        <p:xfrm>
          <a:off x="395536" y="1916832"/>
          <a:ext cx="8145820" cy="17983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08312"/>
                <a:gridCol w="2952328"/>
                <a:gridCol w="2385180"/>
              </a:tblGrid>
              <a:tr h="288032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Oracle Java RE 8</a:t>
                      </a:r>
                      <a:r>
                        <a:rPr kumimoji="1" lang="ja-JP" altLang="en-US" sz="1600" dirty="0" smtClean="0"/>
                        <a:t> </a:t>
                      </a:r>
                      <a:r>
                        <a:rPr kumimoji="1" lang="en-US" altLang="ja-JP" sz="1600" dirty="0" smtClean="0"/>
                        <a:t>64bit</a:t>
                      </a:r>
                      <a:r>
                        <a:rPr kumimoji="1" lang="ja-JP" altLang="en-US" sz="1600" dirty="0" smtClean="0"/>
                        <a:t>版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Oracle Java RE 8</a:t>
                      </a:r>
                      <a:r>
                        <a:rPr kumimoji="1" lang="ja-JP" altLang="en-US" sz="1600" dirty="0" smtClean="0"/>
                        <a:t> </a:t>
                      </a:r>
                      <a:r>
                        <a:rPr kumimoji="1" lang="en-US" altLang="ja-JP" sz="1600" dirty="0" smtClean="0"/>
                        <a:t>32bit</a:t>
                      </a:r>
                      <a:r>
                        <a:rPr kumimoji="1" lang="ja-JP" altLang="en-US" sz="1600" dirty="0" smtClean="0"/>
                        <a:t>版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24078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初期ヒープサイズ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128MB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16MB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26554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最大ヒープサイズ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2GB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256MB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29030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メタスペースサイズ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20.75MB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12MB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171048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スタックサイズ（</a:t>
                      </a:r>
                      <a:r>
                        <a:rPr kumimoji="1" lang="en-US" altLang="ja-JP" sz="1600" dirty="0" smtClean="0"/>
                        <a:t>20</a:t>
                      </a:r>
                      <a:r>
                        <a:rPr kumimoji="1" lang="ja-JP" altLang="en-US" sz="1600" dirty="0" smtClean="0"/>
                        <a:t>スレッド分）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20MB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6.25MB</a:t>
                      </a:r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四角形吹き出し 7"/>
          <p:cNvSpPr/>
          <p:nvPr/>
        </p:nvSpPr>
        <p:spPr>
          <a:xfrm>
            <a:off x="611560" y="3854045"/>
            <a:ext cx="8208912" cy="720081"/>
          </a:xfrm>
          <a:prstGeom prst="wedgeRectCallout">
            <a:avLst>
              <a:gd name="adj1" fmla="val -13271"/>
              <a:gd name="adj2" fmla="val -739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同一マシン上で複数の</a:t>
            </a:r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プログラムを実行する場合、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64bit </a:t>
            </a:r>
            <a:r>
              <a:rPr kumimoji="1" lang="en-US" altLang="ja-JP" dirty="0" err="1" smtClean="0"/>
              <a:t>JavaVM</a:t>
            </a:r>
            <a:r>
              <a:rPr kumimoji="1" lang="ja-JP" altLang="en-US" dirty="0" smtClean="0"/>
              <a:t>のデフォルト設定ではメモリ</a:t>
            </a:r>
            <a:r>
              <a:rPr kumimoji="1" lang="ja-JP" altLang="en-US" dirty="0"/>
              <a:t>の</a:t>
            </a:r>
            <a:r>
              <a:rPr kumimoji="1" lang="ja-JP" altLang="en-US" dirty="0" smtClean="0"/>
              <a:t>使用が過剰</a:t>
            </a:r>
            <a:endParaRPr kumimoji="1" lang="ja-JP" altLang="en-US" dirty="0"/>
          </a:p>
        </p:txBody>
      </p:sp>
      <p:pic>
        <p:nvPicPr>
          <p:cNvPr id="9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4713019"/>
            <a:ext cx="2664296" cy="199822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281912" y="483917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典型的な</a:t>
            </a:r>
            <a:r>
              <a:rPr kumimoji="1" lang="ja-JP" altLang="en-US" sz="2000" dirty="0"/>
              <a:t>ノート</a:t>
            </a:r>
            <a:r>
              <a:rPr kumimoji="1" lang="en-US" altLang="ja-JP" sz="2000" dirty="0" smtClean="0"/>
              <a:t>PC</a:t>
            </a:r>
            <a:r>
              <a:rPr kumimoji="1" lang="ja-JP" altLang="en-US" sz="2000" dirty="0" smtClean="0"/>
              <a:t>の仕様</a:t>
            </a:r>
            <a:endParaRPr kumimoji="1" lang="en-US" altLang="ja-JP" sz="2000" dirty="0" smtClean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522235"/>
              </p:ext>
            </p:extLst>
          </p:nvPr>
        </p:nvGraphicFramePr>
        <p:xfrm>
          <a:off x="4281912" y="5248201"/>
          <a:ext cx="4064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836"/>
                <a:gridCol w="2819164"/>
              </a:tblGrid>
              <a:tr h="31346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CPU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Intel</a:t>
                      </a:r>
                      <a:r>
                        <a:rPr kumimoji="1" lang="en-US" altLang="ja-JP" baseline="0" dirty="0" smtClean="0"/>
                        <a:t> 2core/4thread 2GHz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solidFill>
                            <a:srgbClr val="FF0000"/>
                          </a:solidFill>
                        </a:rPr>
                        <a:t>メモリ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8GB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782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Windows 10 64bit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8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2064420" y="4791890"/>
            <a:ext cx="3528392" cy="589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のリソース（メモリと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）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064420" y="2551997"/>
            <a:ext cx="6192688" cy="748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100424" y="4820130"/>
            <a:ext cx="1008112" cy="56130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使用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（一部）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3612592" y="2681345"/>
            <a:ext cx="1512168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予約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5124760" y="2681345"/>
            <a:ext cx="3132348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空き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2070852" y="2681345"/>
            <a:ext cx="1541740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使用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2070852" y="5877272"/>
            <a:ext cx="1008112" cy="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070852" y="4181014"/>
            <a:ext cx="1548172" cy="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2070852" y="3656345"/>
            <a:ext cx="3053908" cy="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2070852" y="2996952"/>
            <a:ext cx="0" cy="3528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3111752" y="5301208"/>
            <a:ext cx="0" cy="12199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3597806" y="3081302"/>
            <a:ext cx="0" cy="34398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116241" y="3081302"/>
            <a:ext cx="0" cy="34398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462241" y="3471679"/>
            <a:ext cx="160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Virsutal</a:t>
            </a:r>
            <a:r>
              <a:rPr kumimoji="1" lang="en-US" altLang="ja-JP" dirty="0" smtClean="0"/>
              <a:t> Size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17226" y="4012142"/>
            <a:ext cx="160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Private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Bytes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33800" y="5712047"/>
            <a:ext cx="160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Working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Set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- Private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28184" y="4717330"/>
            <a:ext cx="2741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†1</a:t>
            </a:r>
            <a:r>
              <a:rPr kumimoji="1" lang="ja-JP" altLang="en-US" sz="1400" dirty="0" smtClean="0"/>
              <a:t>） 他のプロセスと共有可能なメモリは</a:t>
            </a:r>
            <a:r>
              <a:rPr kumimoji="1" lang="en-US" altLang="ja-JP" sz="1400" dirty="0" smtClean="0"/>
              <a:t>Private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Bytes</a:t>
            </a:r>
            <a:r>
              <a:rPr kumimoji="1" lang="ja-JP" altLang="en-US" sz="1400" dirty="0" smtClean="0"/>
              <a:t>と</a:t>
            </a:r>
            <a:r>
              <a:rPr kumimoji="1" lang="en-US" altLang="ja-JP" sz="1400" dirty="0" smtClean="0"/>
              <a:t>Working Set - Private</a:t>
            </a:r>
            <a:r>
              <a:rPr kumimoji="1" lang="ja-JP" altLang="en-US" sz="1400" dirty="0" err="1" smtClean="0"/>
              <a:t>には</a:t>
            </a:r>
            <a:r>
              <a:rPr kumimoji="1" lang="ja-JP" altLang="en-US" sz="1400" dirty="0" smtClean="0"/>
              <a:t>含まれない</a:t>
            </a:r>
            <a:endParaRPr kumimoji="1" lang="ja-JP" altLang="en-US" sz="1400" dirty="0"/>
          </a:p>
        </p:txBody>
      </p:sp>
      <p:sp>
        <p:nvSpPr>
          <p:cNvPr id="4" name="正方形/長方形 3"/>
          <p:cNvSpPr/>
          <p:nvPr/>
        </p:nvSpPr>
        <p:spPr>
          <a:xfrm>
            <a:off x="1602303" y="389876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†1</a:t>
            </a:r>
            <a:endParaRPr lang="ja-JP" altLang="en-US" dirty="0"/>
          </a:p>
        </p:txBody>
      </p:sp>
      <p:sp>
        <p:nvSpPr>
          <p:cNvPr id="2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0"/>
            <a:ext cx="8229600" cy="536483"/>
          </a:xfrm>
        </p:spPr>
        <p:txBody>
          <a:bodyPr/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OS</a:t>
            </a:r>
            <a:r>
              <a:rPr kumimoji="1" lang="ja-JP" altLang="en-US" dirty="0" smtClean="0"/>
              <a:t>上のプロセスのメモリ管理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1306802" y="5969605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†1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3200" y="2711970"/>
            <a:ext cx="201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仮想アドレス空間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3528" y="4932897"/>
            <a:ext cx="180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物理メモリ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228184" y="5692606"/>
            <a:ext cx="2741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†2</a:t>
            </a:r>
            <a:r>
              <a:rPr kumimoji="1" lang="ja-JP" altLang="en-US" sz="1400" dirty="0" smtClean="0"/>
              <a:t>） 物理メモリ上には実際にはリニアに配置されることはない</a:t>
            </a:r>
            <a:endParaRPr kumimoji="1" lang="ja-JP" altLang="en-US" sz="1400" dirty="0"/>
          </a:p>
        </p:txBody>
      </p:sp>
      <p:sp>
        <p:nvSpPr>
          <p:cNvPr id="29" name="正方形/長方形 28"/>
          <p:cNvSpPr/>
          <p:nvPr/>
        </p:nvSpPr>
        <p:spPr>
          <a:xfrm>
            <a:off x="3078964" y="4837147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smtClean="0"/>
              <a:t>†2</a:t>
            </a:r>
            <a:endParaRPr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5592812" y="3656345"/>
            <a:ext cx="2592288" cy="664600"/>
          </a:xfrm>
          <a:prstGeom prst="wedgeRoundRectCallout">
            <a:avLst>
              <a:gd name="adj1" fmla="val -116539"/>
              <a:gd name="adj2" fmla="val 307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Private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kumimoji="1" lang="en-US" altLang="ja-JP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Bytes</a:t>
            </a:r>
            <a:r>
              <a:rPr kumimoji="1"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に着目</a:t>
            </a:r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50825" y="3898764"/>
            <a:ext cx="3601095" cy="5383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81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のリソース（メモリと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Process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Explorer</a:t>
            </a:r>
            <a:r>
              <a:rPr kumimoji="1" lang="ja-JP" altLang="en-US" dirty="0" smtClean="0"/>
              <a:t>ツールで使用メモリを測定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入手先「</a:t>
            </a:r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Sysinternals</a:t>
            </a:r>
            <a:r>
              <a:rPr kumimoji="1" lang="ja-JP" altLang="en-US" dirty="0" smtClean="0"/>
              <a:t>」</a:t>
            </a:r>
            <a:endParaRPr kumimoji="1" lang="en-US" altLang="ja-JP" dirty="0" smtClean="0"/>
          </a:p>
          <a:p>
            <a:pPr marL="514350" lvl="1" indent="0">
              <a:buNone/>
            </a:pPr>
            <a:r>
              <a:rPr kumimoji="1" lang="en-US" altLang="ja-JP" sz="2000" dirty="0">
                <a:hlinkClick r:id="rId2"/>
              </a:rPr>
              <a:t>https://</a:t>
            </a:r>
            <a:r>
              <a:rPr kumimoji="1" lang="en-US" altLang="ja-JP" sz="2000" dirty="0" smtClean="0">
                <a:hlinkClick r:id="rId2"/>
              </a:rPr>
              <a:t>technet.microsoft.com/ja-jp/sysinternals/bb842062.aspx</a:t>
            </a:r>
            <a:endParaRPr kumimoji="1" lang="en-US" altLang="ja-JP" sz="2000" dirty="0" smtClean="0"/>
          </a:p>
          <a:p>
            <a:pPr marL="857250" lvl="1" indent="-342900"/>
            <a:r>
              <a:rPr kumimoji="1" lang="en-US" altLang="ja-JP" dirty="0" smtClean="0"/>
              <a:t>procexp.exe</a:t>
            </a:r>
            <a:endParaRPr kumimoji="1" lang="ja-JP" altLang="en-US" dirty="0"/>
          </a:p>
        </p:txBody>
      </p:sp>
      <p:pic>
        <p:nvPicPr>
          <p:cNvPr id="8194" name="Picture 2" descr="Windows Sysinternals徹底解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27770"/>
            <a:ext cx="1524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232153" y="6380395"/>
            <a:ext cx="3801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hlinkClick r:id="rId4"/>
              </a:rPr>
              <a:t>http://ec.nikkeibp.co.jp/item/books/P94640.html</a:t>
            </a:r>
            <a:endParaRPr kumimoji="1" lang="ja-JP" altLang="en-US" sz="1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501906"/>
            <a:ext cx="4412730" cy="332824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7907" y="3122987"/>
            <a:ext cx="3468492" cy="286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のリソース（メモリと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kumimoji="1" lang="ja-JP" altLang="en-US" sz="7200" dirty="0" smtClean="0"/>
              <a:t>デモ２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1896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PC</a:t>
            </a:r>
            <a:r>
              <a:rPr kumimoji="1" lang="ja-JP" altLang="en-US" dirty="0"/>
              <a:t>のリソース（メモリと</a:t>
            </a:r>
            <a:r>
              <a:rPr kumimoji="1" lang="en-US" altLang="ja-JP" dirty="0"/>
              <a:t>CPU</a:t>
            </a:r>
            <a:r>
              <a:rPr kumimoji="1" lang="ja-JP" altLang="en-US" dirty="0"/>
              <a:t>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22" y="1556391"/>
            <a:ext cx="2851297" cy="471194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67364" y="6443885"/>
            <a:ext cx="449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Process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Explorer</a:t>
            </a:r>
            <a:r>
              <a:rPr kumimoji="1" lang="ja-JP" altLang="en-US" dirty="0" smtClean="0"/>
              <a:t> の </a:t>
            </a:r>
            <a:r>
              <a:rPr kumimoji="1" lang="en-US" altLang="ja-JP" dirty="0" smtClean="0"/>
              <a:t>System Information</a:t>
            </a:r>
            <a:r>
              <a:rPr kumimoji="1" lang="ja-JP" altLang="en-US" dirty="0" smtClean="0"/>
              <a:t>画面</a:t>
            </a:r>
            <a:endParaRPr kumimoji="1" lang="ja-JP" altLang="en-US" dirty="0"/>
          </a:p>
        </p:txBody>
      </p:sp>
      <p:sp>
        <p:nvSpPr>
          <p:cNvPr id="10" name="メモ 9"/>
          <p:cNvSpPr/>
          <p:nvPr/>
        </p:nvSpPr>
        <p:spPr>
          <a:xfrm>
            <a:off x="3419872" y="4797152"/>
            <a:ext cx="4392488" cy="86409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多数の</a:t>
            </a:r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プログラムを実行すると、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CPU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メモリとも増加量が著しい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582430"/>
            <a:ext cx="7161474" cy="4685903"/>
          </a:xfrm>
          <a:prstGeom prst="rect">
            <a:avLst/>
          </a:prstGeom>
        </p:spPr>
      </p:pic>
      <p:sp>
        <p:nvSpPr>
          <p:cNvPr id="12" name="メモ 11"/>
          <p:cNvSpPr/>
          <p:nvPr/>
        </p:nvSpPr>
        <p:spPr>
          <a:xfrm>
            <a:off x="2115386" y="4972390"/>
            <a:ext cx="4977563" cy="86409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プログラムを</a:t>
            </a:r>
            <a:r>
              <a:rPr kumimoji="1" lang="en-US" altLang="ja-JP" dirty="0" smtClean="0"/>
              <a:t>32bit</a:t>
            </a:r>
            <a:r>
              <a:rPr kumimoji="1" lang="ja-JP" altLang="en-US" dirty="0"/>
              <a:t> </a:t>
            </a:r>
            <a:r>
              <a:rPr kumimoji="1" lang="en-US" altLang="ja-JP" dirty="0" err="1" smtClean="0"/>
              <a:t>JavaVM</a:t>
            </a:r>
            <a:r>
              <a:rPr kumimoji="1" lang="ja-JP" altLang="en-US" dirty="0" smtClean="0"/>
              <a:t>上で実行すると、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特にメモリの増加量を抑制できた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43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Ｊａｖａプログラムの配布とＰＣのリソース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628800"/>
            <a:ext cx="8046156" cy="4525963"/>
          </a:xfrm>
          <a:prstGeom prst="rect">
            <a:avLst/>
          </a:prstGeom>
        </p:spPr>
      </p:pic>
      <p:sp>
        <p:nvSpPr>
          <p:cNvPr id="5" name="雲形吹き出し 4"/>
          <p:cNvSpPr/>
          <p:nvPr/>
        </p:nvSpPr>
        <p:spPr>
          <a:xfrm>
            <a:off x="539552" y="2205543"/>
            <a:ext cx="8064896" cy="2808312"/>
          </a:xfrm>
          <a:prstGeom prst="cloudCallou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  <a:alpha val="88000"/>
                </a:schemeClr>
              </a:gs>
              <a:gs pos="100000">
                <a:schemeClr val="accent1">
                  <a:tint val="15000"/>
                  <a:satMod val="350000"/>
                  <a:alpha val="95000"/>
                </a:schemeClr>
              </a:gs>
            </a:gsLst>
            <a:lin ang="162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Windows</a:t>
            </a:r>
            <a:r>
              <a:rPr kumimoji="1" lang="ja-JP" altLang="en-US" sz="2800" dirty="0" smtClean="0"/>
              <a:t>インストーラーを作成</a:t>
            </a:r>
            <a:endParaRPr kumimoji="1" lang="en-US" altLang="ja-JP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CPU</a:t>
            </a:r>
            <a:r>
              <a:rPr kumimoji="1" lang="ja-JP" altLang="en-US" sz="2800" dirty="0" err="1" smtClean="0"/>
              <a:t>やメ</a:t>
            </a:r>
            <a:r>
              <a:rPr kumimoji="1" lang="ja-JP" altLang="en-US" sz="2800" dirty="0" smtClean="0"/>
              <a:t>モリの使用を抑制</a:t>
            </a:r>
            <a:endParaRPr kumimoji="1" lang="ja-JP" altLang="en-US" sz="2800" dirty="0"/>
          </a:p>
        </p:txBody>
      </p:sp>
      <p:sp>
        <p:nvSpPr>
          <p:cNvPr id="6" name="雲形吹き出し 5"/>
          <p:cNvSpPr/>
          <p:nvPr/>
        </p:nvSpPr>
        <p:spPr>
          <a:xfrm>
            <a:off x="539552" y="2205543"/>
            <a:ext cx="8064896" cy="2808312"/>
          </a:xfrm>
          <a:prstGeom prst="cloudCallou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  <a:alpha val="88000"/>
                </a:schemeClr>
              </a:gs>
              <a:gs pos="100000">
                <a:schemeClr val="accent1">
                  <a:tint val="15000"/>
                  <a:satMod val="350000"/>
                  <a:alpha val="95000"/>
                </a:schemeClr>
              </a:gs>
            </a:gsLst>
            <a:lin ang="162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 err="1" smtClean="0"/>
              <a:t>javapackager</a:t>
            </a:r>
            <a:r>
              <a:rPr kumimoji="1" lang="ja-JP" altLang="en-US" sz="2800" dirty="0" smtClean="0"/>
              <a:t>で</a:t>
            </a:r>
            <a:r>
              <a:rPr kumimoji="1" lang="en-US" altLang="ja-JP" sz="2800" dirty="0" smtClean="0"/>
              <a:t>Windows</a:t>
            </a:r>
            <a:r>
              <a:rPr kumimoji="1" lang="ja-JP" altLang="en-US" sz="2800" dirty="0" smtClean="0"/>
              <a:t>インストーラー（ＭＳＩ形式）を作成</a:t>
            </a:r>
            <a:endParaRPr kumimoji="1"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32bit </a:t>
            </a:r>
            <a:r>
              <a:rPr kumimoji="1" lang="en-US" altLang="ja-JP" sz="2800" dirty="0" err="1" smtClean="0"/>
              <a:t>JavaVM</a:t>
            </a:r>
            <a:r>
              <a:rPr kumimoji="1" lang="ja-JP" altLang="en-US" sz="2800" dirty="0" smtClean="0"/>
              <a:t>で</a:t>
            </a:r>
            <a:r>
              <a:rPr kumimoji="1" lang="en-US" altLang="ja-JP" sz="2800" dirty="0" smtClean="0"/>
              <a:t>CPU</a:t>
            </a:r>
            <a:r>
              <a:rPr kumimoji="1" lang="ja-JP" altLang="en-US" sz="2800" dirty="0" err="1" smtClean="0"/>
              <a:t>やメ</a:t>
            </a:r>
            <a:r>
              <a:rPr kumimoji="1" lang="ja-JP" altLang="en-US" sz="2800" dirty="0" smtClean="0"/>
              <a:t>モリの使用を抑制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7255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アジェンダ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latin typeface="+mj-ea"/>
                <a:ea typeface="+mj-ea"/>
              </a:rPr>
              <a:t>Java</a:t>
            </a:r>
            <a:r>
              <a:rPr kumimoji="1" lang="ja-JP" altLang="en-US" dirty="0" smtClean="0">
                <a:latin typeface="+mj-ea"/>
                <a:ea typeface="+mj-ea"/>
              </a:rPr>
              <a:t> プログラムを使ってもらう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latin typeface="+mj-ea"/>
                <a:ea typeface="+mj-ea"/>
              </a:rPr>
              <a:t>Windows</a:t>
            </a:r>
            <a:r>
              <a:rPr kumimoji="1" lang="ja-JP" altLang="en-US" dirty="0" smtClean="0">
                <a:latin typeface="+mj-ea"/>
                <a:ea typeface="+mj-ea"/>
              </a:rPr>
              <a:t> インストーラー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latin typeface="+mj-ea"/>
                <a:ea typeface="+mj-ea"/>
              </a:rPr>
              <a:t>メモリと </a:t>
            </a:r>
            <a:r>
              <a:rPr kumimoji="1" lang="en-US" altLang="ja-JP" dirty="0" smtClean="0">
                <a:latin typeface="+mj-ea"/>
                <a:ea typeface="+mj-ea"/>
              </a:rPr>
              <a:t>CPU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latin typeface="+mj-ea"/>
                <a:ea typeface="+mj-ea"/>
              </a:rPr>
              <a:t>簡単につくる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latin typeface="+mj-ea"/>
                <a:ea typeface="+mj-ea"/>
              </a:rPr>
              <a:t>あれこれ注文をつける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889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Ｊａｖａプログラムの配布とＰＣのリソース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1"/>
            <a:ext cx="8229600" cy="3773016"/>
          </a:xfrm>
        </p:spPr>
        <p:txBody>
          <a:bodyPr/>
          <a:lstStyle/>
          <a:p>
            <a:r>
              <a:rPr kumimoji="1" lang="en-US" altLang="ja-JP" dirty="0" err="1" smtClean="0"/>
              <a:t>JavaVM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64bit</a:t>
            </a:r>
            <a:r>
              <a:rPr kumimoji="1" lang="ja-JP" altLang="en-US" dirty="0" smtClean="0"/>
              <a:t>上で実行する場合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32bit</a:t>
            </a:r>
            <a:r>
              <a:rPr kumimoji="1" lang="ja-JP" altLang="en-US" dirty="0" smtClean="0"/>
              <a:t>版</a:t>
            </a:r>
            <a:r>
              <a:rPr kumimoji="1" lang="en-US" altLang="ja-JP" dirty="0" err="1" smtClean="0"/>
              <a:t>JavaVM</a:t>
            </a:r>
            <a:r>
              <a:rPr kumimoji="1" lang="ja-JP" altLang="en-US" dirty="0" smtClean="0"/>
              <a:t>と近い設定をする</a:t>
            </a:r>
            <a:endParaRPr kumimoji="1" lang="en-US" altLang="ja-JP" dirty="0" smtClean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sp>
        <p:nvSpPr>
          <p:cNvPr id="4" name="メモ 3"/>
          <p:cNvSpPr/>
          <p:nvPr/>
        </p:nvSpPr>
        <p:spPr>
          <a:xfrm>
            <a:off x="1115616" y="2564904"/>
            <a:ext cx="4464496" cy="2448271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latin typeface="Consolas" panose="020B0609020204030204" pitchFamily="49" charset="0"/>
              </a:rPr>
              <a:t>-Xms16m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latin typeface="Consolas" panose="020B0609020204030204" pitchFamily="49" charset="0"/>
              </a:rPr>
              <a:t>-Xmx256m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latin typeface="Consolas" panose="020B0609020204030204" pitchFamily="49" charset="0"/>
              </a:rPr>
              <a:t>-Xss320k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latin typeface="Consolas" panose="020B0609020204030204" pitchFamily="49" charset="0"/>
              </a:rPr>
              <a:t>-XX:+</a:t>
            </a:r>
            <a:r>
              <a:rPr kumimoji="1" lang="en-US" altLang="ja-JP" sz="2000" dirty="0" err="1" smtClean="0">
                <a:latin typeface="Consolas" panose="020B0609020204030204" pitchFamily="49" charset="0"/>
              </a:rPr>
              <a:t>UseSerialGC</a:t>
            </a:r>
            <a:endParaRPr kumimoji="1" lang="en-US" altLang="ja-JP" sz="2000" dirty="0" smtClean="0"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latin typeface="Consolas" panose="020B0609020204030204" pitchFamily="49" charset="0"/>
              </a:rPr>
              <a:t>-</a:t>
            </a:r>
            <a:r>
              <a:rPr kumimoji="1" lang="en-US" altLang="ja-JP" sz="2000" dirty="0" err="1" smtClean="0">
                <a:latin typeface="Consolas" panose="020B0609020204030204" pitchFamily="49" charset="0"/>
              </a:rPr>
              <a:t>XX:CICompilerCount</a:t>
            </a:r>
            <a:r>
              <a:rPr kumimoji="1" lang="en-US" altLang="ja-JP" sz="2000" dirty="0" smtClean="0">
                <a:latin typeface="Consolas" panose="020B0609020204030204" pitchFamily="49" charset="0"/>
              </a:rPr>
              <a:t>=2</a:t>
            </a:r>
            <a:endParaRPr kumimoji="1" lang="ja-JP" altLang="en-US" sz="20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871749"/>
              </p:ext>
            </p:extLst>
          </p:nvPr>
        </p:nvGraphicFramePr>
        <p:xfrm>
          <a:off x="683569" y="5229200"/>
          <a:ext cx="7272807" cy="1112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39105"/>
                <a:gridCol w="1561294"/>
                <a:gridCol w="1656184"/>
                <a:gridCol w="2016224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JavaVM</a:t>
                      </a:r>
                      <a:r>
                        <a:rPr kumimoji="1" lang="ja-JP" altLang="en-US" dirty="0" smtClean="0"/>
                        <a:t> </a:t>
                      </a:r>
                      <a:r>
                        <a:rPr kumimoji="1" lang="en-US" altLang="ja-JP" dirty="0" smtClean="0"/>
                        <a:t>32bit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JavaVM</a:t>
                      </a:r>
                      <a:r>
                        <a:rPr kumimoji="1" lang="ja-JP" altLang="en-US" dirty="0" smtClean="0"/>
                        <a:t> </a:t>
                      </a:r>
                      <a:r>
                        <a:rPr kumimoji="1" lang="en-US" altLang="ja-JP" dirty="0" smtClean="0"/>
                        <a:t>64bit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err="1" smtClean="0"/>
                        <a:t>JavaVM</a:t>
                      </a:r>
                      <a:r>
                        <a:rPr kumimoji="1" lang="ja-JP" altLang="en-US" dirty="0" smtClean="0"/>
                        <a:t> </a:t>
                      </a:r>
                      <a:r>
                        <a:rPr kumimoji="1" lang="en-US" altLang="ja-JP" dirty="0" smtClean="0"/>
                        <a:t>64bit</a:t>
                      </a:r>
                      <a:r>
                        <a:rPr kumimoji="1" lang="ja-JP" altLang="en-US" dirty="0" smtClean="0"/>
                        <a:t> 調整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Private Bytes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66MB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dirty="0" smtClean="0"/>
                        <a:t>304MB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107MB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Working Set Private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37MB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dirty="0" smtClean="0"/>
                        <a:t>87MB</a:t>
                      </a:r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61MB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角丸四角形 4"/>
          <p:cNvSpPr/>
          <p:nvPr/>
        </p:nvSpPr>
        <p:spPr>
          <a:xfrm>
            <a:off x="539552" y="5589240"/>
            <a:ext cx="756084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6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アジェンダ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Java</a:t>
            </a: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プログラムを使ってもらう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Windows</a:t>
            </a: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インストーラー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メモリと </a:t>
            </a:r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CPU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latin typeface="+mj-ea"/>
                <a:ea typeface="+mj-ea"/>
              </a:rPr>
              <a:t>簡単につくる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あれこれ注文をつける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423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簡単につくる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1"/>
            <a:ext cx="8229600" cy="604664"/>
          </a:xfrm>
        </p:spPr>
        <p:txBody>
          <a:bodyPr/>
          <a:lstStyle/>
          <a:p>
            <a:r>
              <a:rPr kumimoji="1" lang="en-US" altLang="ja-JP" dirty="0" smtClean="0"/>
              <a:t>NetBeans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IDE</a:t>
            </a:r>
            <a:r>
              <a:rPr kumimoji="1" lang="ja-JP" altLang="en-US" dirty="0" smtClean="0"/>
              <a:t> で</a:t>
            </a:r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インストーラー作成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492896"/>
            <a:ext cx="4775445" cy="3670489"/>
          </a:xfrm>
          <a:prstGeom prst="rect">
            <a:avLst/>
          </a:prstGeom>
        </p:spPr>
      </p:pic>
      <p:sp>
        <p:nvSpPr>
          <p:cNvPr id="6" name="四角形吹き出し 5"/>
          <p:cNvSpPr/>
          <p:nvPr/>
        </p:nvSpPr>
        <p:spPr>
          <a:xfrm>
            <a:off x="5796136" y="4293096"/>
            <a:ext cx="2088232" cy="1008112"/>
          </a:xfrm>
          <a:prstGeom prst="wedgeRectCallout">
            <a:avLst>
              <a:gd name="adj1" fmla="val -90379"/>
              <a:gd name="adj2" fmla="val 911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インストーラー作成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メニューが</a:t>
            </a:r>
            <a:r>
              <a:rPr kumimoji="1" lang="ja-JP" altLang="en-US" dirty="0"/>
              <a:t>用意</a:t>
            </a:r>
          </a:p>
        </p:txBody>
      </p:sp>
    </p:spTree>
    <p:extLst>
      <p:ext uri="{BB962C8B-B14F-4D97-AF65-F5344CB8AC3E}">
        <p14:creationId xmlns:p14="http://schemas.microsoft.com/office/powerpoint/2010/main" val="2331002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簡単につくる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kumimoji="1" lang="ja-JP" altLang="en-US" sz="7200" dirty="0" smtClean="0"/>
              <a:t>デモ３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1057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アジェンダ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Java</a:t>
            </a: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プログラムを使ってもらう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Windows</a:t>
            </a: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 インストーラー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メモリと </a:t>
            </a:r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CPU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簡単につくる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latin typeface="+mj-ea"/>
                <a:ea typeface="+mj-ea"/>
              </a:rPr>
              <a:t>あれこれ注文をつける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25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あれこれ注文をつける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ＪＤＫ８の</a:t>
            </a:r>
            <a:r>
              <a:rPr kumimoji="1" lang="en-US" altLang="ja-JP" dirty="0" err="1" smtClean="0"/>
              <a:t>javapackager</a:t>
            </a:r>
            <a:r>
              <a:rPr kumimoji="1" lang="ja-JP" altLang="en-US" dirty="0" smtClean="0"/>
              <a:t>ではできないこと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非ＡＳＣＩＩ文字での属性値設定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メジャーアップグレード・インストーラー作成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インストール先のカスタマイズ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インストーラーＵＩ</a:t>
            </a:r>
            <a:endParaRPr kumimoji="1"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/>
              <a:t>WiX </a:t>
            </a:r>
            <a:r>
              <a:rPr kumimoji="1" lang="en-US" altLang="ja-JP" dirty="0" smtClean="0"/>
              <a:t>Toolset</a:t>
            </a:r>
            <a:r>
              <a:rPr kumimoji="1" lang="ja-JP" altLang="en-US" dirty="0" smtClean="0"/>
              <a:t>の世界で制御する</a:t>
            </a:r>
            <a:endParaRPr kumimoji="1" lang="en-US" altLang="ja-JP" dirty="0" smtClean="0"/>
          </a:p>
        </p:txBody>
      </p:sp>
      <p:sp>
        <p:nvSpPr>
          <p:cNvPr id="4" name="下矢印 3"/>
          <p:cNvSpPr/>
          <p:nvPr/>
        </p:nvSpPr>
        <p:spPr>
          <a:xfrm>
            <a:off x="2987824" y="4077072"/>
            <a:ext cx="122413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5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あれこれ注文をつける</a:t>
            </a:r>
          </a:p>
        </p:txBody>
      </p:sp>
      <p:sp>
        <p:nvSpPr>
          <p:cNvPr id="5" name="メモ 4"/>
          <p:cNvSpPr/>
          <p:nvPr/>
        </p:nvSpPr>
        <p:spPr>
          <a:xfrm>
            <a:off x="269766" y="2723482"/>
            <a:ext cx="1425521" cy="105561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ＷｉＸソース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</a:t>
            </a:r>
            <a:r>
              <a:rPr kumimoji="1" lang="en-US" altLang="ja-JP" dirty="0" err="1" smtClean="0"/>
              <a:t>wxs</a:t>
            </a:r>
            <a:r>
              <a:rPr kumimoji="1" lang="en-US" altLang="ja-JP" dirty="0" smtClean="0"/>
              <a:t>)</a:t>
            </a:r>
          </a:p>
        </p:txBody>
      </p:sp>
      <p:sp>
        <p:nvSpPr>
          <p:cNvPr id="6" name="円/楕円 5"/>
          <p:cNvSpPr/>
          <p:nvPr/>
        </p:nvSpPr>
        <p:spPr>
          <a:xfrm>
            <a:off x="1773710" y="4432760"/>
            <a:ext cx="1656184" cy="8280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candle.exe</a:t>
            </a:r>
            <a:endParaRPr kumimoji="1" lang="ja-JP" altLang="en-US" dirty="0"/>
          </a:p>
        </p:txBody>
      </p:sp>
      <p:sp>
        <p:nvSpPr>
          <p:cNvPr id="10" name="下カーブ矢印 9"/>
          <p:cNvSpPr/>
          <p:nvPr/>
        </p:nvSpPr>
        <p:spPr>
          <a:xfrm rot="3233795">
            <a:off x="1597823" y="3679561"/>
            <a:ext cx="1225461" cy="3602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下カーブ矢印 10"/>
          <p:cNvSpPr/>
          <p:nvPr/>
        </p:nvSpPr>
        <p:spPr>
          <a:xfrm rot="1773541">
            <a:off x="5517356" y="2949658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下カーブ矢印 15"/>
          <p:cNvSpPr/>
          <p:nvPr/>
        </p:nvSpPr>
        <p:spPr>
          <a:xfrm rot="10800000" flipH="1">
            <a:off x="2805453" y="5376517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5489658" y="3521037"/>
            <a:ext cx="1728179" cy="8848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light.exe</a:t>
            </a:r>
            <a:endParaRPr kumimoji="1" lang="ja-JP" altLang="en-US" dirty="0"/>
          </a:p>
        </p:txBody>
      </p:sp>
      <p:sp>
        <p:nvSpPr>
          <p:cNvPr id="20" name="下カーブ矢印 19"/>
          <p:cNvSpPr/>
          <p:nvPr/>
        </p:nvSpPr>
        <p:spPr>
          <a:xfrm rot="7936326" flipH="1">
            <a:off x="5412505" y="4766294"/>
            <a:ext cx="1118341" cy="49017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下カーブ矢印 21"/>
          <p:cNvSpPr/>
          <p:nvPr/>
        </p:nvSpPr>
        <p:spPr>
          <a:xfrm rot="10800000" flipH="1">
            <a:off x="6603499" y="4416863"/>
            <a:ext cx="864096" cy="371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メモ 22"/>
          <p:cNvSpPr/>
          <p:nvPr/>
        </p:nvSpPr>
        <p:spPr>
          <a:xfrm>
            <a:off x="3655800" y="5186924"/>
            <a:ext cx="1681866" cy="98264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WiX</a:t>
            </a:r>
            <a:r>
              <a:rPr kumimoji="1" lang="ja-JP" altLang="en-US" dirty="0" smtClean="0"/>
              <a:t>オブジェクトファイル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</a:t>
            </a:r>
            <a:r>
              <a:rPr kumimoji="1" lang="en-US" altLang="ja-JP" dirty="0" err="1" smtClean="0"/>
              <a:t>wxsobj</a:t>
            </a:r>
            <a:r>
              <a:rPr kumimoji="1" lang="en-US" altLang="ja-JP" dirty="0" smtClean="0"/>
              <a:t>)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7504" y="1763869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ＷｉＸでＭＳＩ作成</a:t>
            </a:r>
            <a:endParaRPr kumimoji="1" lang="ja-JP" altLang="en-US" sz="2400" dirty="0"/>
          </a:p>
        </p:txBody>
      </p:sp>
      <p:sp>
        <p:nvSpPr>
          <p:cNvPr id="27" name="メモ 26"/>
          <p:cNvSpPr/>
          <p:nvPr/>
        </p:nvSpPr>
        <p:spPr>
          <a:xfrm>
            <a:off x="3205957" y="3654503"/>
            <a:ext cx="1990291" cy="578577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実行環境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JRE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28" name="メモ 27"/>
          <p:cNvSpPr/>
          <p:nvPr/>
        </p:nvSpPr>
        <p:spPr>
          <a:xfrm>
            <a:off x="3214033" y="2448579"/>
            <a:ext cx="1982216" cy="607889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アーカイブファイル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(*.jar)</a:t>
            </a:r>
          </a:p>
        </p:txBody>
      </p:sp>
      <p:sp>
        <p:nvSpPr>
          <p:cNvPr id="29" name="メモ 28"/>
          <p:cNvSpPr/>
          <p:nvPr/>
        </p:nvSpPr>
        <p:spPr>
          <a:xfrm>
            <a:off x="3214033" y="3143914"/>
            <a:ext cx="1982216" cy="418285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設定ファイル等</a:t>
            </a:r>
            <a:endParaRPr kumimoji="1" lang="en-US" altLang="ja-JP" dirty="0" smtClean="0"/>
          </a:p>
        </p:txBody>
      </p:sp>
      <p:sp>
        <p:nvSpPr>
          <p:cNvPr id="30" name="メモ 29"/>
          <p:cNvSpPr/>
          <p:nvPr/>
        </p:nvSpPr>
        <p:spPr>
          <a:xfrm>
            <a:off x="7308304" y="3598527"/>
            <a:ext cx="1586167" cy="717439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インストーラー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*.</a:t>
            </a:r>
            <a:r>
              <a:rPr kumimoji="1" lang="en-US" altLang="ja-JP" dirty="0" err="1" smtClean="0"/>
              <a:t>msi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3" name="右中かっこ 2"/>
          <p:cNvSpPr/>
          <p:nvPr/>
        </p:nvSpPr>
        <p:spPr>
          <a:xfrm>
            <a:off x="5196248" y="2430026"/>
            <a:ext cx="285695" cy="1816563"/>
          </a:xfrm>
          <a:prstGeom prst="rightBrace">
            <a:avLst>
              <a:gd name="adj1" fmla="val 8333"/>
              <a:gd name="adj2" fmla="val 3889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7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あれこれ注文をつける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4" y="1600200"/>
            <a:ext cx="8641655" cy="4525963"/>
          </a:xfrm>
        </p:spPr>
        <p:txBody>
          <a:bodyPr/>
          <a:lstStyle/>
          <a:p>
            <a:pPr marL="742950" lvl="2" indent="-342900"/>
            <a:r>
              <a:rPr kumimoji="1" lang="en-US" altLang="ja-JP" dirty="0" err="1"/>
              <a:t>javapackager</a:t>
            </a:r>
            <a:r>
              <a:rPr kumimoji="1" lang="ja-JP" altLang="en-US" dirty="0"/>
              <a:t>を</a:t>
            </a:r>
            <a:r>
              <a:rPr kumimoji="1" lang="en-US" altLang="ja-JP" dirty="0"/>
              <a:t>-v</a:t>
            </a:r>
            <a:r>
              <a:rPr kumimoji="1" lang="ja-JP" altLang="en-US" dirty="0"/>
              <a:t>オプション付きで</a:t>
            </a:r>
            <a:r>
              <a:rPr kumimoji="1" lang="ja-JP" altLang="en-US" dirty="0" smtClean="0"/>
              <a:t>実行</a:t>
            </a:r>
            <a:endParaRPr kumimoji="1" lang="en-US" altLang="ja-JP" dirty="0" smtClean="0"/>
          </a:p>
          <a:p>
            <a:pPr marL="1200150" lvl="3" indent="-342900"/>
            <a:r>
              <a:rPr kumimoji="1" lang="en-US" altLang="ja-JP" dirty="0" err="1" smtClean="0"/>
              <a:t>javapackager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%Temp%</a:t>
            </a:r>
            <a:r>
              <a:rPr kumimoji="1" lang="ja-JP" altLang="en-US" dirty="0" smtClean="0"/>
              <a:t>下に生成</a:t>
            </a:r>
            <a:r>
              <a:rPr kumimoji="1" lang="ja-JP" altLang="en-US" dirty="0"/>
              <a:t>する</a:t>
            </a:r>
            <a:r>
              <a:rPr kumimoji="1" lang="en-US" altLang="ja-JP" dirty="0" smtClean="0"/>
              <a:t>WiX</a:t>
            </a:r>
            <a:r>
              <a:rPr kumimoji="1" lang="ja-JP" altLang="en-US" dirty="0" smtClean="0"/>
              <a:t>ソースファイルのパスが表示されるので、これを取得していじる</a:t>
            </a:r>
            <a:endParaRPr kumimoji="1" lang="en-US" altLang="ja-JP" dirty="0" smtClean="0"/>
          </a:p>
          <a:p>
            <a:pPr marL="1200150" lvl="3" indent="-342900"/>
            <a:endParaRPr kumimoji="1" lang="en-US" altLang="ja-JP" dirty="0"/>
          </a:p>
          <a:p>
            <a:pPr marL="742950" lvl="2" indent="-342900"/>
            <a:endParaRPr kumimoji="1" lang="en-US" altLang="ja-JP" dirty="0" smtClean="0"/>
          </a:p>
          <a:p>
            <a:pPr marL="742950" lvl="2" indent="-342900"/>
            <a:endParaRPr kumimoji="1" lang="en-US" altLang="ja-JP" dirty="0"/>
          </a:p>
          <a:p>
            <a:pPr marL="742950" lvl="2" indent="-342900"/>
            <a:endParaRPr kumimoji="1" lang="en-US" altLang="ja-JP" dirty="0" smtClean="0"/>
          </a:p>
          <a:p>
            <a:pPr marL="742950" lvl="2" indent="-342900"/>
            <a:endParaRPr kumimoji="1" lang="en-US" altLang="ja-JP" dirty="0"/>
          </a:p>
          <a:p>
            <a:pPr marL="742950" lvl="2" indent="-342900"/>
            <a:endParaRPr kumimoji="1" lang="en-US" altLang="ja-JP" dirty="0" smtClean="0"/>
          </a:p>
          <a:p>
            <a:pPr marL="742950" lvl="2" indent="-342900"/>
            <a:r>
              <a:rPr kumimoji="1" lang="en-US" altLang="ja-JP" dirty="0" smtClean="0"/>
              <a:t>&lt;JDK&gt;\lib\ant-javafx.jar</a:t>
            </a:r>
            <a:r>
              <a:rPr kumimoji="1" lang="ja-JP" altLang="en-US" dirty="0" smtClean="0"/>
              <a:t>に含まれる</a:t>
            </a:r>
            <a:r>
              <a:rPr kumimoji="1" lang="en-US" altLang="ja-JP" dirty="0" err="1" smtClean="0"/>
              <a:t>template.wxs</a:t>
            </a:r>
            <a:r>
              <a:rPr kumimoji="1" lang="ja-JP" altLang="en-US" dirty="0" smtClean="0"/>
              <a:t>を取り出していじる</a:t>
            </a:r>
            <a:endParaRPr kumimoji="1" lang="en-US" altLang="ja-JP" dirty="0" smtClean="0"/>
          </a:p>
          <a:p>
            <a:pPr marL="1200150" lvl="3" indent="-342900"/>
            <a:r>
              <a:rPr kumimoji="1" lang="en-US" altLang="ja-JP" dirty="0" err="1" smtClean="0"/>
              <a:t>javapackager</a:t>
            </a:r>
            <a:r>
              <a:rPr kumimoji="1" lang="ja-JP" altLang="en-US" dirty="0" smtClean="0"/>
              <a:t>を実行するディレクトリ下に、</a:t>
            </a:r>
            <a:r>
              <a:rPr kumimoji="1" lang="en-US" altLang="ja-JP" dirty="0" smtClean="0"/>
              <a:t>package\windows\</a:t>
            </a:r>
            <a:r>
              <a:rPr kumimoji="1" lang="en-US" altLang="ja-JP" dirty="0" err="1" smtClean="0"/>
              <a:t>JarManifestViewer.wxs</a:t>
            </a:r>
            <a:r>
              <a:rPr kumimoji="1" lang="ja-JP" altLang="en-US" dirty="0" smtClean="0"/>
              <a:t> のようにアプリケーション名で保存すると、</a:t>
            </a:r>
            <a:r>
              <a:rPr kumimoji="1" lang="en-US" altLang="ja-JP" dirty="0" err="1" smtClean="0"/>
              <a:t>javapackager</a:t>
            </a:r>
            <a:r>
              <a:rPr kumimoji="1" lang="ja-JP" altLang="en-US" dirty="0" smtClean="0"/>
              <a:t>がテンプレートとして利用する。</a:t>
            </a:r>
            <a:endParaRPr kumimoji="1" lang="en-US" altLang="ja-JP" dirty="0" smtClean="0"/>
          </a:p>
          <a:p>
            <a:pPr marL="857250" lvl="3" indent="0">
              <a:buNone/>
            </a:pPr>
            <a:endParaRPr kumimoji="1" lang="en-US" altLang="ja-JP" dirty="0" smtClean="0"/>
          </a:p>
          <a:p>
            <a:pPr marL="742950" lvl="2" indent="-342900"/>
            <a:endParaRPr kumimoji="1" lang="en-US" altLang="ja-JP" dirty="0"/>
          </a:p>
          <a:p>
            <a:pPr marL="742950" lvl="2" indent="-342900"/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934" y="2612982"/>
            <a:ext cx="4472361" cy="196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あれこれ注文をつける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kumimoji="1" lang="ja-JP" altLang="en-US" sz="7200" dirty="0" smtClean="0"/>
              <a:t>デモ４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7245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プログラムを</a:t>
            </a:r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インストーラーで配布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CPU</a:t>
            </a:r>
            <a:r>
              <a:rPr kumimoji="1" lang="ja-JP" altLang="en-US" dirty="0" err="1" smtClean="0"/>
              <a:t>とメ</a:t>
            </a:r>
            <a:r>
              <a:rPr kumimoji="1" lang="ja-JP" altLang="en-US" dirty="0" smtClean="0"/>
              <a:t>モリを控え目に使うには</a:t>
            </a:r>
            <a:r>
              <a:rPr kumimoji="1" lang="en-US" altLang="ja-JP" dirty="0" smtClean="0"/>
              <a:t>32bit</a:t>
            </a:r>
            <a:r>
              <a:rPr kumimoji="1" lang="ja-JP" altLang="en-US" dirty="0" smtClean="0"/>
              <a:t>版</a:t>
            </a:r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で実行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33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Java</a:t>
            </a:r>
            <a:r>
              <a:rPr kumimoji="1" lang="ja-JP" altLang="en-US" dirty="0"/>
              <a:t>プログラムを使ってもらう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916832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kumimoji="1" lang="ja-JP" altLang="en-US" sz="7200" dirty="0" smtClean="0"/>
              <a:t>デモ内容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6287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メモ 5"/>
          <p:cNvSpPr/>
          <p:nvPr/>
        </p:nvSpPr>
        <p:spPr>
          <a:xfrm>
            <a:off x="179512" y="1790445"/>
            <a:ext cx="8064896" cy="4590883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kumimoji="1" lang="en-US" altLang="ja-JP" sz="2000" dirty="0" smtClean="0">
              <a:latin typeface="Consolas" panose="020B0609020204030204" pitchFamily="49" charset="0"/>
              <a:ea typeface="ＭＳ ゴシック" panose="020B0609070205080204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000" dirty="0" err="1" smtClean="0">
                <a:latin typeface="Consolas" panose="020B0609020204030204" pitchFamily="49" charset="0"/>
                <a:ea typeface="ＭＳ ゴシック" panose="020B0609070205080204" pitchFamily="49" charset="-128"/>
              </a:rPr>
              <a:t>javapackager</a:t>
            </a:r>
            <a:r>
              <a:rPr kumimoji="1" lang="en-US" altLang="ja-JP" sz="2000" dirty="0" smtClean="0">
                <a:latin typeface="Consolas" panose="020B0609020204030204" pitchFamily="49" charset="0"/>
                <a:ea typeface="ＭＳ ゴシック" panose="020B0609070205080204" pitchFamily="49" charset="-128"/>
              </a:rPr>
              <a:t> 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-deploy -native 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msi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^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-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outdir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dist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-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outfile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JarManifestViewer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^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-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srcdir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dist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-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srcfiles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jarmanifestviewer.jar ^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-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appclass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com.torutk.jarmanifest.JarManifestViewer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^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-description "View for JAR file manifest" ^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-name 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JarManifestViewer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^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latin typeface="Consolas" panose="020B0609020204030204" pitchFamily="49" charset="0"/>
                <a:ea typeface="ＭＳ ゴシック" panose="020B0609070205080204" pitchFamily="49" charset="-128"/>
              </a:rPr>
              <a:t>-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vendor 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Torutk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^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-</a:t>
            </a:r>
            <a:r>
              <a:rPr kumimoji="1" lang="en-US" altLang="ja-JP" sz="2000" dirty="0" err="1" smtClean="0">
                <a:latin typeface="Consolas" panose="020B0609020204030204" pitchFamily="49" charset="0"/>
                <a:ea typeface="ＭＳ ゴシック" panose="020B0609070205080204" pitchFamily="49" charset="-128"/>
              </a:rPr>
              <a:t>BappVersion</a:t>
            </a:r>
            <a:r>
              <a:rPr kumimoji="1" lang="en-US" altLang="ja-JP" sz="2000" dirty="0" smtClean="0">
                <a:latin typeface="Consolas" panose="020B0609020204030204" pitchFamily="49" charset="0"/>
                <a:ea typeface="ＭＳ ゴシック" panose="020B0609070205080204" pitchFamily="49" charset="-128"/>
              </a:rPr>
              <a:t>=1.0 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^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-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Bwin.menuGroup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="</a:t>
            </a:r>
            <a:r>
              <a:rPr kumimoji="1" lang="en-US" altLang="ja-JP" sz="2000" dirty="0" err="1">
                <a:latin typeface="Consolas" panose="020B0609020204030204" pitchFamily="49" charset="0"/>
                <a:ea typeface="ＭＳ ゴシック" panose="020B0609070205080204" pitchFamily="49" charset="-128"/>
              </a:rPr>
              <a:t>Torutk</a:t>
            </a:r>
            <a:r>
              <a:rPr kumimoji="1" lang="en-US" altLang="ja-JP" sz="2000" dirty="0">
                <a:latin typeface="Consolas" panose="020B0609020204030204" pitchFamily="49" charset="0"/>
                <a:ea typeface="ＭＳ ゴシック" panose="020B0609070205080204" pitchFamily="49" charset="-128"/>
              </a:rPr>
              <a:t> Tools"</a:t>
            </a:r>
            <a:endParaRPr kumimoji="1" lang="ja-JP" altLang="en-US" sz="2000" dirty="0">
              <a:latin typeface="Consolas" panose="020B0609020204030204" pitchFamily="49" charset="0"/>
              <a:ea typeface="ＭＳ ゴシック" panose="020B0609070205080204" pitchFamily="49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デモ１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51821" y="1390335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c</a:t>
            </a:r>
            <a:r>
              <a:rPr kumimoji="1" lang="en-US" altLang="ja-JP" sz="2000" dirty="0" smtClean="0"/>
              <a:t>reatemsi.ps1</a:t>
            </a:r>
            <a:endParaRPr kumimoji="1" lang="ja-JP" altLang="en-US" sz="20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79" y="4221088"/>
            <a:ext cx="4476282" cy="2525316"/>
          </a:xfrm>
          <a:prstGeom prst="rect">
            <a:avLst/>
          </a:prstGeom>
        </p:spPr>
      </p:pic>
      <p:sp>
        <p:nvSpPr>
          <p:cNvPr id="10" name="右カーブ矢印 9"/>
          <p:cNvSpPr/>
          <p:nvPr/>
        </p:nvSpPr>
        <p:spPr>
          <a:xfrm rot="17165744">
            <a:off x="3875063" y="5816665"/>
            <a:ext cx="470687" cy="13015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8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4" y="1600201"/>
            <a:ext cx="8713663" cy="1036712"/>
          </a:xfrm>
        </p:spPr>
        <p:txBody>
          <a:bodyPr/>
          <a:lstStyle/>
          <a:p>
            <a:r>
              <a:rPr kumimoji="1" lang="en-US" altLang="ja-JP" dirty="0" err="1" smtClean="0"/>
              <a:t>Javapackager</a:t>
            </a:r>
            <a:r>
              <a:rPr kumimoji="1" lang="ja-JP" altLang="en-US" dirty="0" smtClean="0"/>
              <a:t>で作成した</a:t>
            </a:r>
            <a:r>
              <a:rPr kumimoji="1" lang="en-US" altLang="ja-JP" dirty="0" smtClean="0"/>
              <a:t>MSI</a:t>
            </a:r>
            <a:r>
              <a:rPr kumimoji="1" lang="ja-JP" altLang="en-US" dirty="0" smtClean="0"/>
              <a:t>のインストール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76872"/>
            <a:ext cx="3658230" cy="363016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396" y="2623490"/>
            <a:ext cx="2915816" cy="1648483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525490" y="3373733"/>
            <a:ext cx="1007385" cy="3076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>
            <a:stCxn id="11" idx="3"/>
          </p:cNvCxnSpPr>
          <p:nvPr/>
        </p:nvCxnSpPr>
        <p:spPr>
          <a:xfrm flipV="1">
            <a:off x="1532875" y="3447731"/>
            <a:ext cx="3903221" cy="798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6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99" y="4581128"/>
            <a:ext cx="8092807" cy="223224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デモ１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56" y="2907532"/>
            <a:ext cx="4190863" cy="576064"/>
          </a:xfrm>
          <a:prstGeom prst="rect">
            <a:avLst/>
          </a:prstGeom>
        </p:spPr>
      </p:pic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4" y="1600201"/>
            <a:ext cx="8641655" cy="1036712"/>
          </a:xfrm>
        </p:spPr>
        <p:txBody>
          <a:bodyPr/>
          <a:lstStyle/>
          <a:p>
            <a:r>
              <a:rPr kumimoji="1" lang="en-US" altLang="ja-JP" dirty="0" err="1" smtClean="0"/>
              <a:t>javapackager</a:t>
            </a:r>
            <a:r>
              <a:rPr kumimoji="1" lang="ja-JP" altLang="en-US" dirty="0"/>
              <a:t>で作成した</a:t>
            </a:r>
            <a:r>
              <a:rPr kumimoji="1" lang="en-US" altLang="ja-JP" dirty="0"/>
              <a:t>MSI</a:t>
            </a:r>
            <a:r>
              <a:rPr kumimoji="1" lang="ja-JP" altLang="en-US" dirty="0"/>
              <a:t>のインストール</a:t>
            </a:r>
            <a:endParaRPr kumimoji="1" lang="en-US" altLang="ja-JP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132856"/>
            <a:ext cx="4032448" cy="371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プログラム</a:t>
            </a:r>
            <a:r>
              <a:rPr kumimoji="1" lang="ja-JP" altLang="en-US" dirty="0" smtClean="0"/>
              <a:t>実行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3" y="2204864"/>
            <a:ext cx="3202601" cy="252997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731" y="1807806"/>
            <a:ext cx="3470172" cy="24852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4286133"/>
            <a:ext cx="7308304" cy="23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1"/>
            <a:ext cx="8229600" cy="604664"/>
          </a:xfrm>
        </p:spPr>
        <p:txBody>
          <a:bodyPr/>
          <a:lstStyle/>
          <a:p>
            <a:r>
              <a:rPr kumimoji="1" lang="ja-JP" altLang="en-US" dirty="0" smtClean="0"/>
              <a:t>メモリ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80928"/>
            <a:ext cx="2474021" cy="309634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768719"/>
            <a:ext cx="2483776" cy="310855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75543" y="240826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JDK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8u92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64bit</a:t>
            </a:r>
            <a:r>
              <a:rPr kumimoji="1" lang="ja-JP" altLang="en-US" dirty="0" smtClean="0"/>
              <a:t>版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05485" y="238065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JDK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8u92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32bit</a:t>
            </a:r>
            <a:r>
              <a:rPr kumimoji="1" lang="ja-JP" altLang="en-US" dirty="0" smtClean="0"/>
              <a:t>版</a:t>
            </a:r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/>
          </p:nvPr>
        </p:nvGraphicFramePr>
        <p:xfrm>
          <a:off x="5625764" y="2996952"/>
          <a:ext cx="3410732" cy="1097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38524"/>
                <a:gridCol w="936104"/>
                <a:gridCol w="936104"/>
              </a:tblGrid>
              <a:tr h="165962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64bit JVM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32bit  JVM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65962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Private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Bytes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318MB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88MB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65962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Working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Set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-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Private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110MB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50MB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65962"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Virsutal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Size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3717MB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551MB</a:t>
                      </a:r>
                      <a:endParaRPr kumimoji="1"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5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1"/>
            <a:ext cx="8229600" cy="604664"/>
          </a:xfrm>
        </p:spPr>
        <p:txBody>
          <a:bodyPr/>
          <a:lstStyle/>
          <a:p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（スレッド）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5543" y="240826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JDK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8u92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64bit</a:t>
            </a:r>
            <a:r>
              <a:rPr kumimoji="1" lang="ja-JP" altLang="en-US" dirty="0" smtClean="0"/>
              <a:t>版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05485" y="238065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JDK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8u92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32bit</a:t>
            </a:r>
            <a:r>
              <a:rPr kumimoji="1" lang="ja-JP" altLang="en-US" dirty="0" smtClean="0"/>
              <a:t>版</a:t>
            </a:r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5625764" y="2996952"/>
          <a:ext cx="3410732" cy="1097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38524"/>
                <a:gridCol w="936104"/>
                <a:gridCol w="936104"/>
              </a:tblGrid>
              <a:tr h="165962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64bit JVM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32bit  JVM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65962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Private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Bytes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318MB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88MB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65962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Working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Set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-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Private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110MB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50MB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165962"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Virsutal</a:t>
                      </a:r>
                      <a:r>
                        <a:rPr kumimoji="1" lang="ja-JP" altLang="en-US" sz="1200" dirty="0" smtClean="0"/>
                        <a:t> </a:t>
                      </a:r>
                      <a:r>
                        <a:rPr kumimoji="1" lang="en-US" altLang="ja-JP" sz="1200" dirty="0" smtClean="0"/>
                        <a:t>Size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3717MB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551MB</a:t>
                      </a:r>
                      <a:endParaRPr kumimoji="1"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276" y="2777593"/>
            <a:ext cx="2476686" cy="309967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79" y="2777593"/>
            <a:ext cx="2476686" cy="309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</a:t>
            </a:r>
            <a:r>
              <a:rPr kumimoji="1" lang="ja-JP" altLang="en-US" dirty="0"/>
              <a:t>３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700808"/>
            <a:ext cx="6019604" cy="4896544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>
          <a:xfrm>
            <a:off x="4427984" y="5157192"/>
            <a:ext cx="3168352" cy="720080"/>
          </a:xfrm>
          <a:prstGeom prst="wedgeRectCallout">
            <a:avLst>
              <a:gd name="adj1" fmla="val -132543"/>
              <a:gd name="adj2" fmla="val -346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/>
              <a:t>プロジェクトを右クリックし、</a:t>
            </a:r>
            <a:endParaRPr kumimoji="1" lang="en-US" altLang="ja-JP" dirty="0"/>
          </a:p>
          <a:p>
            <a:r>
              <a:rPr kumimoji="1" lang="ja-JP" altLang="en-US" dirty="0" smtClean="0"/>
              <a:t>プロパティを開く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16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デモ３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033" y="2060848"/>
            <a:ext cx="6093707" cy="452596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95536" y="1556792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JavaFX</a:t>
            </a:r>
            <a:r>
              <a:rPr kumimoji="1" lang="ja-JP" altLang="en-US" sz="2000" dirty="0" smtClean="0"/>
              <a:t>種類のプロジェクト・プロパティでの設定</a:t>
            </a:r>
            <a:endParaRPr kumimoji="1" lang="ja-JP" altLang="en-US" sz="2000" dirty="0"/>
          </a:p>
        </p:txBody>
      </p:sp>
      <p:sp>
        <p:nvSpPr>
          <p:cNvPr id="7" name="四角形吹き出し 6"/>
          <p:cNvSpPr/>
          <p:nvPr/>
        </p:nvSpPr>
        <p:spPr>
          <a:xfrm>
            <a:off x="5364088" y="3068960"/>
            <a:ext cx="3168352" cy="504056"/>
          </a:xfrm>
          <a:prstGeom prst="wedgeRectCallout">
            <a:avLst>
              <a:gd name="adj1" fmla="val -98632"/>
              <a:gd name="adj2" fmla="val 5449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インストーラの作成</a:t>
            </a:r>
            <a:endParaRPr kumimoji="1" lang="ja-JP" altLang="en-US" dirty="0"/>
          </a:p>
        </p:txBody>
      </p:sp>
      <p:sp>
        <p:nvSpPr>
          <p:cNvPr id="8" name="四角形吹き出し 7"/>
          <p:cNvSpPr/>
          <p:nvPr/>
        </p:nvSpPr>
        <p:spPr>
          <a:xfrm>
            <a:off x="5292080" y="4221088"/>
            <a:ext cx="3168352" cy="612068"/>
          </a:xfrm>
          <a:prstGeom prst="wedgeRectCallout">
            <a:avLst>
              <a:gd name="adj1" fmla="val -116245"/>
              <a:gd name="adj2" fmla="val 918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システム共通（</a:t>
            </a:r>
            <a:r>
              <a:rPr kumimoji="1" lang="en-US" altLang="ja-JP" dirty="0" smtClean="0"/>
              <a:t>Program </a:t>
            </a:r>
            <a:r>
              <a:rPr kumimoji="1" lang="en-US" altLang="ja-JP" dirty="0" err="1" smtClean="0"/>
              <a:t>Filess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にインストール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13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デモ３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55679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Java</a:t>
            </a:r>
            <a:r>
              <a:rPr kumimoji="1" lang="ja-JP" altLang="en-US" sz="2000" dirty="0" smtClean="0"/>
              <a:t>アプリケーション種類のプロジェクト・プロパティでの設定</a:t>
            </a: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32856"/>
            <a:ext cx="6756747" cy="4419827"/>
          </a:xfrm>
          <a:prstGeom prst="rect">
            <a:avLst/>
          </a:prstGeom>
        </p:spPr>
      </p:pic>
      <p:sp>
        <p:nvSpPr>
          <p:cNvPr id="7" name="四角形吹き出し 6"/>
          <p:cNvSpPr/>
          <p:nvPr/>
        </p:nvSpPr>
        <p:spPr>
          <a:xfrm>
            <a:off x="5508774" y="3634717"/>
            <a:ext cx="3168352" cy="504056"/>
          </a:xfrm>
          <a:prstGeom prst="wedgeRectCallout">
            <a:avLst>
              <a:gd name="adj1" fmla="val -48338"/>
              <a:gd name="adj2" fmla="val -882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インストーラの作成</a:t>
            </a:r>
            <a:endParaRPr kumimoji="1" lang="ja-JP" altLang="en-US" dirty="0"/>
          </a:p>
        </p:txBody>
      </p:sp>
      <p:sp>
        <p:nvSpPr>
          <p:cNvPr id="10" name="四角形吹き出し 9"/>
          <p:cNvSpPr/>
          <p:nvPr/>
        </p:nvSpPr>
        <p:spPr>
          <a:xfrm>
            <a:off x="5724128" y="4478778"/>
            <a:ext cx="3168352" cy="966446"/>
          </a:xfrm>
          <a:prstGeom prst="wedgeRectCallout">
            <a:avLst>
              <a:gd name="adj1" fmla="val -88233"/>
              <a:gd name="adj2" fmla="val 55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細かな設定が必要な場合は、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プロジェクトを</a:t>
            </a:r>
            <a:r>
              <a:rPr kumimoji="1" lang="en-US" altLang="ja-JP" dirty="0" smtClean="0"/>
              <a:t>JavaFX</a:t>
            </a:r>
            <a:r>
              <a:rPr kumimoji="1" lang="ja-JP" altLang="en-US" dirty="0" smtClean="0"/>
              <a:t>アプリケーション種類に切り替え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52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Java</a:t>
            </a:r>
            <a:r>
              <a:rPr kumimoji="1" lang="ja-JP" altLang="en-US" dirty="0"/>
              <a:t>プログラムを使ってもらう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916832"/>
            <a:ext cx="8046156" cy="4525963"/>
          </a:xfrm>
          <a:prstGeom prst="rect">
            <a:avLst/>
          </a:prstGeom>
        </p:spPr>
      </p:pic>
      <p:sp>
        <p:nvSpPr>
          <p:cNvPr id="5" name="雲形吹き出し 4"/>
          <p:cNvSpPr/>
          <p:nvPr/>
        </p:nvSpPr>
        <p:spPr>
          <a:xfrm>
            <a:off x="611560" y="2564904"/>
            <a:ext cx="8064896" cy="2808312"/>
          </a:xfrm>
          <a:prstGeom prst="cloudCallou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  <a:alpha val="88000"/>
                </a:schemeClr>
              </a:gs>
              <a:gs pos="100000">
                <a:schemeClr val="accent1">
                  <a:tint val="15000"/>
                  <a:satMod val="350000"/>
                  <a:alpha val="95000"/>
                </a:schemeClr>
              </a:gs>
            </a:gsLst>
            <a:lin ang="162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簡単な配布、インストール、実行</a:t>
            </a:r>
            <a:endParaRPr kumimoji="1" lang="en-US" altLang="ja-JP" sz="24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CPU</a:t>
            </a:r>
            <a:r>
              <a:rPr kumimoji="1" lang="ja-JP" altLang="en-US" sz="2400" dirty="0" err="1" smtClean="0"/>
              <a:t>やメ</a:t>
            </a:r>
            <a:r>
              <a:rPr kumimoji="1" lang="ja-JP" altLang="en-US" sz="2400" dirty="0" smtClean="0"/>
              <a:t>モリの使用は控え目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638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デモ３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6498356" cy="4250804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>
          <a:xfrm>
            <a:off x="5148064" y="1844824"/>
            <a:ext cx="3600400" cy="1152128"/>
          </a:xfrm>
          <a:prstGeom prst="wedgeRectCallout">
            <a:avLst>
              <a:gd name="adj1" fmla="val -82537"/>
              <a:gd name="adj2" fmla="val 118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・アプリケーション名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・インストーラーファイルの名称部分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・実行ファイル（</a:t>
            </a:r>
            <a:r>
              <a:rPr kumimoji="1" lang="en-US" altLang="ja-JP" dirty="0" smtClean="0"/>
              <a:t>.exe</a:t>
            </a:r>
            <a:r>
              <a:rPr kumimoji="1" lang="ja-JP" altLang="en-US" dirty="0" smtClean="0"/>
              <a:t>）名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・ショートカット名</a:t>
            </a:r>
            <a:endParaRPr kumimoji="1" lang="ja-JP" altLang="en-US" dirty="0"/>
          </a:p>
        </p:txBody>
      </p:sp>
      <p:sp>
        <p:nvSpPr>
          <p:cNvPr id="6" name="四角形吹き出し 5"/>
          <p:cNvSpPr/>
          <p:nvPr/>
        </p:nvSpPr>
        <p:spPr>
          <a:xfrm>
            <a:off x="5148064" y="3212976"/>
            <a:ext cx="3600400" cy="685242"/>
          </a:xfrm>
          <a:prstGeom prst="wedgeRectCallout">
            <a:avLst>
              <a:gd name="adj1" fmla="val -81582"/>
              <a:gd name="adj2" fmla="val -10262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・コントロールパネルの開発元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・スタートメニューのフォルダ名</a:t>
            </a:r>
            <a:endParaRPr kumimoji="1" lang="ja-JP" altLang="en-US" dirty="0"/>
          </a:p>
        </p:txBody>
      </p:sp>
      <p:sp>
        <p:nvSpPr>
          <p:cNvPr id="7" name="四角形吹き出し 6"/>
          <p:cNvSpPr/>
          <p:nvPr/>
        </p:nvSpPr>
        <p:spPr>
          <a:xfrm>
            <a:off x="5148064" y="4137384"/>
            <a:ext cx="3600400" cy="1091816"/>
          </a:xfrm>
          <a:prstGeom prst="wedgeRectCallout">
            <a:avLst>
              <a:gd name="adj1" fmla="val -86929"/>
              <a:gd name="adj2" fmla="val -313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・インストーラーファイルのバージョン名部分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・コントロールパネルのバージョン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35696" y="6270779"/>
            <a:ext cx="570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注記）日本語等非</a:t>
            </a:r>
            <a:r>
              <a:rPr kumimoji="1" lang="en-US" altLang="ja-JP" dirty="0" smtClean="0"/>
              <a:t>ASCII</a:t>
            </a:r>
            <a:r>
              <a:rPr kumimoji="1" lang="ja-JP" altLang="en-US" dirty="0" smtClean="0"/>
              <a:t>文字を指定するとエラーとなります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70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デモ３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3" y="1628800"/>
            <a:ext cx="6309081" cy="4896544"/>
          </a:xfrm>
          <a:prstGeom prst="rect">
            <a:avLst/>
          </a:prstGeom>
        </p:spPr>
      </p:pic>
      <p:sp>
        <p:nvSpPr>
          <p:cNvPr id="6" name="四角形吹き出し 5"/>
          <p:cNvSpPr/>
          <p:nvPr/>
        </p:nvSpPr>
        <p:spPr>
          <a:xfrm>
            <a:off x="4283968" y="2420888"/>
            <a:ext cx="3600400" cy="1045282"/>
          </a:xfrm>
          <a:prstGeom prst="wedgeRectCallout">
            <a:avLst>
              <a:gd name="adj1" fmla="val -98862"/>
              <a:gd name="adj2" fmla="val 5833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プロジェクトを右クリックし、</a:t>
            </a:r>
            <a:endParaRPr kumimoji="1" lang="en-US" altLang="ja-JP" dirty="0" smtClean="0"/>
          </a:p>
          <a:p>
            <a:r>
              <a:rPr kumimoji="1" lang="ja-JP" altLang="en-US" dirty="0"/>
              <a:t>パッケージ</a:t>
            </a:r>
            <a:r>
              <a:rPr kumimoji="1" lang="ja-JP" altLang="en-US" dirty="0" smtClean="0"/>
              <a:t>として </a:t>
            </a:r>
            <a:r>
              <a:rPr kumimoji="1" lang="en-US" altLang="ja-JP" dirty="0" smtClean="0"/>
              <a:t>&gt; MSI</a:t>
            </a:r>
            <a:r>
              <a:rPr kumimoji="1" lang="ja-JP" altLang="en-US" dirty="0" smtClean="0"/>
              <a:t>インストーラ</a:t>
            </a:r>
            <a:endParaRPr kumimoji="1" lang="en-US" altLang="ja-JP" dirty="0" smtClean="0"/>
          </a:p>
          <a:p>
            <a:r>
              <a:rPr kumimoji="1" lang="ja-JP" altLang="en-US" dirty="0" smtClean="0"/>
              <a:t>を実行する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64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デモ３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55" y="1988840"/>
            <a:ext cx="3543482" cy="3606985"/>
          </a:xfrm>
          <a:prstGeom prst="rect">
            <a:avLst/>
          </a:prstGeom>
        </p:spPr>
      </p:pic>
      <p:sp>
        <p:nvSpPr>
          <p:cNvPr id="6" name="四角形吹き出し 5"/>
          <p:cNvSpPr/>
          <p:nvPr/>
        </p:nvSpPr>
        <p:spPr>
          <a:xfrm>
            <a:off x="4355976" y="2636912"/>
            <a:ext cx="3600400" cy="360040"/>
          </a:xfrm>
          <a:prstGeom prst="wedgeRectCallout">
            <a:avLst>
              <a:gd name="adj1" fmla="val -88491"/>
              <a:gd name="adj2" fmla="val 51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ファイルタブを</a:t>
            </a:r>
            <a:r>
              <a:rPr kumimoji="1" lang="ja-JP" altLang="en-US" dirty="0"/>
              <a:t>選択</a:t>
            </a:r>
            <a:endParaRPr kumimoji="1" lang="en-US" altLang="ja-JP" dirty="0" smtClean="0"/>
          </a:p>
        </p:txBody>
      </p:sp>
      <p:sp>
        <p:nvSpPr>
          <p:cNvPr id="7" name="四角形吹き出し 6"/>
          <p:cNvSpPr/>
          <p:nvPr/>
        </p:nvSpPr>
        <p:spPr>
          <a:xfrm>
            <a:off x="4374457" y="3573016"/>
            <a:ext cx="3600400" cy="1080120"/>
          </a:xfrm>
          <a:prstGeom prst="wedgeRectCallout">
            <a:avLst>
              <a:gd name="adj1" fmla="val -88491"/>
              <a:gd name="adj2" fmla="val 51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プロジェクト下の</a:t>
            </a:r>
            <a:r>
              <a:rPr kumimoji="1" lang="en-US" altLang="ja-JP" dirty="0" err="1" smtClean="0"/>
              <a:t>dist</a:t>
            </a:r>
            <a:r>
              <a:rPr kumimoji="1" lang="en-US" altLang="ja-JP" dirty="0" smtClean="0"/>
              <a:t>\bundles</a:t>
            </a:r>
            <a:r>
              <a:rPr kumimoji="1" lang="ja-JP" altLang="en-US" dirty="0" smtClean="0"/>
              <a:t>下に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インストーラファイルが生成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0088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デモ３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1" y="1772816"/>
            <a:ext cx="5133596" cy="381642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3212976"/>
            <a:ext cx="5677192" cy="187969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36" y="5301208"/>
            <a:ext cx="2527430" cy="131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0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デモ４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224609"/>
            <a:ext cx="4140413" cy="219086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11560" y="1803402"/>
            <a:ext cx="4369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（１）プロジェクト直下に</a:t>
            </a:r>
            <a:r>
              <a:rPr kumimoji="1" lang="en-US" altLang="ja-JP" sz="1400" dirty="0" smtClean="0"/>
              <a:t>package\windows</a:t>
            </a:r>
            <a:r>
              <a:rPr kumimoji="1" lang="ja-JP" altLang="en-US" sz="1400" dirty="0" smtClean="0"/>
              <a:t>フォルダを作成</a:t>
            </a:r>
            <a:endParaRPr kumimoji="1" lang="ja-JP" altLang="en-US" sz="1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140968"/>
            <a:ext cx="2806844" cy="160663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560150" y="2492896"/>
            <a:ext cx="3584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（２）</a:t>
            </a:r>
            <a:r>
              <a:rPr kumimoji="1" lang="en-US" altLang="ja-JP" sz="1400" dirty="0" smtClean="0"/>
              <a:t>JDK</a:t>
            </a:r>
            <a:r>
              <a:rPr kumimoji="1" lang="ja-JP" altLang="en-US" sz="1400" dirty="0" smtClean="0"/>
              <a:t>の</a:t>
            </a:r>
            <a:r>
              <a:rPr kumimoji="1" lang="en-US" altLang="ja-JP" sz="1400" dirty="0" smtClean="0"/>
              <a:t>lib\ant-javafx.jar </a:t>
            </a:r>
            <a:r>
              <a:rPr kumimoji="1" lang="ja-JP" altLang="en-US" sz="1400" dirty="0" smtClean="0"/>
              <a:t>を</a:t>
            </a:r>
            <a:r>
              <a:rPr kumimoji="1" lang="en-US" altLang="ja-JP" sz="1400" dirty="0" smtClean="0"/>
              <a:t>zip</a:t>
            </a:r>
            <a:r>
              <a:rPr kumimoji="1" lang="ja-JP" altLang="en-US" sz="1400" dirty="0" smtClean="0"/>
              <a:t>解凍ツールで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開き、</a:t>
            </a:r>
            <a:endParaRPr kumimoji="1" lang="ja-JP" altLang="en-US" sz="14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4221088"/>
            <a:ext cx="5010407" cy="233057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732240" y="5805264"/>
            <a:ext cx="250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（３）その中から</a:t>
            </a:r>
            <a:r>
              <a:rPr kumimoji="1" lang="en-US" altLang="ja-JP" sz="1400" dirty="0" err="1" smtClean="0"/>
              <a:t>template.wxs</a:t>
            </a:r>
            <a:r>
              <a:rPr kumimoji="1" lang="en-US" altLang="ja-JP" sz="1400" dirty="0" smtClean="0"/>
              <a:t> </a:t>
            </a:r>
            <a:r>
              <a:rPr kumimoji="1" lang="ja-JP" altLang="en-US" sz="1400" dirty="0" smtClean="0"/>
              <a:t>を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取り出し、</a:t>
            </a:r>
            <a:endParaRPr kumimoji="1" lang="ja-JP" altLang="en-US" sz="14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1406" y="3551653"/>
            <a:ext cx="1644735" cy="476274"/>
          </a:xfrm>
          <a:prstGeom prst="rect">
            <a:avLst/>
          </a:prstGeom>
        </p:spPr>
      </p:pic>
      <p:sp>
        <p:nvSpPr>
          <p:cNvPr id="29" name="左カーブ矢印 28"/>
          <p:cNvSpPr/>
          <p:nvPr/>
        </p:nvSpPr>
        <p:spPr>
          <a:xfrm rot="3316222">
            <a:off x="5620269" y="4594710"/>
            <a:ext cx="808474" cy="271572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下カーブ矢印 29"/>
          <p:cNvSpPr/>
          <p:nvPr/>
        </p:nvSpPr>
        <p:spPr>
          <a:xfrm rot="17040815">
            <a:off x="267878" y="4513029"/>
            <a:ext cx="2557698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806770" y="3765790"/>
            <a:ext cx="332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（４）</a:t>
            </a:r>
            <a:r>
              <a:rPr kumimoji="1" lang="en-US" altLang="ja-JP" sz="1400" dirty="0" err="1" smtClean="0"/>
              <a:t>JarManifestViewer.wxs</a:t>
            </a:r>
            <a:r>
              <a:rPr kumimoji="1" lang="en-US" altLang="ja-JP" sz="1400" dirty="0" smtClean="0"/>
              <a:t> </a:t>
            </a:r>
            <a:r>
              <a:rPr kumimoji="1" lang="ja-JP" altLang="en-US" sz="1400" dirty="0" smtClean="0"/>
              <a:t>に変えて保存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618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デモ４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0825" y="1804896"/>
            <a:ext cx="1386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（１）</a:t>
            </a:r>
            <a:r>
              <a:rPr kumimoji="1" lang="en-US" altLang="ja-JP" sz="1400" dirty="0" smtClean="0"/>
              <a:t>UUID</a:t>
            </a:r>
            <a:r>
              <a:rPr kumimoji="1" lang="ja-JP" altLang="en-US" sz="1400" dirty="0" smtClean="0"/>
              <a:t>を生成</a:t>
            </a:r>
            <a:endParaRPr kumimoji="1" lang="ja-JP" altLang="en-US" sz="1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2110724"/>
            <a:ext cx="3169047" cy="112930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791762" y="1948327"/>
            <a:ext cx="268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（２）</a:t>
            </a:r>
            <a:r>
              <a:rPr kumimoji="1" lang="en-US" altLang="ja-JP" sz="1400" dirty="0" err="1" smtClean="0"/>
              <a:t>JarManifestViewer.wxs</a:t>
            </a:r>
            <a:r>
              <a:rPr kumimoji="1" lang="ja-JP" altLang="en-US" sz="1400" dirty="0" smtClean="0"/>
              <a:t>の編集</a:t>
            </a:r>
            <a:endParaRPr kumimoji="1" lang="ja-JP" altLang="en-US" sz="1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276872"/>
            <a:ext cx="5112013" cy="206385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998712" y="3335696"/>
            <a:ext cx="1296144" cy="165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曲線コネクタ 10"/>
          <p:cNvCxnSpPr/>
          <p:nvPr/>
        </p:nvCxnSpPr>
        <p:spPr>
          <a:xfrm>
            <a:off x="3055930" y="3000481"/>
            <a:ext cx="2938880" cy="338744"/>
          </a:xfrm>
          <a:prstGeom prst="curvedConnector3">
            <a:avLst>
              <a:gd name="adj1" fmla="val 5526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四角形吹き出し 12"/>
          <p:cNvSpPr/>
          <p:nvPr/>
        </p:nvSpPr>
        <p:spPr>
          <a:xfrm>
            <a:off x="250825" y="4149080"/>
            <a:ext cx="4033143" cy="792088"/>
          </a:xfrm>
          <a:prstGeom prst="wedgeRectCallout">
            <a:avLst>
              <a:gd name="adj1" fmla="val 63849"/>
              <a:gd name="adj2" fmla="val -605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050" dirty="0">
                <a:latin typeface="Consolas" panose="020B0609020204030204" pitchFamily="49" charset="0"/>
              </a:rPr>
              <a:t>&lt;</a:t>
            </a:r>
            <a:r>
              <a:rPr kumimoji="1" lang="en-US" altLang="ja-JP" sz="1050" dirty="0" err="1">
                <a:latin typeface="Consolas" panose="020B0609020204030204" pitchFamily="49" charset="0"/>
              </a:rPr>
              <a:t>MajorUpgrade</a:t>
            </a:r>
            <a:r>
              <a:rPr kumimoji="1" lang="en-US" altLang="ja-JP" sz="1050" dirty="0">
                <a:latin typeface="Consolas" panose="020B0609020204030204" pitchFamily="49" charset="0"/>
              </a:rPr>
              <a:t> </a:t>
            </a:r>
            <a:r>
              <a:rPr kumimoji="1" lang="en-US" altLang="ja-JP" sz="1050" dirty="0" err="1">
                <a:latin typeface="Consolas" panose="020B0609020204030204" pitchFamily="49" charset="0"/>
              </a:rPr>
              <a:t>DowngradeErrorMessage</a:t>
            </a:r>
            <a:r>
              <a:rPr kumimoji="1" lang="en-US" altLang="ja-JP" sz="1050" dirty="0">
                <a:latin typeface="Consolas" panose="020B0609020204030204" pitchFamily="49" charset="0"/>
              </a:rPr>
              <a:t>="Already new [</a:t>
            </a:r>
            <a:r>
              <a:rPr kumimoji="1" lang="en-US" altLang="ja-JP" sz="1050" dirty="0" err="1">
                <a:latin typeface="Consolas" panose="020B0609020204030204" pitchFamily="49" charset="0"/>
              </a:rPr>
              <a:t>ProductName</a:t>
            </a:r>
            <a:r>
              <a:rPr kumimoji="1" lang="en-US" altLang="ja-JP" sz="1050" dirty="0">
                <a:latin typeface="Consolas" panose="020B0609020204030204" pitchFamily="49" charset="0"/>
              </a:rPr>
              <a:t>] installed. Stopping to install." /&gt;</a:t>
            </a:r>
            <a:endParaRPr kumimoji="1" lang="ja-JP" altLang="en-US" sz="1050" dirty="0">
              <a:latin typeface="Consolas" panose="020B0609020204030204" pitchFamily="49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6149" y="5301208"/>
            <a:ext cx="1796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（３）</a:t>
            </a:r>
            <a:r>
              <a:rPr kumimoji="1" lang="en-US" altLang="ja-JP" sz="1400" dirty="0" err="1" smtClean="0"/>
              <a:t>javapackager</a:t>
            </a:r>
            <a:r>
              <a:rPr kumimoji="1" lang="ja-JP" altLang="en-US" sz="1400" dirty="0" smtClean="0"/>
              <a:t>実行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575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kumimoji="1" lang="ja-JP" altLang="en-US" sz="7200" dirty="0" smtClean="0"/>
              <a:t>補遺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9241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132856"/>
            <a:ext cx="8086178" cy="4525963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>
          <a:xfrm>
            <a:off x="2332415" y="3529608"/>
            <a:ext cx="3672408" cy="1152128"/>
          </a:xfrm>
          <a:prstGeom prst="wedgeRectCallout">
            <a:avLst/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のコントロールパネルから</a:t>
            </a:r>
            <a:endParaRPr kumimoji="1" lang="en-US" altLang="ja-JP" dirty="0" smtClean="0"/>
          </a:p>
          <a:p>
            <a:r>
              <a:rPr kumimoji="1" lang="ja-JP" altLang="en-US" dirty="0" smtClean="0"/>
              <a:t>プログラム名、発行元、バージョン等を参照できる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972375" y="4897760"/>
            <a:ext cx="576064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吹き出し 6"/>
          <p:cNvSpPr/>
          <p:nvPr/>
        </p:nvSpPr>
        <p:spPr>
          <a:xfrm>
            <a:off x="1180287" y="5517009"/>
            <a:ext cx="3672408" cy="720080"/>
          </a:xfrm>
          <a:prstGeom prst="wedgeRectCallout">
            <a:avLst>
              <a:gd name="adj1" fmla="val -10554"/>
              <a:gd name="adj2" fmla="val -92592"/>
            </a:avLst>
          </a:prstGeom>
          <a:ln w="254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dirty="0" smtClean="0"/>
              <a:t>アンインストールも簡単</a:t>
            </a:r>
            <a:endParaRPr kumimoji="1" lang="en-US" altLang="ja-JP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729631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コントロールパネルのプログラムと機能でインストール情報の確認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66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0"/>
            <a:ext cx="8229600" cy="4925144"/>
          </a:xfrm>
        </p:spPr>
        <p:txBody>
          <a:bodyPr/>
          <a:lstStyle/>
          <a:p>
            <a:r>
              <a:rPr kumimoji="1" lang="ja-JP" altLang="en-US" dirty="0" smtClean="0"/>
              <a:t>コマンドラインでインストール情報取得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pPr lvl="1"/>
            <a:endParaRPr kumimoji="1" lang="en-US" altLang="ja-JP" sz="1800" dirty="0" smtClean="0"/>
          </a:p>
          <a:p>
            <a:pPr lvl="1"/>
            <a:r>
              <a:rPr kumimoji="1" lang="ja-JP" altLang="en-US" sz="1800" dirty="0" smtClean="0"/>
              <a:t>リモートマシンの情報取得も可（</a:t>
            </a:r>
            <a:r>
              <a:rPr kumimoji="1" lang="en-US" altLang="ja-JP" sz="1800" dirty="0" smtClean="0"/>
              <a:t>-</a:t>
            </a:r>
            <a:r>
              <a:rPr kumimoji="1" lang="en-US" altLang="ja-JP" sz="1800" dirty="0" err="1" smtClean="0"/>
              <a:t>ComputerName</a:t>
            </a:r>
            <a:r>
              <a:rPr kumimoji="1" lang="ja-JP" altLang="en-US" sz="1800" dirty="0" smtClean="0"/>
              <a:t>オプション）</a:t>
            </a:r>
            <a:endParaRPr kumimoji="1" lang="en-US" altLang="ja-JP" sz="1800" dirty="0" smtClean="0"/>
          </a:p>
          <a:p>
            <a:pPr lvl="1"/>
            <a:r>
              <a:rPr kumimoji="1" lang="en-US" altLang="ja-JP" sz="1800" dirty="0" smtClean="0"/>
              <a:t>MSI</a:t>
            </a:r>
            <a:r>
              <a:rPr kumimoji="1" lang="ja-JP" altLang="en-US" sz="1800" dirty="0" smtClean="0"/>
              <a:t>形式のインストーラでインストールしたものに限る</a:t>
            </a:r>
            <a:endParaRPr kumimoji="1" lang="ja-JP" altLang="en-US" sz="1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76872"/>
            <a:ext cx="855585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b="1" dirty="0" smtClean="0"/>
              <a:t>Windows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/>
              <a:t>Management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/>
              <a:t>Instrumentation</a:t>
            </a:r>
            <a:endParaRPr lang="en-GB" altLang="en-US" sz="2400" b="1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50938" y="3214864"/>
            <a:ext cx="716547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u="sng" dirty="0" smtClean="0"/>
              <a:t>Get-</a:t>
            </a:r>
            <a:r>
              <a:rPr lang="en-GB" altLang="en-US" sz="2000" b="1" u="sng" dirty="0" err="1" smtClean="0"/>
              <a:t>WmiObject</a:t>
            </a:r>
            <a:r>
              <a:rPr lang="en-GB" altLang="en-US" sz="2000" b="1" u="sng" dirty="0" smtClean="0"/>
              <a:t> </a:t>
            </a:r>
            <a:r>
              <a:rPr lang="ja-JP" altLang="en-US" sz="2000" b="1" u="sng" dirty="0" smtClean="0"/>
              <a:t>コマンドレットでインストール情報を取得</a:t>
            </a:r>
            <a:endParaRPr lang="en-US" altLang="ja-JP" sz="2000" b="1" u="sng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b="1" u="sng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800" dirty="0" smtClean="0"/>
              <a:t>Windows</a:t>
            </a:r>
            <a:r>
              <a:rPr lang="ja-JP" altLang="en-US" sz="1800" dirty="0" smtClean="0"/>
              <a:t>インストーラー形式（</a:t>
            </a:r>
            <a:r>
              <a:rPr lang="en-US" altLang="ja-JP" sz="1800" dirty="0" smtClean="0"/>
              <a:t>MSI</a:t>
            </a:r>
            <a:r>
              <a:rPr lang="ja-JP" altLang="en-US" sz="1800" dirty="0" smtClean="0"/>
              <a:t>）の情報のみ参照</a:t>
            </a:r>
            <a:endParaRPr lang="en-US" altLang="ja-JP" sz="18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ja-JP" altLang="en-US" sz="1800" dirty="0" smtClean="0"/>
              <a:t>ローカルホストおよびリモートホストの情報を取得可能</a:t>
            </a:r>
            <a:endParaRPr lang="en-US" altLang="ja-JP" sz="1800" dirty="0" smtClean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366914"/>
            <a:ext cx="69262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800" dirty="0"/>
              <a:t>Windows OS</a:t>
            </a:r>
            <a:r>
              <a:rPr lang="ja-JP" altLang="en-US" sz="1800" dirty="0"/>
              <a:t>のシステム情報の収集・監視・管理を行う仕組みです。ローカルおよびリモートを対象とします</a:t>
            </a:r>
            <a:r>
              <a:rPr lang="ja-JP" altLang="en-US" sz="1800" dirty="0" smtClean="0"/>
              <a:t>。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67921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簡単な配布、インストール、実行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5160205" cy="174684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491880" y="2132856"/>
            <a:ext cx="1440160" cy="144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076379"/>
            <a:ext cx="2971953" cy="160663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631" y="4005064"/>
            <a:ext cx="2514729" cy="2597283"/>
          </a:xfrm>
          <a:prstGeom prst="rect">
            <a:avLst/>
          </a:prstGeom>
        </p:spPr>
      </p:pic>
      <p:sp>
        <p:nvSpPr>
          <p:cNvPr id="25" name="下カーブ矢印 24"/>
          <p:cNvSpPr/>
          <p:nvPr/>
        </p:nvSpPr>
        <p:spPr>
          <a:xfrm rot="2676270">
            <a:off x="5327956" y="2132129"/>
            <a:ext cx="1470128" cy="5001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左カーブ矢印 25"/>
          <p:cNvSpPr/>
          <p:nvPr/>
        </p:nvSpPr>
        <p:spPr>
          <a:xfrm rot="3657034">
            <a:off x="4106500" y="4228270"/>
            <a:ext cx="516587" cy="15589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横巻き 27"/>
          <p:cNvSpPr/>
          <p:nvPr/>
        </p:nvSpPr>
        <p:spPr>
          <a:xfrm>
            <a:off x="4211960" y="5491443"/>
            <a:ext cx="4680520" cy="90116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dirty="0"/>
              <a:t>Microsoft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Windows</a:t>
            </a:r>
            <a:r>
              <a:rPr kumimoji="1" lang="ja-JP" altLang="en-US" sz="2400" dirty="0"/>
              <a:t> インストーラー</a:t>
            </a:r>
          </a:p>
        </p:txBody>
      </p:sp>
    </p:spTree>
    <p:extLst>
      <p:ext uri="{BB962C8B-B14F-4D97-AF65-F5344CB8AC3E}">
        <p14:creationId xmlns:p14="http://schemas.microsoft.com/office/powerpoint/2010/main" val="29343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1" dirty="0" smtClean="0"/>
              <a:t>インストーラー作成ツール</a:t>
            </a:r>
            <a:endParaRPr lang="en-GB" altLang="en-US" sz="2000" b="1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55576" y="3140075"/>
            <a:ext cx="3805312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u="sng" dirty="0" smtClean="0"/>
              <a:t>Windows</a:t>
            </a:r>
            <a:r>
              <a:rPr lang="ja-JP" altLang="en-US" sz="1600" b="1" u="sng" dirty="0" smtClean="0"/>
              <a:t>インストーラー（</a:t>
            </a:r>
            <a:r>
              <a:rPr lang="en-US" altLang="ja-JP" sz="1600" b="1" u="sng" dirty="0" smtClean="0"/>
              <a:t>MSI</a:t>
            </a:r>
            <a:r>
              <a:rPr lang="ja-JP" altLang="en-US" sz="1600" b="1" u="sng" dirty="0" smtClean="0"/>
              <a:t>）</a:t>
            </a:r>
            <a:endParaRPr lang="en-GB" altLang="en-US" sz="1600" b="1" u="sng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 dirty="0" err="1" smtClean="0"/>
              <a:t>InstallShield</a:t>
            </a:r>
            <a:endParaRPr lang="en-GB" altLang="en-US" sz="1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　</a:t>
            </a:r>
            <a:r>
              <a:rPr lang="en-GB" altLang="en-US" sz="1400" dirty="0" smtClean="0">
                <a:hlinkClick r:id="rId3"/>
              </a:rPr>
              <a:t>http</a:t>
            </a:r>
            <a:r>
              <a:rPr lang="en-GB" altLang="en-US" sz="1400" dirty="0">
                <a:hlinkClick r:id="rId3"/>
              </a:rPr>
              <a:t>://www.networld.co.jp/product/is/</a:t>
            </a:r>
            <a:endParaRPr lang="en-GB" altLang="en-US" sz="1400" dirty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 smtClean="0"/>
              <a:t>　　商用製品。</a:t>
            </a:r>
            <a:endParaRPr lang="en-US" altLang="ja-JP" sz="1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 smtClean="0"/>
              <a:t>　　</a:t>
            </a:r>
            <a:r>
              <a:rPr lang="en-US" altLang="ja-JP" sz="1400" dirty="0" smtClean="0"/>
              <a:t>Professional</a:t>
            </a:r>
            <a:r>
              <a:rPr lang="ja-JP" altLang="en-US" sz="1400" dirty="0" smtClean="0"/>
              <a:t>版（ノードロック）</a:t>
            </a:r>
            <a:r>
              <a:rPr lang="en-US" altLang="ja-JP" sz="1400" dirty="0" smtClean="0"/>
              <a:t>46</a:t>
            </a:r>
            <a:r>
              <a:rPr lang="ja-JP" altLang="en-US" sz="1400" dirty="0" smtClean="0"/>
              <a:t>万、</a:t>
            </a:r>
            <a:endParaRPr lang="en-US" altLang="ja-JP" sz="1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　フローティング</a:t>
            </a:r>
            <a:r>
              <a:rPr lang="en-US" altLang="ja-JP" sz="1400" dirty="0" smtClean="0"/>
              <a:t>160</a:t>
            </a:r>
            <a:r>
              <a:rPr lang="ja-JP" altLang="en-US" sz="1400" dirty="0" smtClean="0"/>
              <a:t>万／ユーザー</a:t>
            </a:r>
            <a:endParaRPr lang="en-US" altLang="ja-JP" sz="1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 smtClean="0"/>
              <a:t>　　限定版</a:t>
            </a:r>
            <a:r>
              <a:rPr lang="en-US" altLang="ja-JP" sz="1400" dirty="0" smtClean="0"/>
              <a:t>(LE)</a:t>
            </a:r>
            <a:r>
              <a:rPr lang="ja-JP" altLang="en-US" sz="1400" dirty="0" smtClean="0"/>
              <a:t>の権利が</a:t>
            </a:r>
            <a:r>
              <a:rPr lang="en-US" altLang="ja-JP" sz="1400" dirty="0" smtClean="0"/>
              <a:t>Visual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Studio 2012</a:t>
            </a:r>
            <a:r>
              <a:rPr lang="ja-JP" altLang="en-US" sz="1400" dirty="0" smtClean="0"/>
              <a:t>～</a:t>
            </a:r>
            <a:endParaRPr lang="en-US" altLang="ja-JP" sz="1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　（</a:t>
            </a:r>
            <a:r>
              <a:rPr lang="en-US" altLang="ja-JP" sz="1400" dirty="0" smtClean="0"/>
              <a:t>Professional</a:t>
            </a:r>
            <a:r>
              <a:rPr lang="ja-JP" altLang="en-US" sz="1400" dirty="0" smtClean="0"/>
              <a:t>以上）</a:t>
            </a: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400" dirty="0" smtClean="0"/>
              <a:t>Visual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Studio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Installer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 smtClean="0"/>
              <a:t>　　商用製品の</a:t>
            </a:r>
            <a:r>
              <a:rPr lang="en-US" altLang="ja-JP" sz="1400" dirty="0" smtClean="0"/>
              <a:t>Visual</a:t>
            </a:r>
            <a:r>
              <a:rPr lang="ja-JP" altLang="en-US" sz="1400" dirty="0"/>
              <a:t> </a:t>
            </a:r>
            <a:r>
              <a:rPr lang="en-US" altLang="ja-JP" sz="1400" dirty="0" smtClean="0"/>
              <a:t>Studio</a:t>
            </a:r>
            <a:r>
              <a:rPr lang="ja-JP" altLang="en-US" sz="1400" dirty="0" smtClean="0"/>
              <a:t>の拡張機能（無償）</a:t>
            </a:r>
            <a:endParaRPr lang="en-US" altLang="ja-JP" sz="14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400" dirty="0" smtClean="0"/>
              <a:t>WiX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toolset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 smtClean="0"/>
              <a:t>　　</a:t>
            </a:r>
            <a:r>
              <a:rPr lang="en-US" altLang="ja-JP" sz="1400" dirty="0" smtClean="0">
                <a:hlinkClick r:id="rId4"/>
              </a:rPr>
              <a:t>http</a:t>
            </a:r>
            <a:r>
              <a:rPr lang="en-US" altLang="ja-JP" sz="1400" dirty="0">
                <a:hlinkClick r:id="rId4"/>
              </a:rPr>
              <a:t>://wixtoolset.org/</a:t>
            </a:r>
            <a:endParaRPr lang="en-US" altLang="ja-JP" sz="1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 smtClean="0"/>
              <a:t>　　無償</a:t>
            </a:r>
            <a:endParaRPr lang="en-US" altLang="en-US" sz="1400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944264" y="5921404"/>
            <a:ext cx="71643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US" altLang="ja-JP" sz="2000" b="1" dirty="0" smtClean="0"/>
              <a:t>Java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SE</a:t>
            </a:r>
            <a:r>
              <a:rPr lang="ja-JP" altLang="en-US" sz="2000" b="1" dirty="0" smtClean="0"/>
              <a:t> </a:t>
            </a:r>
            <a:r>
              <a:rPr lang="en-US" altLang="ja-JP" sz="2000" b="1" dirty="0" smtClean="0"/>
              <a:t>8</a:t>
            </a:r>
            <a:r>
              <a:rPr lang="ja-JP" altLang="en-US" sz="2000" b="1" dirty="0" smtClean="0"/>
              <a:t>の</a:t>
            </a:r>
            <a:r>
              <a:rPr lang="en-US" altLang="ja-JP" sz="2000" b="1" dirty="0" err="1" smtClean="0"/>
              <a:t>javapackager</a:t>
            </a:r>
            <a:r>
              <a:rPr lang="ja-JP" altLang="en-US" sz="2000" b="1" dirty="0" smtClean="0"/>
              <a:t>は、</a:t>
            </a:r>
            <a:endParaRPr lang="en-US" altLang="ja-JP" sz="2000" b="1" dirty="0" smtClean="0"/>
          </a:p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US" altLang="ja-JP" sz="2000" b="1" dirty="0" smtClean="0"/>
              <a:t>WiX toolset</a:t>
            </a:r>
            <a:r>
              <a:rPr lang="ja-JP" altLang="en-US" sz="2000" b="1" dirty="0" smtClean="0"/>
              <a:t>または</a:t>
            </a:r>
            <a:r>
              <a:rPr lang="en-US" altLang="ja-JP" sz="2000" b="1" dirty="0" err="1" smtClean="0"/>
              <a:t>Inno</a:t>
            </a:r>
            <a:r>
              <a:rPr lang="en-US" altLang="ja-JP" sz="2000" b="1" dirty="0" smtClean="0"/>
              <a:t> Setup</a:t>
            </a:r>
            <a:r>
              <a:rPr lang="ja-JP" altLang="en-US" sz="2000" b="1" dirty="0" smtClean="0"/>
              <a:t>を使う</a:t>
            </a:r>
            <a:endParaRPr lang="en-US" altLang="en-US" sz="2000" b="1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55576" y="2608263"/>
            <a:ext cx="73216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Windows</a:t>
            </a:r>
            <a:r>
              <a:rPr lang="ja-JP" altLang="en-US" sz="1400" dirty="0" smtClean="0"/>
              <a:t>インストーラー形式（</a:t>
            </a:r>
            <a:r>
              <a:rPr lang="en-US" altLang="ja-JP" sz="1400" dirty="0" smtClean="0"/>
              <a:t>MSI</a:t>
            </a:r>
            <a:r>
              <a:rPr lang="ja-JP" altLang="en-US" sz="1400" dirty="0" smtClean="0"/>
              <a:t>）を作成するもの、独自インストーラー形式を作成するものがある</a:t>
            </a:r>
            <a:endParaRPr lang="en-US" altLang="en-US" sz="14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103161" y="3140075"/>
            <a:ext cx="380531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1" u="sng" dirty="0"/>
              <a:t>独自</a:t>
            </a:r>
            <a:r>
              <a:rPr lang="ja-JP" altLang="en-US" sz="1600" b="1" u="sng" dirty="0" smtClean="0"/>
              <a:t>インストーラー</a:t>
            </a:r>
            <a:endParaRPr lang="en-GB" altLang="en-US" sz="1600" b="1" u="sng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400" dirty="0" err="1" smtClean="0"/>
              <a:t>Inno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Setup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　</a:t>
            </a:r>
            <a:r>
              <a:rPr lang="en-US" altLang="ja-JP" sz="1400" dirty="0"/>
              <a:t> </a:t>
            </a:r>
            <a:r>
              <a:rPr lang="en-US" altLang="ja-JP" sz="1400" dirty="0">
                <a:hlinkClick r:id="rId5"/>
              </a:rPr>
              <a:t>http://www.jrsoftware.org/isinfo.php</a:t>
            </a:r>
            <a:endParaRPr lang="en-GB" altLang="en-US" sz="1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/>
              <a:t>　</a:t>
            </a:r>
            <a:r>
              <a:rPr lang="ja-JP" altLang="en-US" sz="1400" dirty="0" smtClean="0"/>
              <a:t>　無償</a:t>
            </a:r>
            <a:endParaRPr lang="en-US" altLang="ja-JP" sz="14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400" dirty="0" smtClean="0"/>
              <a:t>NSIS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 smtClean="0"/>
              <a:t>　　</a:t>
            </a:r>
            <a:r>
              <a:rPr lang="en-US" altLang="ja-JP" sz="1400" dirty="0"/>
              <a:t> </a:t>
            </a:r>
            <a:r>
              <a:rPr lang="en-US" altLang="ja-JP" sz="1400" dirty="0">
                <a:hlinkClick r:id="rId6"/>
              </a:rPr>
              <a:t>http://nsis.sourceforge.net</a:t>
            </a:r>
            <a:r>
              <a:rPr lang="en-US" altLang="ja-JP" sz="1400" dirty="0" smtClean="0">
                <a:hlinkClick r:id="rId6"/>
              </a:rPr>
              <a:t>/</a:t>
            </a:r>
            <a:endParaRPr lang="en-US" altLang="ja-JP" sz="1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400" dirty="0" smtClean="0"/>
              <a:t>　　無償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01507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539552" y="1916832"/>
            <a:ext cx="4104456" cy="4608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ja-JP" sz="2000" dirty="0" smtClean="0"/>
              <a:t>Windows</a:t>
            </a:r>
            <a:r>
              <a:rPr kumimoji="1" lang="ja-JP" altLang="en-US" sz="2000" dirty="0" smtClean="0"/>
              <a:t>インストーラー（</a:t>
            </a:r>
            <a:r>
              <a:rPr kumimoji="1" lang="en-US" altLang="ja-JP" sz="2000" dirty="0" smtClean="0"/>
              <a:t>MSI</a:t>
            </a:r>
            <a:r>
              <a:rPr kumimoji="1" lang="ja-JP" altLang="en-US" sz="2000" dirty="0" smtClean="0"/>
              <a:t>）形式</a:t>
            </a:r>
            <a:endParaRPr kumimoji="1"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080597" y="2420888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 smtClean="0"/>
              <a:t>InstallShield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商用製品</a:t>
            </a:r>
            <a:endParaRPr kumimoji="1" lang="ja-JP" altLang="en-US" sz="2400" dirty="0"/>
          </a:p>
        </p:txBody>
      </p:sp>
      <p:sp>
        <p:nvSpPr>
          <p:cNvPr id="8" name="角丸四角形 7"/>
          <p:cNvSpPr/>
          <p:nvPr/>
        </p:nvSpPr>
        <p:spPr>
          <a:xfrm>
            <a:off x="1115616" y="3861048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Visual Studio Installer</a:t>
            </a:r>
          </a:p>
          <a:p>
            <a:pPr algn="ctr"/>
            <a:r>
              <a:rPr kumimoji="1" lang="ja-JP" altLang="en-US" sz="2400" dirty="0" smtClean="0"/>
              <a:t>商用</a:t>
            </a:r>
            <a:r>
              <a:rPr kumimoji="1" lang="ja-JP" altLang="en-US" sz="2400" dirty="0"/>
              <a:t>製品</a:t>
            </a:r>
            <a:endParaRPr kumimoji="1" lang="en-US" altLang="ja-JP" sz="2400" dirty="0" smtClean="0"/>
          </a:p>
        </p:txBody>
      </p:sp>
      <p:sp>
        <p:nvSpPr>
          <p:cNvPr id="10" name="角丸四角形 9"/>
          <p:cNvSpPr/>
          <p:nvPr/>
        </p:nvSpPr>
        <p:spPr>
          <a:xfrm>
            <a:off x="1115616" y="5301208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WiX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toolset</a:t>
            </a:r>
          </a:p>
          <a:p>
            <a:pPr algn="ctr"/>
            <a:r>
              <a:rPr kumimoji="1" lang="ja-JP" altLang="en-US" sz="2400" dirty="0"/>
              <a:t>無償</a:t>
            </a:r>
            <a:endParaRPr kumimoji="1" lang="en-US" altLang="ja-JP" sz="2400" dirty="0" smtClean="0"/>
          </a:p>
        </p:txBody>
      </p:sp>
      <p:sp>
        <p:nvSpPr>
          <p:cNvPr id="12" name="正方形/長方形 11"/>
          <p:cNvSpPr/>
          <p:nvPr/>
        </p:nvSpPr>
        <p:spPr>
          <a:xfrm>
            <a:off x="4932040" y="1916832"/>
            <a:ext cx="3960440" cy="4608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2000" dirty="0" smtClean="0"/>
              <a:t>独自インストーラー形式</a:t>
            </a:r>
            <a:endParaRPr kumimoji="1" lang="ja-JP" altLang="en-US" sz="2000" dirty="0"/>
          </a:p>
        </p:txBody>
      </p:sp>
      <p:sp>
        <p:nvSpPr>
          <p:cNvPr id="13" name="角丸四角形 12"/>
          <p:cNvSpPr/>
          <p:nvPr/>
        </p:nvSpPr>
        <p:spPr>
          <a:xfrm>
            <a:off x="5976826" y="3861048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NSIS</a:t>
            </a:r>
          </a:p>
          <a:p>
            <a:pPr algn="ctr"/>
            <a:r>
              <a:rPr kumimoji="1" lang="ja-JP" altLang="en-US" sz="2400" dirty="0" smtClean="0"/>
              <a:t>無償</a:t>
            </a:r>
            <a:endParaRPr kumimoji="1" lang="en-US" altLang="ja-JP" sz="2400" dirty="0" smtClean="0"/>
          </a:p>
        </p:txBody>
      </p:sp>
      <p:sp>
        <p:nvSpPr>
          <p:cNvPr id="14" name="角丸四角形 13"/>
          <p:cNvSpPr/>
          <p:nvPr/>
        </p:nvSpPr>
        <p:spPr>
          <a:xfrm>
            <a:off x="5976826" y="2420888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 smtClean="0"/>
              <a:t>Inno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Setup</a:t>
            </a:r>
          </a:p>
          <a:p>
            <a:pPr algn="ctr"/>
            <a:r>
              <a:rPr kumimoji="1" lang="ja-JP" altLang="en-US" sz="2400" dirty="0"/>
              <a:t>無償</a:t>
            </a:r>
            <a:endParaRPr kumimoji="1" lang="en-US" altLang="ja-JP" sz="24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755576" y="5085184"/>
            <a:ext cx="3528392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185053" y="2276872"/>
            <a:ext cx="3528392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3425" y="1445840"/>
            <a:ext cx="327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インストーラーを作成するツール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35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7" y="2132856"/>
            <a:ext cx="7944258" cy="458493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0825" y="1484784"/>
            <a:ext cx="741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WiX Toolset</a:t>
            </a:r>
            <a:r>
              <a:rPr kumimoji="1" lang="ja-JP" altLang="en-US" sz="2400" dirty="0" smtClean="0"/>
              <a:t>のインストール</a:t>
            </a:r>
            <a:endParaRPr kumimoji="1" lang="ja-JP" altLang="en-US" sz="2400" dirty="0"/>
          </a:p>
        </p:txBody>
      </p:sp>
      <p:sp>
        <p:nvSpPr>
          <p:cNvPr id="7" name="角丸四角形 6"/>
          <p:cNvSpPr/>
          <p:nvPr/>
        </p:nvSpPr>
        <p:spPr>
          <a:xfrm>
            <a:off x="6300192" y="3429000"/>
            <a:ext cx="1368152" cy="432048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3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825" y="1484784"/>
            <a:ext cx="741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WiX Toolset</a:t>
            </a:r>
            <a:r>
              <a:rPr kumimoji="1" lang="ja-JP" altLang="en-US" sz="2400" dirty="0" smtClean="0"/>
              <a:t>のインストール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07" y="1973012"/>
            <a:ext cx="6022885" cy="4617545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3973646" y="5085184"/>
            <a:ext cx="1966506" cy="57606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0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825" y="1484784"/>
            <a:ext cx="741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WiX Toolset</a:t>
            </a:r>
            <a:r>
              <a:rPr kumimoji="1" lang="ja-JP" altLang="en-US" sz="2400" dirty="0" smtClean="0"/>
              <a:t>のインストール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949846"/>
            <a:ext cx="5977359" cy="4366310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250824" y="5445224"/>
            <a:ext cx="2376959" cy="57606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8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825" y="1484784"/>
            <a:ext cx="741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WiX Toolset</a:t>
            </a:r>
            <a:r>
              <a:rPr kumimoji="1" lang="ja-JP" altLang="en-US" sz="2400" dirty="0" smtClean="0"/>
              <a:t>のインストール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14" y="2564904"/>
            <a:ext cx="3289548" cy="3289548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179512" y="3717032"/>
            <a:ext cx="3816424" cy="1008112"/>
          </a:xfrm>
          <a:prstGeom prst="round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068960"/>
            <a:ext cx="4064993" cy="3021617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4331554" y="3717032"/>
            <a:ext cx="3984862" cy="360040"/>
          </a:xfrm>
          <a:prstGeom prst="round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6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825" y="1484784"/>
            <a:ext cx="741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WiX Toolset</a:t>
            </a:r>
            <a:r>
              <a:rPr kumimoji="1" lang="ja-JP" altLang="en-US" sz="2400" dirty="0" smtClean="0"/>
              <a:t>のインストール</a:t>
            </a:r>
            <a:endParaRPr kumimoji="1" lang="ja-JP" altLang="en-US" sz="24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307350"/>
            <a:ext cx="4349974" cy="2184512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467544" y="4005064"/>
            <a:ext cx="1224136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65795"/>
            <a:ext cx="3444223" cy="4416710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6660232" y="5248086"/>
            <a:ext cx="1224136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8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825" y="1484784"/>
            <a:ext cx="741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WiX Toolset</a:t>
            </a:r>
            <a:r>
              <a:rPr kumimoji="1" lang="ja-JP" altLang="en-US" sz="2400" dirty="0" smtClean="0"/>
              <a:t>のインストール</a:t>
            </a:r>
            <a:endParaRPr kumimoji="1" lang="ja-JP" altLang="en-US" sz="24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26" y="2263657"/>
            <a:ext cx="5074162" cy="2328077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3557257" y="4187720"/>
            <a:ext cx="1007385" cy="3076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460914" y="3743683"/>
            <a:ext cx="4536140" cy="2673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971776"/>
            <a:ext cx="6316143" cy="1038617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7524327" y="5589239"/>
            <a:ext cx="1275583" cy="4211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4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0825" y="1484784"/>
            <a:ext cx="741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WiX Toolset</a:t>
            </a:r>
            <a:r>
              <a:rPr kumimoji="1" lang="ja-JP" altLang="en-US" sz="2400" dirty="0" smtClean="0"/>
              <a:t>のインストール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39" y="2234258"/>
            <a:ext cx="7957210" cy="16561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39" y="4437112"/>
            <a:ext cx="7943895" cy="159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WiX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Toolset</a:t>
            </a:r>
          </a:p>
          <a:p>
            <a:pPr lvl="1"/>
            <a:r>
              <a:rPr kumimoji="1" lang="en-US" altLang="ja-JP" dirty="0" err="1" smtClean="0"/>
              <a:t>msi</a:t>
            </a:r>
            <a:r>
              <a:rPr kumimoji="1" lang="ja-JP" altLang="en-US" dirty="0" smtClean="0"/>
              <a:t>ファイルから</a:t>
            </a:r>
            <a:r>
              <a:rPr kumimoji="1" lang="en-US" altLang="ja-JP" dirty="0" err="1" smtClean="0"/>
              <a:t>wxs</a:t>
            </a:r>
            <a:r>
              <a:rPr kumimoji="1" lang="ja-JP" altLang="en-US" dirty="0" smtClean="0"/>
              <a:t>を生成</a:t>
            </a:r>
            <a:endParaRPr kumimoji="1" lang="ja-JP" altLang="en-US" dirty="0"/>
          </a:p>
        </p:txBody>
      </p:sp>
      <p:sp>
        <p:nvSpPr>
          <p:cNvPr id="4" name="メモ 3"/>
          <p:cNvSpPr/>
          <p:nvPr/>
        </p:nvSpPr>
        <p:spPr>
          <a:xfrm>
            <a:off x="5883747" y="3117216"/>
            <a:ext cx="1425521" cy="1055616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ＷｉＸソース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ファイル</a:t>
            </a:r>
            <a:endParaRPr kumimoji="1" lang="en-US" altLang="ja-JP" dirty="0"/>
          </a:p>
          <a:p>
            <a:pPr algn="ctr"/>
            <a:r>
              <a:rPr kumimoji="1" lang="en-US" altLang="ja-JP" dirty="0" smtClean="0"/>
              <a:t>(*.</a:t>
            </a:r>
            <a:r>
              <a:rPr kumimoji="1" lang="en-US" altLang="ja-JP" dirty="0" err="1" smtClean="0"/>
              <a:t>wxs</a:t>
            </a:r>
            <a:r>
              <a:rPr kumimoji="1" lang="en-US" altLang="ja-JP" dirty="0" smtClean="0"/>
              <a:t>)</a:t>
            </a:r>
          </a:p>
        </p:txBody>
      </p:sp>
      <p:sp>
        <p:nvSpPr>
          <p:cNvPr id="5" name="円/楕円 4"/>
          <p:cNvSpPr/>
          <p:nvPr/>
        </p:nvSpPr>
        <p:spPr>
          <a:xfrm>
            <a:off x="2870282" y="3437329"/>
            <a:ext cx="1728179" cy="8848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dark.exe</a:t>
            </a:r>
            <a:endParaRPr kumimoji="1" lang="ja-JP" altLang="en-US" dirty="0"/>
          </a:p>
        </p:txBody>
      </p:sp>
      <p:sp>
        <p:nvSpPr>
          <p:cNvPr id="6" name="メモ 5"/>
          <p:cNvSpPr/>
          <p:nvPr/>
        </p:nvSpPr>
        <p:spPr>
          <a:xfrm>
            <a:off x="611560" y="3162317"/>
            <a:ext cx="1586167" cy="717439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インストーラー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*.</a:t>
            </a:r>
            <a:r>
              <a:rPr kumimoji="1" lang="en-US" altLang="ja-JP" dirty="0" err="1" smtClean="0"/>
              <a:t>msi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7" name="上カーブ矢印 6"/>
          <p:cNvSpPr/>
          <p:nvPr/>
        </p:nvSpPr>
        <p:spPr>
          <a:xfrm>
            <a:off x="1585659" y="4085670"/>
            <a:ext cx="1224136" cy="4082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上カーブ矢印 7"/>
          <p:cNvSpPr/>
          <p:nvPr/>
        </p:nvSpPr>
        <p:spPr>
          <a:xfrm>
            <a:off x="4662397" y="4101765"/>
            <a:ext cx="1224136" cy="4082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CPU</a:t>
            </a:r>
            <a:r>
              <a:rPr kumimoji="1" lang="ja-JP" altLang="en-US" dirty="0" err="1"/>
              <a:t>やメ</a:t>
            </a:r>
            <a:r>
              <a:rPr kumimoji="1" lang="ja-JP" altLang="en-US" dirty="0"/>
              <a:t>モリの使用は控え目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22" y="1556391"/>
            <a:ext cx="2851297" cy="4711942"/>
          </a:xfrm>
          <a:prstGeom prst="rect">
            <a:avLst/>
          </a:prstGeom>
        </p:spPr>
      </p:pic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1556792"/>
            <a:ext cx="7201270" cy="471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067364" y="6443885"/>
            <a:ext cx="449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Process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Explorer</a:t>
            </a:r>
            <a:r>
              <a:rPr kumimoji="1" lang="ja-JP" altLang="en-US" dirty="0" smtClean="0"/>
              <a:t> の </a:t>
            </a:r>
            <a:r>
              <a:rPr kumimoji="1" lang="en-US" altLang="ja-JP" dirty="0" smtClean="0"/>
              <a:t>System Information</a:t>
            </a:r>
            <a:r>
              <a:rPr kumimoji="1" lang="ja-JP" altLang="en-US" dirty="0" smtClean="0"/>
              <a:t>画面</a:t>
            </a:r>
            <a:endParaRPr kumimoji="1" lang="ja-JP" altLang="en-US" dirty="0"/>
          </a:p>
        </p:txBody>
      </p:sp>
      <p:sp>
        <p:nvSpPr>
          <p:cNvPr id="10" name="メモ 9"/>
          <p:cNvSpPr/>
          <p:nvPr/>
        </p:nvSpPr>
        <p:spPr>
          <a:xfrm>
            <a:off x="2115386" y="4972390"/>
            <a:ext cx="4977563" cy="864096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多数の</a:t>
            </a:r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プログラム（</a:t>
            </a:r>
            <a:r>
              <a:rPr kumimoji="1" lang="en-US" altLang="ja-JP" dirty="0" smtClean="0"/>
              <a:t>64bit</a:t>
            </a:r>
            <a:r>
              <a:rPr kumimoji="1" lang="ja-JP" altLang="en-US" dirty="0" smtClean="0"/>
              <a:t>）を実行すると、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CPU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メモリとも増加量が著しい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71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 b="1" dirty="0" smtClean="0"/>
              <a:t>WiX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/>
              <a:t>Toolset</a:t>
            </a:r>
            <a:r>
              <a:rPr lang="ja-JP" altLang="en-US" sz="2400" b="1" dirty="0" smtClean="0"/>
              <a:t>参考情報</a:t>
            </a:r>
            <a:endParaRPr lang="en-GB" altLang="en-US" sz="2400" b="1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50938" y="2244428"/>
            <a:ext cx="774154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800" dirty="0" smtClean="0"/>
              <a:t>WiX</a:t>
            </a:r>
            <a:r>
              <a:rPr lang="ja-JP" altLang="en-US" sz="1800" dirty="0" smtClean="0"/>
              <a:t>チュートリアル日本語訳</a:t>
            </a:r>
            <a:endParaRPr lang="en-US" altLang="ja-JP" sz="18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800" dirty="0"/>
              <a:t>　　</a:t>
            </a:r>
            <a:r>
              <a:rPr lang="en-US" altLang="ja-JP" sz="1800" dirty="0">
                <a:hlinkClick r:id="rId3"/>
              </a:rPr>
              <a:t>http://</a:t>
            </a:r>
            <a:r>
              <a:rPr lang="en-US" altLang="ja-JP" sz="1800" dirty="0" smtClean="0">
                <a:hlinkClick r:id="rId3"/>
              </a:rPr>
              <a:t>wix-tutorial-ja.github.io/toc.html</a:t>
            </a:r>
            <a:endParaRPr lang="en-US" altLang="ja-JP" sz="18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ja-JP" altLang="en-US" sz="1800" dirty="0" smtClean="0"/>
              <a:t>書籍（洋書）「</a:t>
            </a:r>
            <a:r>
              <a:rPr lang="en-US" altLang="ja-JP" sz="1800" dirty="0" smtClean="0"/>
              <a:t>WiX 3.6: A Developer’s Guide to Windows Installer XML</a:t>
            </a:r>
            <a:r>
              <a:rPr lang="ja-JP" altLang="en-US" sz="1800" dirty="0" smtClean="0"/>
              <a:t>」</a:t>
            </a:r>
            <a:endParaRPr lang="en-US" altLang="ja-JP" sz="18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800" dirty="0" smtClean="0"/>
              <a:t>Windows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Installer/WiX/</a:t>
            </a:r>
            <a:r>
              <a:rPr lang="en-US" altLang="ja-JP" sz="1800" dirty="0" err="1" smtClean="0"/>
              <a:t>Installshield</a:t>
            </a:r>
            <a:r>
              <a:rPr lang="ja-JP" altLang="en-US" sz="1800" dirty="0" smtClean="0"/>
              <a:t> メーリングリスト</a:t>
            </a:r>
            <a:endParaRPr lang="en-US" altLang="ja-JP" sz="18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ja-JP" altLang="en-US" sz="1800" dirty="0"/>
              <a:t>　</a:t>
            </a:r>
            <a:r>
              <a:rPr lang="ja-JP" altLang="en-US" sz="1800" dirty="0" smtClean="0"/>
              <a:t>　</a:t>
            </a:r>
            <a:r>
              <a:rPr lang="en-US" altLang="ja-JP" sz="1800" dirty="0" smtClean="0">
                <a:hlinkClick r:id="rId4"/>
              </a:rPr>
              <a:t>http</a:t>
            </a:r>
            <a:r>
              <a:rPr lang="en-US" altLang="ja-JP" sz="1800" dirty="0">
                <a:hlinkClick r:id="rId4"/>
              </a:rPr>
              <a:t>://www.freeml.com/msi</a:t>
            </a:r>
            <a:endParaRPr lang="en-US" altLang="ja-JP" sz="18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ja-JP" sz="18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ja-JP" sz="1800" dirty="0"/>
          </a:p>
        </p:txBody>
      </p:sp>
      <p:pic>
        <p:nvPicPr>
          <p:cNvPr id="1028" name="Picture 4" descr="http://ecx.images-amazon.com/images/I/51%2BvZJs7ojL._SX404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59004"/>
            <a:ext cx="1693739" cy="208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436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1"/>
            <a:ext cx="8229600" cy="2548880"/>
          </a:xfrm>
        </p:spPr>
        <p:txBody>
          <a:bodyPr/>
          <a:lstStyle/>
          <a:p>
            <a:r>
              <a:rPr kumimoji="1" lang="ja-JP" altLang="en-US" dirty="0" err="1"/>
              <a:t>ｊ</a:t>
            </a:r>
            <a:r>
              <a:rPr kumimoji="1" lang="en-US" altLang="ja-JP" dirty="0" err="1" smtClean="0"/>
              <a:t>avapackager</a:t>
            </a:r>
            <a:endParaRPr kumimoji="1" lang="en-US" altLang="ja-JP" dirty="0"/>
          </a:p>
          <a:p>
            <a:pPr lvl="1"/>
            <a:r>
              <a:rPr kumimoji="1" lang="ja-JP" altLang="en-US" dirty="0" smtClean="0"/>
              <a:t>次の</a:t>
            </a:r>
            <a:r>
              <a:rPr kumimoji="1" lang="ja-JP" altLang="en-US" dirty="0"/>
              <a:t>機能</a:t>
            </a:r>
            <a:r>
              <a:rPr kumimoji="1" lang="ja-JP" altLang="en-US" dirty="0" smtClean="0"/>
              <a:t>を持つ</a:t>
            </a:r>
            <a:r>
              <a:rPr kumimoji="1" lang="en-US" altLang="ja-JP" dirty="0" smtClean="0"/>
              <a:t>JDK</a:t>
            </a:r>
            <a:r>
              <a:rPr kumimoji="1" lang="ja-JP" altLang="en-US" dirty="0" smtClean="0"/>
              <a:t>標準コマンド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CSS</a:t>
            </a:r>
            <a:r>
              <a:rPr kumimoji="1" lang="ja-JP" altLang="en-US" dirty="0" smtClean="0"/>
              <a:t>ファイルをバイナリ形式に変換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JAR</a:t>
            </a:r>
            <a:r>
              <a:rPr kumimoji="1" lang="ja-JP" altLang="en-US" dirty="0" smtClean="0"/>
              <a:t>アーカイブファイルを作成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再配布用パッケージを作成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JAR</a:t>
            </a:r>
            <a:r>
              <a:rPr kumimoji="1" lang="ja-JP" altLang="en-US" dirty="0" smtClean="0"/>
              <a:t>ファイルを署名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オプション説明</a:t>
            </a:r>
            <a:endParaRPr kumimoji="1" lang="en-US" altLang="ja-JP" dirty="0"/>
          </a:p>
          <a:p>
            <a:pPr marL="914400" lvl="2" indent="0">
              <a:buNone/>
            </a:pPr>
            <a:r>
              <a:rPr kumimoji="1" lang="en-US" altLang="ja-JP" dirty="0" smtClean="0">
                <a:hlinkClick r:id="rId2"/>
              </a:rPr>
              <a:t>https</a:t>
            </a:r>
            <a:r>
              <a:rPr kumimoji="1" lang="en-US" altLang="ja-JP" dirty="0">
                <a:hlinkClick r:id="rId2"/>
              </a:rPr>
              <a:t>://docs.oracle.com/javase/jp/8/docs/technotes/tools/windows/javapackager.html</a:t>
            </a:r>
            <a:endParaRPr kumimoji="1" lang="ja-JP" altLang="en-US" dirty="0"/>
          </a:p>
          <a:p>
            <a:pPr lvl="2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77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5004048" y="4437112"/>
            <a:ext cx="3240360" cy="21602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自己完結型アプリケーション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3568" y="4455115"/>
            <a:ext cx="3240360" cy="120613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スタンドアロンアプリケーション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1"/>
            <a:ext cx="8229600" cy="2548880"/>
          </a:xfrm>
        </p:spPr>
        <p:txBody>
          <a:bodyPr/>
          <a:lstStyle/>
          <a:p>
            <a:r>
              <a:rPr kumimoji="1" lang="ja-JP" altLang="en-US" dirty="0" err="1"/>
              <a:t>ｊ</a:t>
            </a:r>
            <a:r>
              <a:rPr kumimoji="1" lang="en-US" altLang="ja-JP" dirty="0" err="1" smtClean="0"/>
              <a:t>avapackager</a:t>
            </a:r>
            <a:endParaRPr kumimoji="1" lang="en-US" altLang="ja-JP" dirty="0"/>
          </a:p>
          <a:p>
            <a:pPr lvl="1"/>
            <a:r>
              <a:rPr kumimoji="1" lang="ja-JP" altLang="en-US" dirty="0" smtClean="0"/>
              <a:t>次の</a:t>
            </a:r>
            <a:r>
              <a:rPr kumimoji="1" lang="ja-JP" altLang="en-US" dirty="0"/>
              <a:t>機能</a:t>
            </a:r>
            <a:r>
              <a:rPr kumimoji="1" lang="ja-JP" altLang="en-US" dirty="0" smtClean="0"/>
              <a:t>を持つ</a:t>
            </a:r>
            <a:r>
              <a:rPr kumimoji="1" lang="en-US" altLang="ja-JP" dirty="0" smtClean="0"/>
              <a:t>JDK</a:t>
            </a:r>
            <a:r>
              <a:rPr kumimoji="1" lang="ja-JP" altLang="en-US" dirty="0" smtClean="0"/>
              <a:t>標準コマンド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CSS</a:t>
            </a: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ファイルをバイナリ形式に変換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JAR</a:t>
            </a: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アーカイブファイルを作成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kumimoji="1" lang="ja-JP" altLang="en-US" dirty="0" smtClean="0"/>
              <a:t>再配布用パッケージを作成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</a:rPr>
              <a:t>JAR</a:t>
            </a: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ファイルを署名</a:t>
            </a:r>
            <a:endParaRPr kumimoji="1" lang="en-US" altLang="ja-JP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367644" y="4959759"/>
            <a:ext cx="1872208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アプリケーション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688124" y="4869160"/>
            <a:ext cx="1872208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アプリケーション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367644" y="5788439"/>
            <a:ext cx="187220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JRE</a:t>
            </a:r>
            <a:endParaRPr kumimoji="1"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5688124" y="5788439"/>
            <a:ext cx="187220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JRE</a:t>
            </a:r>
            <a:endParaRPr kumimoji="1" lang="ja-JP" altLang="en-US" sz="2400" dirty="0"/>
          </a:p>
        </p:txBody>
      </p:sp>
      <p:sp>
        <p:nvSpPr>
          <p:cNvPr id="10" name="角丸四角形 9"/>
          <p:cNvSpPr/>
          <p:nvPr/>
        </p:nvSpPr>
        <p:spPr>
          <a:xfrm>
            <a:off x="1187624" y="3284984"/>
            <a:ext cx="3816424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カギ線コネクタ 11"/>
          <p:cNvCxnSpPr>
            <a:stCxn id="10" idx="3"/>
            <a:endCxn id="8" idx="0"/>
          </p:cNvCxnSpPr>
          <p:nvPr/>
        </p:nvCxnSpPr>
        <p:spPr>
          <a:xfrm>
            <a:off x="5004048" y="3465004"/>
            <a:ext cx="1620180" cy="972108"/>
          </a:xfrm>
          <a:prstGeom prst="bentConnector2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2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javapackager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再配布パッケージ（</a:t>
            </a:r>
            <a:r>
              <a:rPr kumimoji="1" lang="en-US" altLang="ja-JP" dirty="0" smtClean="0"/>
              <a:t>MSI</a:t>
            </a:r>
            <a:r>
              <a:rPr kumimoji="1" lang="ja-JP" altLang="en-US" dirty="0" smtClean="0"/>
              <a:t>）作成時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バージョン番号の指定可能形式</a:t>
            </a:r>
            <a:endParaRPr kumimoji="1" lang="en-US" altLang="ja-JP" dirty="0" smtClean="0"/>
          </a:p>
          <a:p>
            <a:pPr marL="1371600" lvl="3" indent="0">
              <a:buNone/>
            </a:pPr>
            <a:r>
              <a:rPr kumimoji="1" lang="en-US" altLang="ja-JP" dirty="0" smtClean="0"/>
              <a:t>&lt;A&gt;.&lt;B&gt;.&lt;C&gt;</a:t>
            </a:r>
          </a:p>
          <a:p>
            <a:pPr marL="1371600" lvl="3" indent="0">
              <a:buNone/>
            </a:pPr>
            <a:r>
              <a:rPr kumimoji="1" lang="en-US" altLang="ja-JP" sz="1400" dirty="0" smtClean="0"/>
              <a:t>A: 0</a:t>
            </a:r>
            <a:r>
              <a:rPr kumimoji="1" lang="ja-JP" altLang="en-US" sz="1400" dirty="0" smtClean="0"/>
              <a:t>～</a:t>
            </a:r>
            <a:r>
              <a:rPr kumimoji="1" lang="en-US" altLang="ja-JP" sz="1400" dirty="0" smtClean="0"/>
              <a:t>255</a:t>
            </a:r>
          </a:p>
          <a:p>
            <a:pPr marL="1371600" lvl="3" indent="0">
              <a:buNone/>
            </a:pPr>
            <a:r>
              <a:rPr kumimoji="1" lang="en-US" altLang="ja-JP" sz="1400" dirty="0" smtClean="0"/>
              <a:t>B:</a:t>
            </a:r>
            <a:r>
              <a:rPr kumimoji="1" lang="ja-JP" altLang="en-US" sz="1400" dirty="0"/>
              <a:t> </a:t>
            </a:r>
            <a:r>
              <a:rPr kumimoji="1" lang="en-US" altLang="ja-JP" sz="1400" dirty="0" smtClean="0"/>
              <a:t>0</a:t>
            </a:r>
            <a:r>
              <a:rPr kumimoji="1" lang="ja-JP" altLang="en-US" sz="1400" dirty="0" smtClean="0"/>
              <a:t>～</a:t>
            </a:r>
            <a:r>
              <a:rPr kumimoji="1" lang="en-US" altLang="ja-JP" sz="1400" dirty="0" smtClean="0"/>
              <a:t>255</a:t>
            </a:r>
          </a:p>
          <a:p>
            <a:pPr marL="1371600" lvl="3" indent="0">
              <a:buNone/>
            </a:pPr>
            <a:r>
              <a:rPr kumimoji="1" lang="en-US" altLang="ja-JP" sz="1400" dirty="0" smtClean="0"/>
              <a:t>C: 0</a:t>
            </a:r>
            <a:r>
              <a:rPr kumimoji="1" lang="ja-JP" altLang="en-US" sz="1400" dirty="0" smtClean="0"/>
              <a:t>～</a:t>
            </a:r>
            <a:r>
              <a:rPr kumimoji="1" lang="en-US" altLang="ja-JP" sz="1400" dirty="0" smtClean="0"/>
              <a:t>65535</a:t>
            </a:r>
            <a:endParaRPr kumimoji="1" lang="en-US" altLang="ja-JP" sz="1400" dirty="0"/>
          </a:p>
          <a:p>
            <a:pPr marL="914400" lvl="2" indent="0">
              <a:buNone/>
            </a:pPr>
            <a:r>
              <a:rPr kumimoji="1" lang="en-US" altLang="ja-JP" sz="1400" dirty="0">
                <a:hlinkClick r:id="rId2"/>
              </a:rPr>
              <a:t>http://</a:t>
            </a:r>
            <a:r>
              <a:rPr kumimoji="1" lang="en-US" altLang="ja-JP" sz="1400" dirty="0" smtClean="0">
                <a:hlinkClick r:id="rId2"/>
              </a:rPr>
              <a:t>msdn.microsoft.com/en-us/library/aa370859%28v=VS.85%29.aspx</a:t>
            </a:r>
            <a:endParaRPr kumimoji="1" lang="en-US" altLang="ja-JP" sz="1400" dirty="0" smtClean="0"/>
          </a:p>
          <a:p>
            <a:pPr marL="914400" lvl="2" indent="0">
              <a:buNone/>
            </a:pPr>
            <a:endParaRPr kumimoji="1" lang="en-US" altLang="ja-JP" sz="1400" dirty="0"/>
          </a:p>
          <a:p>
            <a:pPr marL="914400" lvl="2" indent="0">
              <a:buNone/>
            </a:pPr>
            <a:r>
              <a:rPr kumimoji="1" lang="en-US" altLang="ja-JP" sz="1400" dirty="0" smtClean="0"/>
              <a:t>※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MSI</a:t>
            </a:r>
            <a:r>
              <a:rPr kumimoji="1" lang="ja-JP" altLang="en-US" sz="1400" dirty="0" smtClean="0"/>
              <a:t>（</a:t>
            </a:r>
            <a:r>
              <a:rPr kumimoji="1" lang="en-US" altLang="ja-JP" sz="1400" dirty="0" smtClean="0"/>
              <a:t>WiX Toolset</a:t>
            </a:r>
            <a:r>
              <a:rPr kumimoji="1" lang="ja-JP" altLang="en-US" sz="1400" dirty="0" smtClean="0"/>
              <a:t>）では実は</a:t>
            </a:r>
            <a:r>
              <a:rPr kumimoji="1" lang="en-US" altLang="ja-JP" sz="1400" dirty="0"/>
              <a:t>4</a:t>
            </a:r>
            <a:r>
              <a:rPr kumimoji="1" lang="ja-JP" altLang="en-US" sz="1400" dirty="0" err="1" smtClean="0"/>
              <a:t>つの</a:t>
            </a:r>
            <a:r>
              <a:rPr kumimoji="1" lang="ja-JP" altLang="en-US" sz="1400" dirty="0" smtClean="0"/>
              <a:t>数値の組み合わせが指定可能で、バージョン番号の比較（新旧）をチェックするときには最後（</a:t>
            </a:r>
            <a:r>
              <a:rPr kumimoji="1" lang="en-US" altLang="ja-JP" sz="1400" dirty="0" smtClean="0"/>
              <a:t>4</a:t>
            </a:r>
            <a:r>
              <a:rPr kumimoji="1" lang="ja-JP" altLang="en-US" sz="1400" dirty="0" smtClean="0"/>
              <a:t>つ目）の数値を無視する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547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4" y="1844824"/>
            <a:ext cx="6735115" cy="4505954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611560" y="645333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Intel 64 and IA-32 Architectures Optimization Reference Manual</a:t>
            </a:r>
            <a:r>
              <a:rPr kumimoji="1" lang="ja-JP" altLang="en-US" dirty="0"/>
              <a:t> </a:t>
            </a:r>
            <a:r>
              <a:rPr kumimoji="1" lang="ja-JP" altLang="en-US" dirty="0" smtClean="0"/>
              <a:t>より</a:t>
            </a:r>
            <a:endParaRPr kumimoji="1" lang="ja-JP" altLang="en-US" dirty="0"/>
          </a:p>
        </p:txBody>
      </p:sp>
      <p:sp>
        <p:nvSpPr>
          <p:cNvPr id="7" name="四角形吹き出し 6"/>
          <p:cNvSpPr/>
          <p:nvPr/>
        </p:nvSpPr>
        <p:spPr>
          <a:xfrm>
            <a:off x="7092950" y="2564904"/>
            <a:ext cx="1656184" cy="648072"/>
          </a:xfrm>
          <a:prstGeom prst="wedgeRectCallout">
            <a:avLst>
              <a:gd name="adj1" fmla="val -86175"/>
              <a:gd name="adj2" fmla="val 1268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同時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命令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Port 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28954" y="3669937"/>
            <a:ext cx="158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但し、</a:t>
            </a:r>
            <a:r>
              <a:rPr kumimoji="1" lang="en-US" altLang="ja-JP" sz="1400" dirty="0" smtClean="0"/>
              <a:t>Port</a:t>
            </a:r>
            <a:r>
              <a:rPr kumimoji="1" lang="ja-JP" altLang="en-US" sz="1400" dirty="0" smtClean="0"/>
              <a:t>により実行可能な命令が異なる。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ALU(</a:t>
            </a:r>
            <a:r>
              <a:rPr kumimoji="1" lang="ja-JP" altLang="en-US" sz="1400" dirty="0" smtClean="0"/>
              <a:t>演算装置</a:t>
            </a:r>
            <a:r>
              <a:rPr kumimoji="1" lang="en-US" altLang="ja-JP" sz="1400" dirty="0" smtClean="0"/>
              <a:t>)</a:t>
            </a:r>
            <a:r>
              <a:rPr kumimoji="1" lang="ja-JP" altLang="en-US" sz="1400" dirty="0" smtClean="0"/>
              <a:t>４つ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LD/STA</a:t>
            </a:r>
            <a:r>
              <a:rPr kumimoji="1" lang="ja-JP" altLang="en-US" sz="1400" dirty="0" smtClean="0"/>
              <a:t>（メモリ読み書き）</a:t>
            </a:r>
            <a:r>
              <a:rPr kumimoji="1" lang="en-US" altLang="ja-JP" sz="1400" dirty="0" smtClean="0"/>
              <a:t>4</a:t>
            </a:r>
            <a:r>
              <a:rPr kumimoji="1" lang="ja-JP" altLang="en-US" sz="1400" dirty="0" smtClean="0"/>
              <a:t>つ</a:t>
            </a:r>
            <a:endParaRPr kumimoji="1" lang="ja-JP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47549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世代</a:t>
            </a:r>
            <a:r>
              <a:rPr kumimoji="1" lang="en-US" altLang="ja-JP" dirty="0" smtClean="0"/>
              <a:t>Core</a:t>
            </a:r>
            <a:r>
              <a:rPr kumimoji="1" lang="ja-JP" altLang="en-US" dirty="0" smtClean="0"/>
              <a:t>プロセッサ </a:t>
            </a:r>
            <a:r>
              <a:rPr kumimoji="1" lang="en-US" altLang="ja-JP" dirty="0" smtClean="0"/>
              <a:t>Haswell</a:t>
            </a:r>
            <a:r>
              <a:rPr kumimoji="1" lang="ja-JP" altLang="en-US" dirty="0" smtClean="0"/>
              <a:t> マイクロアーキテクチャ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19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000" b="1" dirty="0" err="1" smtClean="0"/>
              <a:t>JavaVM</a:t>
            </a:r>
            <a:r>
              <a:rPr lang="en-US" altLang="ja-JP" sz="2000" b="1" dirty="0" smtClean="0"/>
              <a:t> 32bit</a:t>
            </a:r>
            <a:r>
              <a:rPr lang="ja-JP" altLang="en-US" sz="2000" b="1" dirty="0" smtClean="0"/>
              <a:t>か</a:t>
            </a:r>
            <a:r>
              <a:rPr lang="en-US" altLang="ja-JP" sz="2000" b="1" dirty="0" smtClean="0"/>
              <a:t>64bit</a:t>
            </a:r>
            <a:r>
              <a:rPr lang="ja-JP" altLang="en-US" sz="2000" b="1" dirty="0" smtClean="0"/>
              <a:t>か、それが問題だ</a:t>
            </a:r>
            <a:endParaRPr lang="en-GB" altLang="en-US" sz="2000" b="1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 dirty="0" smtClean="0"/>
              <a:t>32bit</a:t>
            </a:r>
            <a:r>
              <a:rPr lang="ja-JP" altLang="en-US" sz="1600" b="1" u="sng" dirty="0" smtClean="0"/>
              <a:t>版の優位点</a:t>
            </a:r>
            <a:endParaRPr lang="en-GB" altLang="en-US" sz="1600" b="1" u="sng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ja-JP" altLang="en-US" sz="1400" dirty="0" smtClean="0"/>
              <a:t>ヒープサイズが小さいとき、メモリ使用量が少なくメモリ参照が高速</a:t>
            </a:r>
            <a:endParaRPr lang="en-US" altLang="ja-JP" sz="14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1400" dirty="0" smtClean="0"/>
              <a:t>JIT</a:t>
            </a:r>
            <a:r>
              <a:rPr lang="ja-JP" altLang="en-US" sz="1400" dirty="0" smtClean="0"/>
              <a:t>クライアントコンパイラのみを使用可能</a:t>
            </a:r>
            <a:endParaRPr lang="en-GB" altLang="en-US" sz="14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 dirty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 dirty="0" smtClean="0"/>
              <a:t>32bit</a:t>
            </a:r>
            <a:r>
              <a:rPr lang="ja-JP" altLang="en-US" sz="1600" b="1" u="sng" dirty="0" smtClean="0"/>
              <a:t>版の欠点</a:t>
            </a:r>
            <a:endParaRPr lang="en-GB" altLang="en-US" sz="1600" b="1" u="sng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ja-JP" altLang="en-US" sz="1400" dirty="0" smtClean="0"/>
              <a:t>プロセス合計サイズが</a:t>
            </a:r>
            <a:r>
              <a:rPr lang="en-US" altLang="ja-JP" sz="1400" dirty="0" smtClean="0"/>
              <a:t>2GB</a:t>
            </a:r>
            <a:r>
              <a:rPr lang="ja-JP" altLang="en-US" sz="1400" dirty="0" smtClean="0"/>
              <a:t>以下に制限</a:t>
            </a:r>
            <a:endParaRPr lang="en-GB" altLang="en-US" sz="14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 dirty="0"/>
              <a:t>l</a:t>
            </a:r>
            <a:r>
              <a:rPr lang="en-GB" altLang="en-US" sz="1400" dirty="0" smtClean="0"/>
              <a:t>ong</a:t>
            </a:r>
            <a:r>
              <a:rPr lang="ja-JP" altLang="en-US" sz="1400" dirty="0" smtClean="0"/>
              <a:t>型、</a:t>
            </a:r>
            <a:r>
              <a:rPr lang="en-US" altLang="ja-JP" sz="1400" dirty="0" smtClean="0"/>
              <a:t>double</a:t>
            </a:r>
            <a:r>
              <a:rPr lang="ja-JP" altLang="en-US" sz="1400" dirty="0" smtClean="0"/>
              <a:t>型で</a:t>
            </a:r>
            <a:r>
              <a:rPr lang="en-US" altLang="ja-JP" sz="1400" dirty="0" smtClean="0"/>
              <a:t>64bit</a:t>
            </a:r>
            <a:r>
              <a:rPr lang="ja-JP" altLang="en-US" sz="1400" dirty="0" smtClean="0"/>
              <a:t>レジスタを利用できず低速</a:t>
            </a:r>
            <a:endParaRPr lang="en-US" altLang="ja-JP" sz="1400" dirty="0" smtClean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endParaRPr lang="en-US" altLang="ja-JP" sz="1400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42988" y="4627285"/>
            <a:ext cx="7164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ja-JP" altLang="en-US" sz="2000" b="1" dirty="0" smtClean="0"/>
              <a:t>書籍「</a:t>
            </a:r>
            <a:r>
              <a:rPr lang="en-US" altLang="ja-JP" sz="2000" b="1" dirty="0" smtClean="0"/>
              <a:t>Java</a:t>
            </a:r>
            <a:r>
              <a:rPr lang="ja-JP" altLang="en-US" sz="2000" b="1" dirty="0" smtClean="0"/>
              <a:t>パフォーマンス」より</a:t>
            </a:r>
            <a:endParaRPr lang="en-US" altLang="en-US" sz="2000" b="1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292737"/>
            <a:ext cx="69262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OS</a:t>
            </a:r>
            <a:r>
              <a:rPr lang="ja-JP" altLang="en-US" sz="1400" dirty="0" smtClean="0"/>
              <a:t>が</a:t>
            </a:r>
            <a:r>
              <a:rPr lang="en-US" altLang="ja-JP" sz="1400" dirty="0" smtClean="0"/>
              <a:t>32bit</a:t>
            </a:r>
            <a:r>
              <a:rPr lang="ja-JP" altLang="en-US" sz="1400" dirty="0" smtClean="0"/>
              <a:t>であれば、</a:t>
            </a:r>
            <a:r>
              <a:rPr lang="en-US" altLang="ja-JP" sz="1400" dirty="0" smtClean="0"/>
              <a:t>Java VM</a:t>
            </a:r>
            <a:r>
              <a:rPr lang="ja-JP" altLang="en-US" sz="1400" dirty="0" smtClean="0"/>
              <a:t>は</a:t>
            </a:r>
            <a:r>
              <a:rPr lang="en-US" altLang="ja-JP" sz="1400" dirty="0" smtClean="0"/>
              <a:t>32bit</a:t>
            </a:r>
            <a:r>
              <a:rPr lang="ja-JP" altLang="en-US" sz="1400" dirty="0" smtClean="0"/>
              <a:t>のみ。</a:t>
            </a:r>
            <a:r>
              <a:rPr lang="en-US" altLang="ja-JP" sz="1400" dirty="0" smtClean="0"/>
              <a:t>OS</a:t>
            </a:r>
            <a:r>
              <a:rPr lang="ja-JP" altLang="en-US" sz="1400" dirty="0" smtClean="0"/>
              <a:t>が</a:t>
            </a:r>
            <a:r>
              <a:rPr lang="en-US" altLang="ja-JP" sz="1400" dirty="0" smtClean="0"/>
              <a:t>64bit</a:t>
            </a:r>
            <a:r>
              <a:rPr lang="ja-JP" altLang="en-US" sz="1400" dirty="0" smtClean="0"/>
              <a:t>のときは、</a:t>
            </a:r>
            <a:r>
              <a:rPr lang="en-US" altLang="ja-JP" sz="1400" dirty="0" smtClean="0"/>
              <a:t>Java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VM</a:t>
            </a:r>
            <a:r>
              <a:rPr lang="ja-JP" altLang="en-US" sz="1400" dirty="0" smtClean="0"/>
              <a:t>は</a:t>
            </a:r>
            <a:r>
              <a:rPr lang="en-US" altLang="ja-JP" sz="1400" dirty="0" smtClean="0"/>
              <a:t>32bit</a:t>
            </a:r>
            <a:r>
              <a:rPr lang="ja-JP" altLang="en-US" sz="1400" dirty="0" smtClean="0"/>
              <a:t>も</a:t>
            </a:r>
            <a:r>
              <a:rPr lang="en-US" altLang="ja-JP" sz="1400" dirty="0" smtClean="0"/>
              <a:t>64bit</a:t>
            </a:r>
            <a:r>
              <a:rPr lang="ja-JP" altLang="en-US" sz="1400" dirty="0" smtClean="0"/>
              <a:t>も選択可能。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05813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000" b="1" dirty="0" smtClean="0"/>
              <a:t>JIT</a:t>
            </a:r>
            <a:r>
              <a:rPr lang="ja-JP" altLang="en-US" sz="2000" b="1" dirty="0" smtClean="0"/>
              <a:t>コンパイラの使用するスレッド数</a:t>
            </a:r>
            <a:endParaRPr lang="en-GB" altLang="en-US" sz="2000" b="1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31875" y="6277542"/>
            <a:ext cx="7164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ja-JP" altLang="en-US" sz="2000" b="1" dirty="0" smtClean="0"/>
              <a:t>書籍「</a:t>
            </a:r>
            <a:r>
              <a:rPr lang="en-US" altLang="ja-JP" sz="2000" b="1" dirty="0" smtClean="0"/>
              <a:t>Java</a:t>
            </a:r>
            <a:r>
              <a:rPr lang="ja-JP" altLang="en-US" sz="2000" b="1" dirty="0" smtClean="0"/>
              <a:t>パフォーマンス」</a:t>
            </a:r>
            <a:r>
              <a:rPr lang="en-US" altLang="ja-JP" sz="2000" b="1" dirty="0" smtClean="0"/>
              <a:t>4.5.1</a:t>
            </a:r>
            <a:r>
              <a:rPr lang="ja-JP" altLang="en-US" sz="2000" b="1" dirty="0" smtClean="0"/>
              <a:t>より</a:t>
            </a:r>
            <a:endParaRPr lang="en-US" altLang="en-US" sz="2000" b="1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292737"/>
            <a:ext cx="6926262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32bit</a:t>
            </a:r>
            <a:r>
              <a:rPr lang="ja-JP" altLang="en-US" sz="1400" dirty="0" smtClean="0"/>
              <a:t>版は、クライアントコンパイラ（</a:t>
            </a:r>
            <a:r>
              <a:rPr lang="en-US" altLang="ja-JP" sz="1400" dirty="0" smtClean="0"/>
              <a:t>C1</a:t>
            </a:r>
            <a:r>
              <a:rPr lang="ja-JP" altLang="en-US" sz="1400" dirty="0" smtClean="0"/>
              <a:t>）とサーバーコンパイラ（</a:t>
            </a:r>
            <a:r>
              <a:rPr lang="en-US" altLang="ja-JP" sz="1400" dirty="0" smtClean="0"/>
              <a:t>C2</a:t>
            </a:r>
            <a:r>
              <a:rPr lang="ja-JP" altLang="en-US" sz="1400" dirty="0" smtClean="0"/>
              <a:t>）の選択が可能</a:t>
            </a:r>
            <a:endParaRPr lang="en-US" altLang="ja-JP" sz="1400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/>
              <a:t>64bit</a:t>
            </a:r>
            <a:r>
              <a:rPr lang="ja-JP" altLang="en-US" sz="1400" dirty="0" smtClean="0"/>
              <a:t>版は、階層コンパイラ（</a:t>
            </a:r>
            <a:r>
              <a:rPr lang="en-US" altLang="ja-JP" sz="1400" dirty="0" smtClean="0"/>
              <a:t>C1+C2</a:t>
            </a:r>
            <a:r>
              <a:rPr lang="ja-JP" altLang="en-US" sz="1400" dirty="0" smtClean="0"/>
              <a:t>）とサーバーコンパイラ（</a:t>
            </a:r>
            <a:r>
              <a:rPr lang="en-US" altLang="ja-JP" sz="1400" dirty="0" smtClean="0"/>
              <a:t>C2</a:t>
            </a:r>
            <a:r>
              <a:rPr lang="ja-JP" altLang="en-US" sz="1400" dirty="0" smtClean="0"/>
              <a:t>）の選択が可能（</a:t>
            </a:r>
            <a:r>
              <a:rPr lang="en-US" altLang="ja-JP" sz="1400" dirty="0" smtClean="0"/>
              <a:t>C1</a:t>
            </a:r>
            <a:r>
              <a:rPr lang="ja-JP" altLang="en-US" sz="1400" dirty="0" smtClean="0"/>
              <a:t>のみの選択は不可能）</a:t>
            </a:r>
            <a:endParaRPr lang="en-US" altLang="en-US" sz="1400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972726"/>
              </p:ext>
            </p:extLst>
          </p:nvPr>
        </p:nvGraphicFramePr>
        <p:xfrm>
          <a:off x="1596231" y="3320425"/>
          <a:ext cx="6096000" cy="22250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CPU</a:t>
                      </a:r>
                      <a:r>
                        <a:rPr kumimoji="1" lang="ja-JP" altLang="en-US" dirty="0" smtClean="0"/>
                        <a:t>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C1+C2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403648" y="5760538"/>
            <a:ext cx="4696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-</a:t>
            </a:r>
            <a:r>
              <a:rPr kumimoji="1" lang="en-US" altLang="ja-JP" sz="1600" dirty="0" err="1" smtClean="0"/>
              <a:t>XX:CICompilerCount</a:t>
            </a:r>
            <a:r>
              <a:rPr kumimoji="1" lang="en-US" altLang="ja-JP" sz="1600" dirty="0" smtClean="0"/>
              <a:t>=N </a:t>
            </a:r>
            <a:r>
              <a:rPr kumimoji="1" lang="ja-JP" altLang="en-US" sz="1600" dirty="0" smtClean="0"/>
              <a:t>で合計スレッド数の指定可能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81759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1" dirty="0" smtClean="0"/>
              <a:t>Ｇ</a:t>
            </a:r>
            <a:r>
              <a:rPr lang="ja-JP" altLang="en-US" sz="2000" b="1" dirty="0"/>
              <a:t>Ｃ</a:t>
            </a:r>
            <a:r>
              <a:rPr lang="ja-JP" altLang="en-US" sz="2000" b="1" dirty="0" smtClean="0"/>
              <a:t>の使用するスレッド数</a:t>
            </a:r>
            <a:endParaRPr lang="en-GB" altLang="en-US" sz="2000" b="1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31875" y="6277542"/>
            <a:ext cx="7164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ja-JP" altLang="en-US" sz="2000" b="1" dirty="0" smtClean="0"/>
              <a:t>書籍「</a:t>
            </a:r>
            <a:r>
              <a:rPr lang="en-US" altLang="ja-JP" sz="2000" b="1" dirty="0" smtClean="0"/>
              <a:t>Java</a:t>
            </a:r>
            <a:r>
              <a:rPr lang="ja-JP" altLang="en-US" sz="2000" b="1" dirty="0" smtClean="0"/>
              <a:t>パフォーマンス」</a:t>
            </a:r>
            <a:r>
              <a:rPr lang="en-US" altLang="ja-JP" sz="2000" b="1" dirty="0" smtClean="0"/>
              <a:t>5.2.4</a:t>
            </a:r>
            <a:r>
              <a:rPr lang="ja-JP" altLang="en-US" sz="2000" b="1" dirty="0" smtClean="0"/>
              <a:t>より</a:t>
            </a:r>
            <a:endParaRPr lang="en-US" altLang="en-US" sz="2000" b="1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292737"/>
            <a:ext cx="692626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32bit</a:t>
            </a:r>
            <a:r>
              <a:rPr lang="ja-JP" altLang="en-US" sz="1400" dirty="0" smtClean="0"/>
              <a:t>版は、デフォルトでシリアルＧＣ</a:t>
            </a:r>
            <a:endParaRPr lang="en-US" altLang="ja-JP" sz="1400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/>
              <a:t>64bit</a:t>
            </a:r>
            <a:r>
              <a:rPr lang="ja-JP" altLang="en-US" sz="1400" dirty="0" smtClean="0"/>
              <a:t>版は、デフォルトで並列（スループット）ＧＣ</a:t>
            </a:r>
            <a:endParaRPr lang="en-US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996250"/>
                  </p:ext>
                </p:extLst>
              </p:nvPr>
            </p:nvGraphicFramePr>
            <p:xfrm>
              <a:off x="1236813" y="3229588"/>
              <a:ext cx="6864200" cy="2347595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887537"/>
                    <a:gridCol w="1367530"/>
                    <a:gridCol w="1440160"/>
                    <a:gridCol w="316897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CPU</a:t>
                          </a:r>
                          <a:r>
                            <a:rPr kumimoji="1" lang="ja-JP" altLang="en-US" dirty="0" smtClean="0"/>
                            <a:t>数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シリアルＧＣ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並列ＧＣ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備考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8</a:t>
                          </a:r>
                          <a:r>
                            <a:rPr kumimoji="1" lang="ja-JP" altLang="en-US" dirty="0" smtClean="0"/>
                            <a:t>個までは、ＣＰＵごとに１つ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4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4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8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8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16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8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1"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5(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 −8)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996250"/>
                  </p:ext>
                </p:extLst>
              </p:nvPr>
            </p:nvGraphicFramePr>
            <p:xfrm>
              <a:off x="1236813" y="3229588"/>
              <a:ext cx="6864200" cy="2347595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887537"/>
                    <a:gridCol w="1367530"/>
                    <a:gridCol w="1440160"/>
                    <a:gridCol w="316897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CPU</a:t>
                          </a:r>
                          <a:r>
                            <a:rPr kumimoji="1" lang="ja-JP" altLang="en-US" dirty="0" smtClean="0"/>
                            <a:t>数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シリアルＧＣ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並列ＧＣ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 smtClean="0"/>
                            <a:t>備考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8</a:t>
                          </a:r>
                          <a:r>
                            <a:rPr kumimoji="1" lang="ja-JP" altLang="en-US" dirty="0" smtClean="0"/>
                            <a:t>個までは、ＣＰＵごとに１つ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4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4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8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8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  <a:tr h="493395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16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13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6923" t="-386420" r="-385" b="-864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1403648" y="5760538"/>
            <a:ext cx="4790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-</a:t>
            </a:r>
            <a:r>
              <a:rPr kumimoji="1" lang="en-US" altLang="ja-JP" sz="1600" dirty="0" err="1"/>
              <a:t>XX:ParallelGCThreads</a:t>
            </a:r>
            <a:r>
              <a:rPr kumimoji="1" lang="en-US" altLang="ja-JP" sz="1600" dirty="0"/>
              <a:t>=N </a:t>
            </a:r>
            <a:r>
              <a:rPr kumimoji="1" lang="ja-JP" altLang="en-US" sz="1600" dirty="0" smtClean="0"/>
              <a:t>で合計スレッド数の指定可能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21117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1" dirty="0" smtClean="0"/>
              <a:t>初期ヒープサイズ</a:t>
            </a:r>
            <a:endParaRPr lang="en-GB" altLang="en-US" sz="2000" b="1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31875" y="6277542"/>
            <a:ext cx="7164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ja-JP" altLang="en-US" sz="2000" b="1" dirty="0" smtClean="0"/>
              <a:t>書籍「</a:t>
            </a:r>
            <a:r>
              <a:rPr lang="en-US" altLang="ja-JP" sz="2000" b="1" dirty="0" smtClean="0"/>
              <a:t>Java</a:t>
            </a:r>
            <a:r>
              <a:rPr lang="ja-JP" altLang="en-US" sz="2000" b="1" dirty="0" smtClean="0"/>
              <a:t>パフォーマンス」</a:t>
            </a:r>
            <a:r>
              <a:rPr lang="en-US" altLang="ja-JP" sz="2000" b="1" dirty="0" smtClean="0"/>
              <a:t>5.2.3</a:t>
            </a:r>
            <a:r>
              <a:rPr lang="ja-JP" altLang="en-US" sz="2000" b="1" dirty="0" smtClean="0"/>
              <a:t>より</a:t>
            </a:r>
            <a:endParaRPr lang="en-US" altLang="en-US" sz="2000" b="1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4077072"/>
            <a:ext cx="69262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32bit</a:t>
            </a:r>
            <a:r>
              <a:rPr lang="ja-JP" altLang="en-US" sz="1400" dirty="0" smtClean="0"/>
              <a:t>版（クライアント</a:t>
            </a:r>
            <a:r>
              <a:rPr lang="en-US" altLang="ja-JP" sz="1400" dirty="0" smtClean="0"/>
              <a:t>VM</a:t>
            </a:r>
            <a:r>
              <a:rPr lang="ja-JP" altLang="en-US" sz="1400" dirty="0" smtClean="0"/>
              <a:t>）は、デフォルトで</a:t>
            </a:r>
            <a:r>
              <a:rPr lang="en-US" altLang="ja-JP" sz="1400" dirty="0" smtClean="0"/>
              <a:t>12MB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32bit</a:t>
            </a:r>
            <a:r>
              <a:rPr lang="ja-JP" altLang="en-US" sz="1400" dirty="0" smtClean="0"/>
              <a:t>版（サーバー</a:t>
            </a:r>
            <a:r>
              <a:rPr lang="en-US" altLang="ja-JP" sz="1400" dirty="0" smtClean="0"/>
              <a:t>VM</a:t>
            </a:r>
            <a:r>
              <a:rPr lang="ja-JP" altLang="en-US" sz="1400" dirty="0" smtClean="0"/>
              <a:t>）は、デフォルトで</a:t>
            </a:r>
            <a:r>
              <a:rPr lang="en-US" altLang="ja-JP" sz="1400" dirty="0" smtClean="0"/>
              <a:t>16MB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/>
              <a:t>64bit</a:t>
            </a:r>
            <a:r>
              <a:rPr lang="ja-JP" altLang="en-US" sz="1400" dirty="0" smtClean="0"/>
              <a:t>版は、デフォルトで</a:t>
            </a:r>
            <a:r>
              <a:rPr lang="en-US" altLang="ja-JP" sz="1400" dirty="0" smtClean="0"/>
              <a:t>20.75MB</a:t>
            </a:r>
            <a:endParaRPr lang="en-US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03648" y="5760538"/>
            <a:ext cx="5294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-</a:t>
            </a:r>
            <a:r>
              <a:rPr kumimoji="1" lang="en-US" altLang="ja-JP" sz="1600" dirty="0" err="1" smtClean="0"/>
              <a:t>XX:MetaspaceSize</a:t>
            </a:r>
            <a:r>
              <a:rPr kumimoji="1" lang="en-US" altLang="ja-JP" sz="1600" dirty="0" smtClean="0"/>
              <a:t>=N </a:t>
            </a:r>
            <a:r>
              <a:rPr kumimoji="1" lang="ja-JP" altLang="en-US" sz="1600" dirty="0" smtClean="0"/>
              <a:t>でメタスペース初期サイズの指定可能</a:t>
            </a:r>
            <a:endParaRPr kumimoji="1" lang="ja-JP" altLang="en-US" sz="16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50938" y="2297157"/>
            <a:ext cx="692626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400" dirty="0" smtClean="0"/>
              <a:t>物理メモリが</a:t>
            </a:r>
            <a:r>
              <a:rPr lang="en-US" altLang="ja-JP" sz="1400" dirty="0" smtClean="0"/>
              <a:t>192MB</a:t>
            </a:r>
            <a:r>
              <a:rPr lang="ja-JP" altLang="en-US" sz="1400" dirty="0" smtClean="0"/>
              <a:t>以下のマシン</a:t>
            </a:r>
            <a:endParaRPr lang="en-US" altLang="ja-JP" sz="1400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400" dirty="0" smtClean="0"/>
              <a:t>・デフォルトで物理メモリの</a:t>
            </a:r>
            <a:r>
              <a:rPr lang="en-US" altLang="ja-JP" sz="1400" dirty="0" smtClean="0"/>
              <a:t>1/2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400" dirty="0" smtClean="0"/>
              <a:t>物理メモリが</a:t>
            </a:r>
            <a:r>
              <a:rPr lang="en-US" altLang="ja-JP" sz="1400" dirty="0" smtClean="0"/>
              <a:t>192MB</a:t>
            </a:r>
            <a:r>
              <a:rPr lang="ja-JP" altLang="en-US" sz="1400" dirty="0" smtClean="0"/>
              <a:t>より大きいマシン</a:t>
            </a:r>
            <a:endParaRPr lang="en-US" altLang="ja-JP" sz="1400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400" dirty="0" smtClean="0"/>
              <a:t>・</a:t>
            </a:r>
            <a:r>
              <a:rPr lang="en-US" altLang="ja-JP" sz="1400" dirty="0" smtClean="0"/>
              <a:t>32bit</a:t>
            </a:r>
            <a:r>
              <a:rPr lang="ja-JP" altLang="en-US" sz="1400" dirty="0" smtClean="0"/>
              <a:t>版（サーバー</a:t>
            </a:r>
            <a:r>
              <a:rPr lang="en-US" altLang="ja-JP" sz="1400" dirty="0" smtClean="0"/>
              <a:t>VM</a:t>
            </a:r>
            <a:r>
              <a:rPr lang="ja-JP" altLang="en-US" sz="1400" dirty="0" smtClean="0"/>
              <a:t>）は、デフォルトで</a:t>
            </a:r>
            <a:r>
              <a:rPr lang="en-US" altLang="ja-JP" sz="1400" dirty="0" smtClean="0"/>
              <a:t>16MB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/>
              <a:t>64bit</a:t>
            </a:r>
            <a:r>
              <a:rPr lang="ja-JP" altLang="en-US" sz="1400" dirty="0" smtClean="0"/>
              <a:t>版は、デフォルトで</a:t>
            </a:r>
            <a:r>
              <a:rPr lang="en-US" altLang="ja-JP" sz="1400" dirty="0" smtClean="0"/>
              <a:t>20.75MB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17632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1" dirty="0" smtClean="0"/>
              <a:t>メタスペースの初期サイズ</a:t>
            </a:r>
            <a:endParaRPr lang="en-GB" altLang="en-US" sz="2000" b="1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31875" y="6277542"/>
            <a:ext cx="7164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ja-JP" altLang="en-US" sz="2000" b="1" dirty="0" smtClean="0"/>
              <a:t>書籍「</a:t>
            </a:r>
            <a:r>
              <a:rPr lang="en-US" altLang="ja-JP" sz="2000" b="1" dirty="0" smtClean="0"/>
              <a:t>Java</a:t>
            </a:r>
            <a:r>
              <a:rPr lang="ja-JP" altLang="en-US" sz="2000" b="1" dirty="0" smtClean="0"/>
              <a:t>パフォーマンス」</a:t>
            </a:r>
            <a:r>
              <a:rPr lang="en-US" altLang="ja-JP" sz="2000" b="1" dirty="0" smtClean="0"/>
              <a:t>5.2.3</a:t>
            </a:r>
            <a:r>
              <a:rPr lang="ja-JP" altLang="en-US" sz="2000" b="1" dirty="0" smtClean="0"/>
              <a:t>より</a:t>
            </a:r>
            <a:endParaRPr lang="en-US" altLang="en-US" sz="2000" b="1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292737"/>
            <a:ext cx="69262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32bit</a:t>
            </a:r>
            <a:r>
              <a:rPr lang="ja-JP" altLang="en-US" sz="1400" dirty="0" smtClean="0"/>
              <a:t>版（クライアント</a:t>
            </a:r>
            <a:r>
              <a:rPr lang="en-US" altLang="ja-JP" sz="1400" dirty="0" smtClean="0"/>
              <a:t>VM</a:t>
            </a:r>
            <a:r>
              <a:rPr lang="ja-JP" altLang="en-US" sz="1400" dirty="0" smtClean="0"/>
              <a:t>）は、デフォルトで</a:t>
            </a:r>
            <a:r>
              <a:rPr lang="en-US" altLang="ja-JP" sz="1400" dirty="0" smtClean="0"/>
              <a:t>12MB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32bit</a:t>
            </a:r>
            <a:r>
              <a:rPr lang="ja-JP" altLang="en-US" sz="1400" dirty="0" smtClean="0"/>
              <a:t>版（サーバー</a:t>
            </a:r>
            <a:r>
              <a:rPr lang="en-US" altLang="ja-JP" sz="1400" dirty="0" smtClean="0"/>
              <a:t>VM</a:t>
            </a:r>
            <a:r>
              <a:rPr lang="ja-JP" altLang="en-US" sz="1400" dirty="0" smtClean="0"/>
              <a:t>）は、デフォルトで</a:t>
            </a:r>
            <a:r>
              <a:rPr lang="en-US" altLang="ja-JP" sz="1400" dirty="0" smtClean="0"/>
              <a:t>16MB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/>
              <a:t>64bit</a:t>
            </a:r>
            <a:r>
              <a:rPr lang="ja-JP" altLang="en-US" sz="1400" dirty="0" smtClean="0"/>
              <a:t>版は、デフォルトで</a:t>
            </a:r>
            <a:r>
              <a:rPr lang="en-US" altLang="ja-JP" sz="1400" dirty="0" smtClean="0"/>
              <a:t>20.75MB</a:t>
            </a:r>
            <a:endParaRPr lang="en-US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03648" y="5760538"/>
            <a:ext cx="5294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-</a:t>
            </a:r>
            <a:r>
              <a:rPr kumimoji="1" lang="en-US" altLang="ja-JP" sz="1600" dirty="0" err="1" smtClean="0"/>
              <a:t>XX:MetaspaceSize</a:t>
            </a:r>
            <a:r>
              <a:rPr kumimoji="1" lang="en-US" altLang="ja-JP" sz="1600" dirty="0" smtClean="0"/>
              <a:t>=N </a:t>
            </a:r>
            <a:r>
              <a:rPr kumimoji="1" lang="ja-JP" altLang="en-US" sz="1600" dirty="0" smtClean="0"/>
              <a:t>でメタスペース初期サイズの指定可能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38333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Java</a:t>
            </a:r>
            <a:r>
              <a:rPr kumimoji="1" lang="ja-JP" altLang="en-US" dirty="0"/>
              <a:t>プログラムを使ってもらう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916832"/>
            <a:ext cx="8046156" cy="4525963"/>
          </a:xfrm>
          <a:prstGeom prst="rect">
            <a:avLst/>
          </a:prstGeom>
        </p:spPr>
      </p:pic>
      <p:sp>
        <p:nvSpPr>
          <p:cNvPr id="5" name="雲形吹き出し 4"/>
          <p:cNvSpPr/>
          <p:nvPr/>
        </p:nvSpPr>
        <p:spPr>
          <a:xfrm>
            <a:off x="611560" y="2564904"/>
            <a:ext cx="8064896" cy="2808312"/>
          </a:xfrm>
          <a:prstGeom prst="cloudCallou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  <a:alpha val="88000"/>
                </a:schemeClr>
              </a:gs>
              <a:gs pos="100000">
                <a:schemeClr val="accent1">
                  <a:tint val="15000"/>
                  <a:satMod val="350000"/>
                  <a:alpha val="95000"/>
                </a:schemeClr>
              </a:gs>
            </a:gsLst>
            <a:lin ang="162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簡単な配布、インストール、実行</a:t>
            </a:r>
            <a:endParaRPr kumimoji="1" lang="en-US" altLang="ja-JP" sz="24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CPU</a:t>
            </a:r>
            <a:r>
              <a:rPr kumimoji="1" lang="ja-JP" altLang="en-US" sz="2400" dirty="0" err="1" smtClean="0"/>
              <a:t>やメ</a:t>
            </a:r>
            <a:r>
              <a:rPr kumimoji="1" lang="ja-JP" altLang="en-US" sz="2400" dirty="0" smtClean="0"/>
              <a:t>モリの使用は控え目</a:t>
            </a:r>
            <a:endParaRPr kumimoji="1" lang="ja-JP" altLang="en-US" sz="2400" dirty="0"/>
          </a:p>
        </p:txBody>
      </p:sp>
      <p:sp>
        <p:nvSpPr>
          <p:cNvPr id="6" name="雲形吹き出し 5"/>
          <p:cNvSpPr/>
          <p:nvPr/>
        </p:nvSpPr>
        <p:spPr>
          <a:xfrm>
            <a:off x="611560" y="2564904"/>
            <a:ext cx="8064896" cy="2808312"/>
          </a:xfrm>
          <a:prstGeom prst="cloudCallou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  <a:alpha val="88000"/>
                </a:schemeClr>
              </a:gs>
              <a:gs pos="100000">
                <a:schemeClr val="accent1">
                  <a:tint val="15000"/>
                  <a:satMod val="350000"/>
                  <a:alpha val="95000"/>
                </a:schemeClr>
              </a:gs>
            </a:gsLst>
            <a:lin ang="162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Windows</a:t>
            </a:r>
            <a:r>
              <a:rPr kumimoji="1" lang="ja-JP" altLang="en-US" sz="2800" dirty="0" smtClean="0"/>
              <a:t>インストーラーを作成</a:t>
            </a:r>
            <a:endParaRPr kumimoji="1" lang="en-US" altLang="ja-JP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CPU</a:t>
            </a:r>
            <a:r>
              <a:rPr kumimoji="1" lang="ja-JP" altLang="en-US" sz="2800" dirty="0" err="1" smtClean="0"/>
              <a:t>やメ</a:t>
            </a:r>
            <a:r>
              <a:rPr kumimoji="1" lang="ja-JP" altLang="en-US" sz="2800" dirty="0" smtClean="0"/>
              <a:t>モリの使用を抑制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6398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補遺</a:t>
            </a:r>
            <a:endParaRPr lang="en-US" altLang="en-US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1" dirty="0"/>
              <a:t>スレッド</a:t>
            </a:r>
            <a:r>
              <a:rPr lang="ja-JP" altLang="en-US" sz="2000" b="1" dirty="0" smtClean="0"/>
              <a:t>の使用するスタックサイズ</a:t>
            </a:r>
            <a:endParaRPr lang="en-GB" altLang="en-US" sz="2000" b="1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31875" y="6277542"/>
            <a:ext cx="7164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ja-JP" altLang="en-US" sz="2000" b="1" dirty="0" smtClean="0"/>
              <a:t>書籍「</a:t>
            </a:r>
            <a:r>
              <a:rPr lang="en-US" altLang="ja-JP" sz="2000" b="1" dirty="0" smtClean="0"/>
              <a:t>Java</a:t>
            </a:r>
            <a:r>
              <a:rPr lang="ja-JP" altLang="en-US" sz="2000" b="1" dirty="0" smtClean="0"/>
              <a:t>パフォーマンス」</a:t>
            </a:r>
            <a:r>
              <a:rPr lang="en-US" altLang="ja-JP" sz="2000" b="1" dirty="0" smtClean="0"/>
              <a:t>9.4.</a:t>
            </a:r>
            <a:r>
              <a:rPr lang="en-US" altLang="ja-JP" sz="2000" b="1" dirty="0"/>
              <a:t>1</a:t>
            </a:r>
            <a:r>
              <a:rPr lang="ja-JP" altLang="en-US" sz="2000" b="1" dirty="0" smtClean="0"/>
              <a:t>より</a:t>
            </a:r>
            <a:endParaRPr lang="en-US" altLang="en-US" sz="2000" b="1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292737"/>
            <a:ext cx="6926262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400" dirty="0" smtClean="0"/>
              <a:t>32bit</a:t>
            </a:r>
            <a:r>
              <a:rPr lang="ja-JP" altLang="en-US" sz="1400" dirty="0" smtClean="0"/>
              <a:t>版は、デフォルトで</a:t>
            </a:r>
            <a:r>
              <a:rPr lang="en-US" altLang="ja-JP" sz="1400" dirty="0" smtClean="0"/>
              <a:t>320KB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 smtClean="0"/>
              <a:t>64bit</a:t>
            </a:r>
            <a:r>
              <a:rPr lang="ja-JP" altLang="en-US" sz="1400" dirty="0" smtClean="0"/>
              <a:t>版は、デフォルトで</a:t>
            </a:r>
            <a:r>
              <a:rPr lang="en-US" altLang="ja-JP" sz="1400" dirty="0" smtClean="0"/>
              <a:t>1MB</a:t>
            </a:r>
            <a:endParaRPr lang="en-US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03648" y="5760538"/>
            <a:ext cx="4639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-</a:t>
            </a:r>
            <a:r>
              <a:rPr kumimoji="1" lang="en-US" altLang="ja-JP" sz="1600" dirty="0" err="1" smtClean="0"/>
              <a:t>Xss</a:t>
            </a:r>
            <a:r>
              <a:rPr kumimoji="1" lang="en-US" altLang="ja-JP" sz="1600" dirty="0" smtClean="0"/>
              <a:t>=N </a:t>
            </a:r>
            <a:r>
              <a:rPr kumimoji="1" lang="ja-JP" altLang="en-US" sz="1600" dirty="0" smtClean="0"/>
              <a:t>でスレッドあたりのスタックサイズの指定可能</a:t>
            </a:r>
            <a:endParaRPr kumimoji="1" lang="ja-JP" altLang="en-US" sz="1600" dirty="0"/>
          </a:p>
        </p:txBody>
      </p:sp>
      <p:sp>
        <p:nvSpPr>
          <p:cNvPr id="2" name="メモ 1"/>
          <p:cNvSpPr/>
          <p:nvPr/>
        </p:nvSpPr>
        <p:spPr>
          <a:xfrm>
            <a:off x="6043060" y="4601202"/>
            <a:ext cx="2376264" cy="864096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 smtClean="0"/>
              <a:t>メインスレッドのスタックサイズは</a:t>
            </a:r>
            <a:r>
              <a:rPr kumimoji="1" lang="en-US" altLang="ja-JP" sz="1600" dirty="0" smtClean="0"/>
              <a:t>-</a:t>
            </a:r>
            <a:r>
              <a:rPr kumimoji="1" lang="en-US" altLang="ja-JP" sz="1600" dirty="0" err="1" smtClean="0"/>
              <a:t>Xss</a:t>
            </a:r>
            <a:r>
              <a:rPr kumimoji="1" lang="ja-JP" altLang="en-US" sz="1600" dirty="0" smtClean="0"/>
              <a:t>で指定したものとは別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65779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のメモリ項目は計測ツールにより呼び方がゆらぐ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015909"/>
              </p:ext>
            </p:extLst>
          </p:nvPr>
        </p:nvGraphicFramePr>
        <p:xfrm>
          <a:off x="323529" y="2936081"/>
          <a:ext cx="7992886" cy="26619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344204"/>
                <a:gridCol w="1688243"/>
                <a:gridCol w="1584176"/>
                <a:gridCol w="1656184"/>
                <a:gridCol w="720079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項目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パフォーマンスカウンタ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Process</a:t>
                      </a:r>
                      <a:r>
                        <a:rPr kumimoji="1" lang="ja-JP" altLang="en-US" dirty="0" smtClean="0"/>
                        <a:t> </a:t>
                      </a:r>
                      <a:r>
                        <a:rPr kumimoji="1" lang="en-US" altLang="ja-JP" dirty="0" smtClean="0"/>
                        <a:t>Explorer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タスクマネージャ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仮想サイズ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Virtual Bytes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Virtual Size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コミットサイズ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Private Bytes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Private Bytes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コミットサイズ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ワーキングセット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Working Set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Working Set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ワーキングセット（メモリ）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プライベートワーキングセット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Working</a:t>
                      </a:r>
                      <a:r>
                        <a:rPr kumimoji="1" lang="en-US" altLang="ja-JP" baseline="0" dirty="0" smtClean="0"/>
                        <a:t> Set - Private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WS Private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メモリ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2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</a:rPr>
              <a:t>アジェンダ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Java</a:t>
            </a: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プログラムを使ってもらう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 smtClean="0">
                <a:latin typeface="+mj-ea"/>
                <a:ea typeface="+mj-ea"/>
              </a:rPr>
              <a:t>Windows</a:t>
            </a:r>
            <a:r>
              <a:rPr kumimoji="1" lang="ja-JP" altLang="en-US" dirty="0" smtClean="0">
                <a:latin typeface="+mj-ea"/>
                <a:ea typeface="+mj-ea"/>
              </a:rPr>
              <a:t> インストーラー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メモリと </a:t>
            </a:r>
            <a:r>
              <a:rPr kumimoji="1" lang="en-US" altLang="ja-JP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CPU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簡単につくる</a:t>
            </a:r>
            <a:endParaRPr kumimoji="1" lang="en-US" altLang="ja-JP" dirty="0" smtClean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あれこれ注文をつける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3829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7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F6F4E8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23669</TotalTime>
  <Words>2593</Words>
  <Application>Microsoft Office PowerPoint</Application>
  <PresentationFormat>画面に合わせる (4:3)</PresentationFormat>
  <Paragraphs>682</Paragraphs>
  <Slides>81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81</vt:i4>
      </vt:variant>
    </vt:vector>
  </HeadingPairs>
  <TitlesOfParts>
    <vt:vector size="89" baseType="lpstr">
      <vt:lpstr>ＭＳ Ｐゴシック</vt:lpstr>
      <vt:lpstr>ＭＳ ゴシック</vt:lpstr>
      <vt:lpstr>Arial</vt:lpstr>
      <vt:lpstr>Calibri</vt:lpstr>
      <vt:lpstr>Cambria Math</vt:lpstr>
      <vt:lpstr>Consolas</vt:lpstr>
      <vt:lpstr>Wingdings</vt:lpstr>
      <vt:lpstr>Office Theme</vt:lpstr>
      <vt:lpstr>JavaデスクトッププログラムをふつーのWindowsプログラムのように配布・実行 する方法とPCの動きが重くならないように 気を付けること  JJUG CCC Spring 2016 I-5</vt:lpstr>
      <vt:lpstr>高橋 徹の自己紹介</vt:lpstr>
      <vt:lpstr>アジェンダ</vt:lpstr>
      <vt:lpstr>Javaプログラムを使ってもらう</vt:lpstr>
      <vt:lpstr>Javaプログラムを使ってもらう</vt:lpstr>
      <vt:lpstr>簡単な配布、インストール、実行</vt:lpstr>
      <vt:lpstr>CPUやメモリの使用は控え目</vt:lpstr>
      <vt:lpstr>Javaプログラムを使ってもらう</vt:lpstr>
      <vt:lpstr>アジェンダ</vt:lpstr>
      <vt:lpstr>Windows インストーラー</vt:lpstr>
      <vt:lpstr>Windowsインストーラー</vt:lpstr>
      <vt:lpstr>Javaプログラムの配布のシーン</vt:lpstr>
      <vt:lpstr>Windowsインストーラー</vt:lpstr>
      <vt:lpstr>Windowsインストーラー</vt:lpstr>
      <vt:lpstr>Windowsインストーラー作成環境</vt:lpstr>
      <vt:lpstr>Windowsインストーラーの作成</vt:lpstr>
      <vt:lpstr>アジェンダ</vt:lpstr>
      <vt:lpstr>PCのリソース（メモリとCPU）</vt:lpstr>
      <vt:lpstr>PCのリソース（メモリとCPU）</vt:lpstr>
      <vt:lpstr>PCのリソース（メモリとCPU）</vt:lpstr>
      <vt:lpstr>PCのリソース（メモリとCPU）</vt:lpstr>
      <vt:lpstr>PCのリソース（メモリとCPU）</vt:lpstr>
      <vt:lpstr>CPUを喰うJavaの処理</vt:lpstr>
      <vt:lpstr>PCのリソース（メモリとCPU）</vt:lpstr>
      <vt:lpstr>PCのリソース（メモリとCPU）</vt:lpstr>
      <vt:lpstr>PCのリソース（メモリとCPU）</vt:lpstr>
      <vt:lpstr>PCのリソース（メモリとCPU）</vt:lpstr>
      <vt:lpstr>PCのリソース（メモリとCPU）</vt:lpstr>
      <vt:lpstr>Ｊａｖａプログラムの配布とＰＣのリソース</vt:lpstr>
      <vt:lpstr>Ｊａｖａプログラムの配布とＰＣのリソース</vt:lpstr>
      <vt:lpstr>アジェンダ</vt:lpstr>
      <vt:lpstr>簡単につくる</vt:lpstr>
      <vt:lpstr>簡単につくる</vt:lpstr>
      <vt:lpstr>アジェンダ</vt:lpstr>
      <vt:lpstr>あれこれ注文をつける</vt:lpstr>
      <vt:lpstr>あれこれ注文をつける</vt:lpstr>
      <vt:lpstr>あれこれ注文をつける</vt:lpstr>
      <vt:lpstr>あれこれ注文をつける</vt:lpstr>
      <vt:lpstr>まとめ</vt:lpstr>
      <vt:lpstr>PowerPoint プレゼンテーション</vt:lpstr>
      <vt:lpstr>デモ１</vt:lpstr>
      <vt:lpstr>デモ１</vt:lpstr>
      <vt:lpstr>デモ１</vt:lpstr>
      <vt:lpstr>デモ１</vt:lpstr>
      <vt:lpstr>デモ２</vt:lpstr>
      <vt:lpstr>デモ２</vt:lpstr>
      <vt:lpstr>デモ３</vt:lpstr>
      <vt:lpstr>デモ３</vt:lpstr>
      <vt:lpstr>デモ３</vt:lpstr>
      <vt:lpstr>デモ３</vt:lpstr>
      <vt:lpstr>デモ３</vt:lpstr>
      <vt:lpstr>デモ３</vt:lpstr>
      <vt:lpstr>デモ３</vt:lpstr>
      <vt:lpstr>デモ４</vt:lpstr>
      <vt:lpstr>デモ４</vt:lpstr>
      <vt:lpstr>PowerPoint プレゼンテーション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  <vt:lpstr>補遺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高橋徹</cp:lastModifiedBy>
  <cp:revision>209</cp:revision>
  <dcterms:created xsi:type="dcterms:W3CDTF">2011-07-11T11:56:50Z</dcterms:created>
  <dcterms:modified xsi:type="dcterms:W3CDTF">2016-05-17T22:30:32Z</dcterms:modified>
</cp:coreProperties>
</file>