
<file path=[Content_Types].xml><?xml version="1.0" encoding="utf-8"?>
<Types xmlns="http://schemas.openxmlformats.org/package/2006/content-types">
  <Default Extension="png" ContentType="image/png"/>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66" r:id="rId2"/>
    <p:sldId id="276" r:id="rId3"/>
    <p:sldId id="277" r:id="rId4"/>
    <p:sldId id="333" r:id="rId5"/>
    <p:sldId id="267" r:id="rId6"/>
    <p:sldId id="342" r:id="rId7"/>
    <p:sldId id="278" r:id="rId8"/>
    <p:sldId id="269" r:id="rId9"/>
    <p:sldId id="275" r:id="rId10"/>
    <p:sldId id="272" r:id="rId11"/>
    <p:sldId id="309" r:id="rId12"/>
    <p:sldId id="310" r:id="rId13"/>
    <p:sldId id="334" r:id="rId14"/>
    <p:sldId id="312" r:id="rId15"/>
    <p:sldId id="313" r:id="rId16"/>
    <p:sldId id="314" r:id="rId17"/>
    <p:sldId id="315" r:id="rId18"/>
    <p:sldId id="316" r:id="rId19"/>
    <p:sldId id="323" r:id="rId20"/>
    <p:sldId id="326" r:id="rId21"/>
    <p:sldId id="325" r:id="rId22"/>
    <p:sldId id="331" r:id="rId23"/>
    <p:sldId id="330" r:id="rId24"/>
    <p:sldId id="279" r:id="rId25"/>
    <p:sldId id="283" r:id="rId26"/>
    <p:sldId id="285" r:id="rId27"/>
    <p:sldId id="286" r:id="rId28"/>
    <p:sldId id="287" r:id="rId29"/>
    <p:sldId id="296" r:id="rId30"/>
    <p:sldId id="299" r:id="rId31"/>
    <p:sldId id="305" r:id="rId32"/>
    <p:sldId id="258" r:id="rId33"/>
    <p:sldId id="259" r:id="rId34"/>
    <p:sldId id="260" r:id="rId35"/>
    <p:sldId id="261" r:id="rId36"/>
    <p:sldId id="262" r:id="rId37"/>
    <p:sldId id="274" r:id="rId38"/>
    <p:sldId id="273" r:id="rId39"/>
    <p:sldId id="304" r:id="rId40"/>
    <p:sldId id="335" r:id="rId41"/>
    <p:sldId id="336" r:id="rId42"/>
    <p:sldId id="337" r:id="rId43"/>
    <p:sldId id="338" r:id="rId44"/>
    <p:sldId id="339" r:id="rId45"/>
    <p:sldId id="340" r:id="rId46"/>
    <p:sldId id="341" r:id="rId47"/>
    <p:sldId id="282" r:id="rId48"/>
    <p:sldId id="288" r:id="rId49"/>
    <p:sldId id="295" r:id="rId50"/>
    <p:sldId id="298" r:id="rId51"/>
    <p:sldId id="289" r:id="rId52"/>
    <p:sldId id="290" r:id="rId53"/>
    <p:sldId id="294" r:id="rId54"/>
    <p:sldId id="293" r:id="rId55"/>
    <p:sldId id="292" r:id="rId56"/>
    <p:sldId id="297" r:id="rId57"/>
    <p:sldId id="332" r:id="rId58"/>
    <p:sldId id="343" r:id="rId59"/>
    <p:sldId id="344" r:id="rId6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53" autoAdjust="0"/>
    <p:restoredTop sz="94660"/>
  </p:normalViewPr>
  <p:slideViewPr>
    <p:cSldViewPr>
      <p:cViewPr varScale="1">
        <p:scale>
          <a:sx n="76" d="100"/>
          <a:sy n="76" d="100"/>
        </p:scale>
        <p:origin x="56" y="3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5C641C-4328-42B3-B941-F5947D2B0022}" type="doc">
      <dgm:prSet loTypeId="urn:microsoft.com/office/officeart/2005/8/layout/hProcess10" loCatId="picture" qsTypeId="urn:microsoft.com/office/officeart/2005/8/quickstyle/simple3" qsCatId="simple" csTypeId="urn:microsoft.com/office/officeart/2005/8/colors/accent1_2" csCatId="accent1" phldr="1"/>
      <dgm:spPr/>
      <dgm:t>
        <a:bodyPr/>
        <a:lstStyle/>
        <a:p>
          <a:endParaRPr kumimoji="1" lang="ja-JP" altLang="en-US"/>
        </a:p>
      </dgm:t>
    </dgm:pt>
    <dgm:pt modelId="{D882D62D-CACC-4457-8F3B-D9369AE7782E}">
      <dgm:prSet phldrT="[テキスト]" custT="1"/>
      <dgm:spPr/>
      <dgm:t>
        <a:bodyPr/>
        <a:lstStyle/>
        <a:p>
          <a:pPr algn="l"/>
          <a:r>
            <a:rPr kumimoji="1" lang="ja-JP" altLang="en-US" sz="2000" dirty="0" smtClean="0"/>
            <a:t>インストーラーファイルをダウンロードし、実行</a:t>
          </a:r>
          <a:endParaRPr kumimoji="1" lang="en-US" altLang="ja-JP" sz="2000" dirty="0" smtClean="0"/>
        </a:p>
      </dgm:t>
    </dgm:pt>
    <dgm:pt modelId="{F4A7ED80-B022-45FC-9607-65EF684DED01}" type="parTrans" cxnId="{BF8328D3-1D76-43B9-9464-AC2505468262}">
      <dgm:prSet/>
      <dgm:spPr/>
      <dgm:t>
        <a:bodyPr/>
        <a:lstStyle/>
        <a:p>
          <a:endParaRPr kumimoji="1" lang="ja-JP" altLang="en-US"/>
        </a:p>
      </dgm:t>
    </dgm:pt>
    <dgm:pt modelId="{74F57DEF-759B-420A-A512-02DA69258E63}" type="sibTrans" cxnId="{BF8328D3-1D76-43B9-9464-AC2505468262}">
      <dgm:prSet/>
      <dgm:spPr/>
      <dgm:t>
        <a:bodyPr/>
        <a:lstStyle/>
        <a:p>
          <a:endParaRPr kumimoji="1" lang="ja-JP" altLang="en-US"/>
        </a:p>
      </dgm:t>
    </dgm:pt>
    <dgm:pt modelId="{A84DC718-26C4-410C-B217-5B545C09FE53}">
      <dgm:prSet phldrT="[テキスト]" custT="1"/>
      <dgm:spPr/>
      <dgm:t>
        <a:bodyPr/>
        <a:lstStyle/>
        <a:p>
          <a:pPr algn="l"/>
          <a:r>
            <a:rPr kumimoji="1" lang="ja-JP" altLang="en-US" sz="2000" dirty="0" smtClean="0"/>
            <a:t>インストーラーによるインストール</a:t>
          </a:r>
          <a:endParaRPr kumimoji="1" lang="ja-JP" altLang="en-US" sz="2000" dirty="0"/>
        </a:p>
      </dgm:t>
    </dgm:pt>
    <dgm:pt modelId="{C964523A-8F45-4AE0-B1E1-9EF44F40D170}" type="parTrans" cxnId="{AA0FCA07-E9B7-4179-99ED-CC72F7258A31}">
      <dgm:prSet/>
      <dgm:spPr/>
      <dgm:t>
        <a:bodyPr/>
        <a:lstStyle/>
        <a:p>
          <a:endParaRPr kumimoji="1" lang="ja-JP" altLang="en-US"/>
        </a:p>
      </dgm:t>
    </dgm:pt>
    <dgm:pt modelId="{4D630DA4-DF73-407D-88C7-1EBB7B880342}" type="sibTrans" cxnId="{AA0FCA07-E9B7-4179-99ED-CC72F7258A31}">
      <dgm:prSet/>
      <dgm:spPr/>
      <dgm:t>
        <a:bodyPr/>
        <a:lstStyle/>
        <a:p>
          <a:endParaRPr kumimoji="1" lang="ja-JP" altLang="en-US"/>
        </a:p>
      </dgm:t>
    </dgm:pt>
    <dgm:pt modelId="{26E23EBB-124C-4D63-AF23-49D9323692B7}">
      <dgm:prSet phldrT="[テキスト]" custT="1"/>
      <dgm:spPr/>
      <dgm:t>
        <a:bodyPr/>
        <a:lstStyle/>
        <a:p>
          <a:pPr algn="l"/>
          <a:r>
            <a:rPr kumimoji="1" lang="ja-JP" altLang="en-US" sz="2000" dirty="0" smtClean="0"/>
            <a:t>スタートメニュー にインストールしたアプリが</a:t>
          </a:r>
          <a:r>
            <a:rPr kumimoji="1" lang="ja-JP" altLang="en-US" sz="2000" dirty="0" smtClean="0"/>
            <a:t>追加</a:t>
          </a:r>
          <a:endParaRPr kumimoji="1" lang="en-US" altLang="ja-JP" sz="2000" dirty="0" smtClean="0"/>
        </a:p>
      </dgm:t>
    </dgm:pt>
    <dgm:pt modelId="{27A955A5-60CF-4BE3-A91B-8AB5FD67E9D4}" type="parTrans" cxnId="{3F97E575-0313-45C6-BEFB-398E6957FF65}">
      <dgm:prSet/>
      <dgm:spPr/>
      <dgm:t>
        <a:bodyPr/>
        <a:lstStyle/>
        <a:p>
          <a:endParaRPr kumimoji="1" lang="ja-JP" altLang="en-US"/>
        </a:p>
      </dgm:t>
    </dgm:pt>
    <dgm:pt modelId="{90504845-67CC-4197-AD09-C2A3AA1D44E0}" type="sibTrans" cxnId="{3F97E575-0313-45C6-BEFB-398E6957FF65}">
      <dgm:prSet/>
      <dgm:spPr/>
      <dgm:t>
        <a:bodyPr/>
        <a:lstStyle/>
        <a:p>
          <a:endParaRPr kumimoji="1" lang="ja-JP" altLang="en-US"/>
        </a:p>
      </dgm:t>
    </dgm:pt>
    <dgm:pt modelId="{F288FD60-2FA9-4D54-BF87-60FF88E9B4E1}" type="pres">
      <dgm:prSet presAssocID="{D65C641C-4328-42B3-B941-F5947D2B0022}" presName="Name0" presStyleCnt="0">
        <dgm:presLayoutVars>
          <dgm:dir/>
          <dgm:resizeHandles val="exact"/>
        </dgm:presLayoutVars>
      </dgm:prSet>
      <dgm:spPr/>
      <dgm:t>
        <a:bodyPr/>
        <a:lstStyle/>
        <a:p>
          <a:endParaRPr kumimoji="1" lang="ja-JP" altLang="en-US"/>
        </a:p>
      </dgm:t>
    </dgm:pt>
    <dgm:pt modelId="{B20B73DE-7C23-47FE-BB3B-56D822371C8D}" type="pres">
      <dgm:prSet presAssocID="{D882D62D-CACC-4457-8F3B-D9369AE7782E}" presName="composite" presStyleCnt="0"/>
      <dgm:spPr/>
    </dgm:pt>
    <dgm:pt modelId="{10057B8F-2C14-4BFF-B41E-EC218F53D46F}" type="pres">
      <dgm:prSet presAssocID="{D882D62D-CACC-4457-8F3B-D9369AE7782E}" presName="imagSh" presStyleLbl="bgImgPlace1" presStyleIdx="0" presStyleCnt="3" custLinFactNeighborX="108" custLinFactNeighborY="1471"/>
      <dgm:spPr>
        <a:blipFill rotWithShape="1">
          <a:blip xmlns:r="http://schemas.openxmlformats.org/officeDocument/2006/relationships" r:embed="rId1"/>
          <a:stretch>
            <a:fillRect/>
          </a:stretch>
        </a:blipFill>
      </dgm:spPr>
    </dgm:pt>
    <dgm:pt modelId="{C369DB6B-1085-423E-82AD-1F1E164868B2}" type="pres">
      <dgm:prSet presAssocID="{D882D62D-CACC-4457-8F3B-D9369AE7782E}" presName="txNode" presStyleLbl="node1" presStyleIdx="0" presStyleCnt="3" custLinFactNeighborY="-1692">
        <dgm:presLayoutVars>
          <dgm:bulletEnabled val="1"/>
        </dgm:presLayoutVars>
      </dgm:prSet>
      <dgm:spPr/>
      <dgm:t>
        <a:bodyPr/>
        <a:lstStyle/>
        <a:p>
          <a:endParaRPr kumimoji="1" lang="ja-JP" altLang="en-US"/>
        </a:p>
      </dgm:t>
    </dgm:pt>
    <dgm:pt modelId="{4D2B0D04-92EE-40FB-9697-BCF84A43F05D}" type="pres">
      <dgm:prSet presAssocID="{74F57DEF-759B-420A-A512-02DA69258E63}" presName="sibTrans" presStyleLbl="sibTrans2D1" presStyleIdx="0" presStyleCnt="2"/>
      <dgm:spPr/>
      <dgm:t>
        <a:bodyPr/>
        <a:lstStyle/>
        <a:p>
          <a:endParaRPr kumimoji="1" lang="ja-JP" altLang="en-US"/>
        </a:p>
      </dgm:t>
    </dgm:pt>
    <dgm:pt modelId="{46C8E46E-FA0F-424A-924B-AF4C345A0F91}" type="pres">
      <dgm:prSet presAssocID="{74F57DEF-759B-420A-A512-02DA69258E63}" presName="connTx" presStyleLbl="sibTrans2D1" presStyleIdx="0" presStyleCnt="2"/>
      <dgm:spPr/>
      <dgm:t>
        <a:bodyPr/>
        <a:lstStyle/>
        <a:p>
          <a:endParaRPr kumimoji="1" lang="ja-JP" altLang="en-US"/>
        </a:p>
      </dgm:t>
    </dgm:pt>
    <dgm:pt modelId="{80641A72-25D7-4C80-9574-61133B8C7675}" type="pres">
      <dgm:prSet presAssocID="{A84DC718-26C4-410C-B217-5B545C09FE53}" presName="composite" presStyleCnt="0"/>
      <dgm:spPr/>
    </dgm:pt>
    <dgm:pt modelId="{440167B1-DA04-4450-B2E2-233DA6B0C834}" type="pres">
      <dgm:prSet presAssocID="{A84DC718-26C4-410C-B217-5B545C09FE53}" presName="imagSh" presStyleLbl="bgImgPlace1" presStyleIdx="1" presStyleCnt="3"/>
      <dgm:spPr>
        <a:blipFill rotWithShape="1">
          <a:blip xmlns:r="http://schemas.openxmlformats.org/officeDocument/2006/relationships" r:embed="rId2"/>
          <a:stretch>
            <a:fillRect/>
          </a:stretch>
        </a:blipFill>
      </dgm:spPr>
    </dgm:pt>
    <dgm:pt modelId="{8567AC47-9D19-4E41-9D92-BD8292FFC660}" type="pres">
      <dgm:prSet presAssocID="{A84DC718-26C4-410C-B217-5B545C09FE53}" presName="txNode" presStyleLbl="node1" presStyleIdx="1" presStyleCnt="3">
        <dgm:presLayoutVars>
          <dgm:bulletEnabled val="1"/>
        </dgm:presLayoutVars>
      </dgm:prSet>
      <dgm:spPr/>
      <dgm:t>
        <a:bodyPr/>
        <a:lstStyle/>
        <a:p>
          <a:endParaRPr kumimoji="1" lang="ja-JP" altLang="en-US"/>
        </a:p>
      </dgm:t>
    </dgm:pt>
    <dgm:pt modelId="{DEC2012D-21EA-4DFB-93A4-AFA225A5FDE5}" type="pres">
      <dgm:prSet presAssocID="{4D630DA4-DF73-407D-88C7-1EBB7B880342}" presName="sibTrans" presStyleLbl="sibTrans2D1" presStyleIdx="1" presStyleCnt="2"/>
      <dgm:spPr/>
      <dgm:t>
        <a:bodyPr/>
        <a:lstStyle/>
        <a:p>
          <a:endParaRPr kumimoji="1" lang="ja-JP" altLang="en-US"/>
        </a:p>
      </dgm:t>
    </dgm:pt>
    <dgm:pt modelId="{329C76A4-2D59-482E-BA72-C186B07756CA}" type="pres">
      <dgm:prSet presAssocID="{4D630DA4-DF73-407D-88C7-1EBB7B880342}" presName="connTx" presStyleLbl="sibTrans2D1" presStyleIdx="1" presStyleCnt="2"/>
      <dgm:spPr/>
      <dgm:t>
        <a:bodyPr/>
        <a:lstStyle/>
        <a:p>
          <a:endParaRPr kumimoji="1" lang="ja-JP" altLang="en-US"/>
        </a:p>
      </dgm:t>
    </dgm:pt>
    <dgm:pt modelId="{547C6C10-C5F7-4E8D-888F-3418C3E0C1DF}" type="pres">
      <dgm:prSet presAssocID="{26E23EBB-124C-4D63-AF23-49D9323692B7}" presName="composite" presStyleCnt="0"/>
      <dgm:spPr/>
    </dgm:pt>
    <dgm:pt modelId="{24271FAD-E995-4512-A4A5-F3DC353D2F55}" type="pres">
      <dgm:prSet presAssocID="{26E23EBB-124C-4D63-AF23-49D9323692B7}" presName="imagSh" presStyleLbl="bgImgPlace1" presStyleIdx="2" presStyleCnt="3"/>
      <dgm:spPr>
        <a:blipFill rotWithShape="1">
          <a:blip xmlns:r="http://schemas.openxmlformats.org/officeDocument/2006/relationships" r:embed="rId3"/>
          <a:stretch>
            <a:fillRect/>
          </a:stretch>
        </a:blipFill>
      </dgm:spPr>
    </dgm:pt>
    <dgm:pt modelId="{307E3CBD-1D51-41C6-A624-A0348DF18677}" type="pres">
      <dgm:prSet presAssocID="{26E23EBB-124C-4D63-AF23-49D9323692B7}" presName="txNode" presStyleLbl="node1" presStyleIdx="2" presStyleCnt="3">
        <dgm:presLayoutVars>
          <dgm:bulletEnabled val="1"/>
        </dgm:presLayoutVars>
      </dgm:prSet>
      <dgm:spPr/>
      <dgm:t>
        <a:bodyPr/>
        <a:lstStyle/>
        <a:p>
          <a:endParaRPr kumimoji="1" lang="ja-JP" altLang="en-US"/>
        </a:p>
      </dgm:t>
    </dgm:pt>
  </dgm:ptLst>
  <dgm:cxnLst>
    <dgm:cxn modelId="{4F6F79DB-89EA-4C6D-97DE-4D060D6E69F8}" type="presOf" srcId="{74F57DEF-759B-420A-A512-02DA69258E63}" destId="{46C8E46E-FA0F-424A-924B-AF4C345A0F91}" srcOrd="1" destOrd="0" presId="urn:microsoft.com/office/officeart/2005/8/layout/hProcess10"/>
    <dgm:cxn modelId="{4803B6A0-CA5F-477C-9563-730274AA63EB}" type="presOf" srcId="{4D630DA4-DF73-407D-88C7-1EBB7B880342}" destId="{329C76A4-2D59-482E-BA72-C186B07756CA}" srcOrd="1" destOrd="0" presId="urn:microsoft.com/office/officeart/2005/8/layout/hProcess10"/>
    <dgm:cxn modelId="{45BA062D-5F8F-4458-B53E-69229B0B9945}" type="presOf" srcId="{26E23EBB-124C-4D63-AF23-49D9323692B7}" destId="{307E3CBD-1D51-41C6-A624-A0348DF18677}" srcOrd="0" destOrd="0" presId="urn:microsoft.com/office/officeart/2005/8/layout/hProcess10"/>
    <dgm:cxn modelId="{EE294705-3033-4908-9E18-356F2D59FCB1}" type="presOf" srcId="{4D630DA4-DF73-407D-88C7-1EBB7B880342}" destId="{DEC2012D-21EA-4DFB-93A4-AFA225A5FDE5}" srcOrd="0" destOrd="0" presId="urn:microsoft.com/office/officeart/2005/8/layout/hProcess10"/>
    <dgm:cxn modelId="{3F97E575-0313-45C6-BEFB-398E6957FF65}" srcId="{D65C641C-4328-42B3-B941-F5947D2B0022}" destId="{26E23EBB-124C-4D63-AF23-49D9323692B7}" srcOrd="2" destOrd="0" parTransId="{27A955A5-60CF-4BE3-A91B-8AB5FD67E9D4}" sibTransId="{90504845-67CC-4197-AD09-C2A3AA1D44E0}"/>
    <dgm:cxn modelId="{AA0FCA07-E9B7-4179-99ED-CC72F7258A31}" srcId="{D65C641C-4328-42B3-B941-F5947D2B0022}" destId="{A84DC718-26C4-410C-B217-5B545C09FE53}" srcOrd="1" destOrd="0" parTransId="{C964523A-8F45-4AE0-B1E1-9EF44F40D170}" sibTransId="{4D630DA4-DF73-407D-88C7-1EBB7B880342}"/>
    <dgm:cxn modelId="{1F2DDD12-C56E-41F0-A924-A4C6D144C1EC}" type="presOf" srcId="{A84DC718-26C4-410C-B217-5B545C09FE53}" destId="{8567AC47-9D19-4E41-9D92-BD8292FFC660}" srcOrd="0" destOrd="0" presId="urn:microsoft.com/office/officeart/2005/8/layout/hProcess10"/>
    <dgm:cxn modelId="{936D40D1-44DF-424E-AE5E-FC5324C03378}" type="presOf" srcId="{74F57DEF-759B-420A-A512-02DA69258E63}" destId="{4D2B0D04-92EE-40FB-9697-BCF84A43F05D}" srcOrd="0" destOrd="0" presId="urn:microsoft.com/office/officeart/2005/8/layout/hProcess10"/>
    <dgm:cxn modelId="{A1884D6E-F475-418D-A347-D23DA6C97B82}" type="presOf" srcId="{D882D62D-CACC-4457-8F3B-D9369AE7782E}" destId="{C369DB6B-1085-423E-82AD-1F1E164868B2}" srcOrd="0" destOrd="0" presId="urn:microsoft.com/office/officeart/2005/8/layout/hProcess10"/>
    <dgm:cxn modelId="{BF8328D3-1D76-43B9-9464-AC2505468262}" srcId="{D65C641C-4328-42B3-B941-F5947D2B0022}" destId="{D882D62D-CACC-4457-8F3B-D9369AE7782E}" srcOrd="0" destOrd="0" parTransId="{F4A7ED80-B022-45FC-9607-65EF684DED01}" sibTransId="{74F57DEF-759B-420A-A512-02DA69258E63}"/>
    <dgm:cxn modelId="{6D2367CC-3545-4819-9127-33FB1C7001C9}" type="presOf" srcId="{D65C641C-4328-42B3-B941-F5947D2B0022}" destId="{F288FD60-2FA9-4D54-BF87-60FF88E9B4E1}" srcOrd="0" destOrd="0" presId="urn:microsoft.com/office/officeart/2005/8/layout/hProcess10"/>
    <dgm:cxn modelId="{3E802A17-B06F-413A-8947-6438FD9B7591}" type="presParOf" srcId="{F288FD60-2FA9-4D54-BF87-60FF88E9B4E1}" destId="{B20B73DE-7C23-47FE-BB3B-56D822371C8D}" srcOrd="0" destOrd="0" presId="urn:microsoft.com/office/officeart/2005/8/layout/hProcess10"/>
    <dgm:cxn modelId="{B3E0F5A2-E06B-470A-9D33-78700F294917}" type="presParOf" srcId="{B20B73DE-7C23-47FE-BB3B-56D822371C8D}" destId="{10057B8F-2C14-4BFF-B41E-EC218F53D46F}" srcOrd="0" destOrd="0" presId="urn:microsoft.com/office/officeart/2005/8/layout/hProcess10"/>
    <dgm:cxn modelId="{1BB80B11-1DE7-45BA-8048-12F6EDB27D66}" type="presParOf" srcId="{B20B73DE-7C23-47FE-BB3B-56D822371C8D}" destId="{C369DB6B-1085-423E-82AD-1F1E164868B2}" srcOrd="1" destOrd="0" presId="urn:microsoft.com/office/officeart/2005/8/layout/hProcess10"/>
    <dgm:cxn modelId="{07F9471B-63DD-493E-9306-3CCA3505A976}" type="presParOf" srcId="{F288FD60-2FA9-4D54-BF87-60FF88E9B4E1}" destId="{4D2B0D04-92EE-40FB-9697-BCF84A43F05D}" srcOrd="1" destOrd="0" presId="urn:microsoft.com/office/officeart/2005/8/layout/hProcess10"/>
    <dgm:cxn modelId="{6D3C6B0E-A160-46E9-A141-216671EDE54E}" type="presParOf" srcId="{4D2B0D04-92EE-40FB-9697-BCF84A43F05D}" destId="{46C8E46E-FA0F-424A-924B-AF4C345A0F91}" srcOrd="0" destOrd="0" presId="urn:microsoft.com/office/officeart/2005/8/layout/hProcess10"/>
    <dgm:cxn modelId="{CDCCF10C-A4B9-4B23-A07C-DC5BE85667BC}" type="presParOf" srcId="{F288FD60-2FA9-4D54-BF87-60FF88E9B4E1}" destId="{80641A72-25D7-4C80-9574-61133B8C7675}" srcOrd="2" destOrd="0" presId="urn:microsoft.com/office/officeart/2005/8/layout/hProcess10"/>
    <dgm:cxn modelId="{19F1223D-9CE0-4E7A-95B4-767D71DF52CC}" type="presParOf" srcId="{80641A72-25D7-4C80-9574-61133B8C7675}" destId="{440167B1-DA04-4450-B2E2-233DA6B0C834}" srcOrd="0" destOrd="0" presId="urn:microsoft.com/office/officeart/2005/8/layout/hProcess10"/>
    <dgm:cxn modelId="{2E050C77-36A2-482F-88C0-47370E6D2855}" type="presParOf" srcId="{80641A72-25D7-4C80-9574-61133B8C7675}" destId="{8567AC47-9D19-4E41-9D92-BD8292FFC660}" srcOrd="1" destOrd="0" presId="urn:microsoft.com/office/officeart/2005/8/layout/hProcess10"/>
    <dgm:cxn modelId="{94DE66F8-B3A7-4F2B-B85E-D8821318AA14}" type="presParOf" srcId="{F288FD60-2FA9-4D54-BF87-60FF88E9B4E1}" destId="{DEC2012D-21EA-4DFB-93A4-AFA225A5FDE5}" srcOrd="3" destOrd="0" presId="urn:microsoft.com/office/officeart/2005/8/layout/hProcess10"/>
    <dgm:cxn modelId="{18DB182E-9195-419E-8324-60F854916285}" type="presParOf" srcId="{DEC2012D-21EA-4DFB-93A4-AFA225A5FDE5}" destId="{329C76A4-2D59-482E-BA72-C186B07756CA}" srcOrd="0" destOrd="0" presId="urn:microsoft.com/office/officeart/2005/8/layout/hProcess10"/>
    <dgm:cxn modelId="{91DFA5FD-4860-4249-83E2-36BA0D1F34F3}" type="presParOf" srcId="{F288FD60-2FA9-4D54-BF87-60FF88E9B4E1}" destId="{547C6C10-C5F7-4E8D-888F-3418C3E0C1DF}" srcOrd="4" destOrd="0" presId="urn:microsoft.com/office/officeart/2005/8/layout/hProcess10"/>
    <dgm:cxn modelId="{21B54D9D-8A00-423B-83F6-E08E09E78D1A}" type="presParOf" srcId="{547C6C10-C5F7-4E8D-888F-3418C3E0C1DF}" destId="{24271FAD-E995-4512-A4A5-F3DC353D2F55}" srcOrd="0" destOrd="0" presId="urn:microsoft.com/office/officeart/2005/8/layout/hProcess10"/>
    <dgm:cxn modelId="{EA4BE4A4-FB58-48DB-8845-92B29E8CCDAD}" type="presParOf" srcId="{547C6C10-C5F7-4E8D-888F-3418C3E0C1DF}" destId="{307E3CBD-1D51-41C6-A624-A0348DF18677}"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057B8F-2C14-4BFF-B41E-EC218F53D46F}">
      <dsp:nvSpPr>
        <dsp:cNvPr id="0" name=""/>
        <dsp:cNvSpPr/>
      </dsp:nvSpPr>
      <dsp:spPr>
        <a:xfrm>
          <a:off x="6175" y="748683"/>
          <a:ext cx="1928330" cy="1928330"/>
        </a:xfrm>
        <a:prstGeom prst="roundRect">
          <a:avLst>
            <a:gd name="adj" fmla="val 10000"/>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C369DB6B-1085-423E-82AD-1F1E164868B2}">
      <dsp:nvSpPr>
        <dsp:cNvPr id="0" name=""/>
        <dsp:cNvSpPr/>
      </dsp:nvSpPr>
      <dsp:spPr>
        <a:xfrm>
          <a:off x="318007" y="1844688"/>
          <a:ext cx="1928330" cy="192833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kumimoji="1" lang="ja-JP" altLang="en-US" sz="2000" kern="1200" dirty="0" smtClean="0"/>
            <a:t>インストーラーファイルをダウンロードし、実行</a:t>
          </a:r>
          <a:endParaRPr kumimoji="1" lang="en-US" altLang="ja-JP" sz="2000" kern="1200" dirty="0" smtClean="0"/>
        </a:p>
      </dsp:txBody>
      <dsp:txXfrm>
        <a:off x="374486" y="1901167"/>
        <a:ext cx="1815372" cy="1815372"/>
      </dsp:txXfrm>
    </dsp:sp>
    <dsp:sp modelId="{4D2B0D04-92EE-40FB-9697-BCF84A43F05D}">
      <dsp:nvSpPr>
        <dsp:cNvPr id="0" name=""/>
        <dsp:cNvSpPr/>
      </dsp:nvSpPr>
      <dsp:spPr>
        <a:xfrm rot="21567360">
          <a:off x="2305207" y="1466738"/>
          <a:ext cx="370726" cy="463350"/>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kumimoji="1" lang="ja-JP" altLang="en-US" sz="1900" kern="1200"/>
        </a:p>
      </dsp:txBody>
      <dsp:txXfrm>
        <a:off x="2305210" y="1559936"/>
        <a:ext cx="259508" cy="278010"/>
      </dsp:txXfrm>
    </dsp:sp>
    <dsp:sp modelId="{440167B1-DA04-4450-B2E2-233DA6B0C834}">
      <dsp:nvSpPr>
        <dsp:cNvPr id="0" name=""/>
        <dsp:cNvSpPr/>
      </dsp:nvSpPr>
      <dsp:spPr>
        <a:xfrm>
          <a:off x="2993677" y="720317"/>
          <a:ext cx="1928330" cy="1928330"/>
        </a:xfrm>
        <a:prstGeom prst="roundRect">
          <a:avLst>
            <a:gd name="adj" fmla="val 10000"/>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8567AC47-9D19-4E41-9D92-BD8292FFC660}">
      <dsp:nvSpPr>
        <dsp:cNvPr id="0" name=""/>
        <dsp:cNvSpPr/>
      </dsp:nvSpPr>
      <dsp:spPr>
        <a:xfrm>
          <a:off x="3307591" y="1877315"/>
          <a:ext cx="1928330" cy="192833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kumimoji="1" lang="ja-JP" altLang="en-US" sz="2000" kern="1200" dirty="0" smtClean="0"/>
            <a:t>インストーラーによるインストール</a:t>
          </a:r>
          <a:endParaRPr kumimoji="1" lang="ja-JP" altLang="en-US" sz="2000" kern="1200" dirty="0"/>
        </a:p>
      </dsp:txBody>
      <dsp:txXfrm>
        <a:off x="3364070" y="1933794"/>
        <a:ext cx="1815372" cy="1815372"/>
      </dsp:txXfrm>
    </dsp:sp>
    <dsp:sp modelId="{DEC2012D-21EA-4DFB-93A4-AFA225A5FDE5}">
      <dsp:nvSpPr>
        <dsp:cNvPr id="0" name=""/>
        <dsp:cNvSpPr/>
      </dsp:nvSpPr>
      <dsp:spPr>
        <a:xfrm>
          <a:off x="5293447" y="1452806"/>
          <a:ext cx="371439" cy="463350"/>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kumimoji="1" lang="ja-JP" altLang="en-US" sz="1900" kern="1200"/>
        </a:p>
      </dsp:txBody>
      <dsp:txXfrm>
        <a:off x="5293447" y="1545476"/>
        <a:ext cx="260007" cy="278010"/>
      </dsp:txXfrm>
    </dsp:sp>
    <dsp:sp modelId="{24271FAD-E995-4512-A4A5-F3DC353D2F55}">
      <dsp:nvSpPr>
        <dsp:cNvPr id="0" name=""/>
        <dsp:cNvSpPr/>
      </dsp:nvSpPr>
      <dsp:spPr>
        <a:xfrm>
          <a:off x="5983262" y="720317"/>
          <a:ext cx="1928330" cy="1928330"/>
        </a:xfrm>
        <a:prstGeom prst="roundRect">
          <a:avLst>
            <a:gd name="adj" fmla="val 10000"/>
          </a:avLst>
        </a:prstGeom>
        <a:blipFill rotWithShape="1">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307E3CBD-1D51-41C6-A624-A0348DF18677}">
      <dsp:nvSpPr>
        <dsp:cNvPr id="0" name=""/>
        <dsp:cNvSpPr/>
      </dsp:nvSpPr>
      <dsp:spPr>
        <a:xfrm>
          <a:off x="6297176" y="1877315"/>
          <a:ext cx="1928330" cy="192833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kumimoji="1" lang="ja-JP" altLang="en-US" sz="2000" kern="1200" dirty="0" smtClean="0"/>
            <a:t>スタートメニュー にインストールしたアプリが</a:t>
          </a:r>
          <a:r>
            <a:rPr kumimoji="1" lang="ja-JP" altLang="en-US" sz="2000" kern="1200" dirty="0" smtClean="0"/>
            <a:t>追加</a:t>
          </a:r>
          <a:endParaRPr kumimoji="1" lang="en-US" altLang="ja-JP" sz="2000" kern="1200" dirty="0" smtClean="0"/>
        </a:p>
      </dsp:txBody>
      <dsp:txXfrm>
        <a:off x="6353655" y="1933794"/>
        <a:ext cx="1815372" cy="181537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6489919-42D7-45AF-BB6F-C0404F3B4774}" type="datetimeFigureOut">
              <a:rPr lang="en-GB"/>
              <a:pPr>
                <a:defRPr/>
              </a:pPr>
              <a:t>09/05/2016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3618364B-6664-4BDF-9D5C-5A9EA51EB1E0}" type="slidenum">
              <a:rPr lang="en-GB" altLang="en-US"/>
              <a:pPr>
                <a:defRPr/>
              </a:pPr>
              <a:t>‹#›</a:t>
            </a:fld>
            <a:endParaRPr lang="en-GB" altLang="en-US"/>
          </a:p>
        </p:txBody>
      </p:sp>
    </p:spTree>
    <p:extLst>
      <p:ext uri="{BB962C8B-B14F-4D97-AF65-F5344CB8AC3E}">
        <p14:creationId xmlns:p14="http://schemas.microsoft.com/office/powerpoint/2010/main" val="17209587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Java</a:t>
            </a:r>
            <a:r>
              <a:rPr kumimoji="1" lang="ja-JP" altLang="en-US" dirty="0" smtClean="0"/>
              <a:t>読書会</a:t>
            </a:r>
            <a:r>
              <a:rPr kumimoji="1" lang="en-US" altLang="ja-JP" dirty="0" smtClean="0"/>
              <a:t>BOF</a:t>
            </a:r>
            <a:r>
              <a:rPr kumimoji="1" lang="ja-JP" altLang="en-US" dirty="0" smtClean="0"/>
              <a:t>開催データ</a:t>
            </a:r>
            <a:endParaRPr kumimoji="1" lang="en-US" altLang="ja-JP" dirty="0" smtClean="0"/>
          </a:p>
          <a:p>
            <a:r>
              <a:rPr lang="ja-JP" altLang="en-US" dirty="0"/>
              <a:t>　</a:t>
            </a:r>
            <a:r>
              <a:rPr lang="ja-JP" altLang="en-US" dirty="0" smtClean="0"/>
              <a:t>通算</a:t>
            </a:r>
            <a:r>
              <a:rPr lang="en-US" altLang="ja-JP" dirty="0" smtClean="0"/>
              <a:t>192</a:t>
            </a:r>
            <a:r>
              <a:rPr lang="ja-JP" altLang="en-US" dirty="0" smtClean="0"/>
              <a:t>回、</a:t>
            </a:r>
            <a:r>
              <a:rPr lang="en-US" altLang="ja-JP" dirty="0" smtClean="0"/>
              <a:t>28</a:t>
            </a:r>
            <a:r>
              <a:rPr lang="ja-JP" altLang="en-US" dirty="0" smtClean="0"/>
              <a:t>冊目、平均参加者数</a:t>
            </a:r>
            <a:r>
              <a:rPr lang="en-US" altLang="ja-JP" dirty="0" smtClean="0"/>
              <a:t>11.7</a:t>
            </a:r>
            <a:r>
              <a:rPr lang="ja-JP" altLang="en-US" dirty="0" smtClean="0"/>
              <a:t>人</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AADD62D-BD08-45F1-8CA5-30334EE90C10}" type="slidenum">
              <a:rPr kumimoji="1" lang="ja-JP" altLang="en-US" smtClean="0"/>
              <a:t>3</a:t>
            </a:fld>
            <a:endParaRPr kumimoji="1" lang="ja-JP" altLang="en-US"/>
          </a:p>
        </p:txBody>
      </p:sp>
    </p:spTree>
    <p:extLst>
      <p:ext uri="{BB962C8B-B14F-4D97-AF65-F5344CB8AC3E}">
        <p14:creationId xmlns:p14="http://schemas.microsoft.com/office/powerpoint/2010/main" val="2603498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E1E9A35-34E8-4E39-87A9-24554B84B397}" type="slidenum">
              <a:rPr lang="en-GB" altLang="en-US">
                <a:latin typeface="Arial" panose="020B0604020202020204" pitchFamily="34" charset="0"/>
              </a:rPr>
              <a:pPr>
                <a:spcBef>
                  <a:spcPct val="0"/>
                </a:spcBef>
              </a:pPr>
              <a:t>52</a:t>
            </a:fld>
            <a:endParaRPr lang="en-GB" altLang="en-US">
              <a:latin typeface="Arial" panose="020B0604020202020204" pitchFamily="34" charset="0"/>
            </a:endParaRPr>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493827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E1E9A35-34E8-4E39-87A9-24554B84B397}" type="slidenum">
              <a:rPr lang="en-GB" altLang="en-US">
                <a:latin typeface="Arial" panose="020B0604020202020204" pitchFamily="34" charset="0"/>
              </a:rPr>
              <a:pPr>
                <a:spcBef>
                  <a:spcPct val="0"/>
                </a:spcBef>
              </a:pPr>
              <a:t>53</a:t>
            </a:fld>
            <a:endParaRPr lang="en-GB" altLang="en-US">
              <a:latin typeface="Arial" panose="020B0604020202020204" pitchFamily="34" charset="0"/>
            </a:endParaRPr>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364699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E1E9A35-34E8-4E39-87A9-24554B84B397}" type="slidenum">
              <a:rPr lang="en-GB" altLang="en-US">
                <a:latin typeface="Arial" panose="020B0604020202020204" pitchFamily="34" charset="0"/>
              </a:rPr>
              <a:pPr>
                <a:spcBef>
                  <a:spcPct val="0"/>
                </a:spcBef>
              </a:pPr>
              <a:t>54</a:t>
            </a:fld>
            <a:endParaRPr lang="en-GB" altLang="en-US">
              <a:latin typeface="Arial" panose="020B0604020202020204" pitchFamily="34" charset="0"/>
            </a:endParaRPr>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750811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E1E9A35-34E8-4E39-87A9-24554B84B397}" type="slidenum">
              <a:rPr lang="en-GB" altLang="en-US">
                <a:latin typeface="Arial" panose="020B0604020202020204" pitchFamily="34" charset="0"/>
              </a:rPr>
              <a:pPr>
                <a:spcBef>
                  <a:spcPct val="0"/>
                </a:spcBef>
              </a:pPr>
              <a:t>55</a:t>
            </a:fld>
            <a:endParaRPr lang="en-GB" altLang="en-US">
              <a:latin typeface="Arial" panose="020B0604020202020204" pitchFamily="34" charset="0"/>
            </a:endParaRPr>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512725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1BED7F5-B9B2-4655-8E7D-60599346E053}" type="slidenum">
              <a:rPr lang="en-GB" altLang="en-US">
                <a:latin typeface="Arial" panose="020B0604020202020204" pitchFamily="34" charset="0"/>
              </a:rPr>
              <a:pPr>
                <a:spcBef>
                  <a:spcPct val="0"/>
                </a:spcBef>
              </a:pPr>
              <a:t>32</a:t>
            </a:fld>
            <a:endParaRPr lang="en-GB" altLang="en-US">
              <a:latin typeface="Arial" panose="020B0604020202020204" pitchFamily="34" charset="0"/>
            </a:endParaRPr>
          </a:p>
        </p:txBody>
      </p:sp>
      <p:sp>
        <p:nvSpPr>
          <p:cNvPr id="6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77488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5A46774-CFA2-469B-8C94-2E131F301536}" type="slidenum">
              <a:rPr lang="en-GB" altLang="en-US">
                <a:latin typeface="Arial" panose="020B0604020202020204" pitchFamily="34" charset="0"/>
              </a:rPr>
              <a:pPr>
                <a:spcBef>
                  <a:spcPct val="0"/>
                </a:spcBef>
              </a:pPr>
              <a:t>34</a:t>
            </a:fld>
            <a:endParaRPr lang="en-GB" altLang="en-US">
              <a:latin typeface="Arial" panose="020B0604020202020204" pitchFamily="34" charset="0"/>
            </a:endParaRPr>
          </a:p>
        </p:txBody>
      </p:sp>
      <p:sp>
        <p:nvSpPr>
          <p:cNvPr id="92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4213256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25C7705-21F3-4EF8-8BBE-4277551B4AE7}" type="slidenum">
              <a:rPr lang="en-GB" altLang="en-US">
                <a:latin typeface="Arial" panose="020B0604020202020204" pitchFamily="34" charset="0"/>
              </a:rPr>
              <a:pPr>
                <a:spcBef>
                  <a:spcPct val="0"/>
                </a:spcBef>
              </a:pPr>
              <a:t>35</a:t>
            </a:fld>
            <a:endParaRPr lang="en-GB" altLang="en-US">
              <a:latin typeface="Arial" panose="020B0604020202020204" pitchFamily="34" charset="0"/>
            </a:endParaRPr>
          </a:p>
        </p:txBody>
      </p:sp>
      <p:sp>
        <p:nvSpPr>
          <p:cNvPr id="112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070433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E1E9A35-34E8-4E39-87A9-24554B84B397}" type="slidenum">
              <a:rPr lang="en-GB" altLang="en-US">
                <a:latin typeface="Arial" panose="020B0604020202020204" pitchFamily="34" charset="0"/>
              </a:rPr>
              <a:pPr>
                <a:spcBef>
                  <a:spcPct val="0"/>
                </a:spcBef>
              </a:pPr>
              <a:t>36</a:t>
            </a:fld>
            <a:endParaRPr lang="en-GB" altLang="en-US">
              <a:latin typeface="Arial" panose="020B0604020202020204" pitchFamily="34" charset="0"/>
            </a:endParaRPr>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413996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E1E9A35-34E8-4E39-87A9-24554B84B397}" type="slidenum">
              <a:rPr lang="en-GB" altLang="en-US">
                <a:latin typeface="Arial" panose="020B0604020202020204" pitchFamily="34" charset="0"/>
              </a:rPr>
              <a:pPr>
                <a:spcBef>
                  <a:spcPct val="0"/>
                </a:spcBef>
              </a:pPr>
              <a:t>38</a:t>
            </a:fld>
            <a:endParaRPr lang="en-GB" altLang="en-US">
              <a:latin typeface="Arial" panose="020B0604020202020204" pitchFamily="34" charset="0"/>
            </a:endParaRPr>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073119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E1E9A35-34E8-4E39-87A9-24554B84B397}" type="slidenum">
              <a:rPr lang="en-GB" altLang="en-US">
                <a:latin typeface="Arial" panose="020B0604020202020204" pitchFamily="34" charset="0"/>
              </a:rPr>
              <a:pPr>
                <a:spcBef>
                  <a:spcPct val="0"/>
                </a:spcBef>
              </a:pPr>
              <a:t>39</a:t>
            </a:fld>
            <a:endParaRPr lang="en-GB" altLang="en-US">
              <a:latin typeface="Arial" panose="020B0604020202020204" pitchFamily="34" charset="0"/>
            </a:endParaRPr>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649565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E1E9A35-34E8-4E39-87A9-24554B84B397}" type="slidenum">
              <a:rPr lang="en-GB" altLang="en-US">
                <a:latin typeface="Arial" panose="020B0604020202020204" pitchFamily="34" charset="0"/>
              </a:rPr>
              <a:pPr>
                <a:spcBef>
                  <a:spcPct val="0"/>
                </a:spcBef>
              </a:pPr>
              <a:t>48</a:t>
            </a:fld>
            <a:endParaRPr lang="en-GB" altLang="en-US">
              <a:latin typeface="Arial" panose="020B0604020202020204" pitchFamily="34" charset="0"/>
            </a:endParaRPr>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818742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E1E9A35-34E8-4E39-87A9-24554B84B397}" type="slidenum">
              <a:rPr lang="en-GB" altLang="en-US">
                <a:latin typeface="Arial" panose="020B0604020202020204" pitchFamily="34" charset="0"/>
              </a:rPr>
              <a:pPr>
                <a:spcBef>
                  <a:spcPct val="0"/>
                </a:spcBef>
              </a:pPr>
              <a:t>51</a:t>
            </a:fld>
            <a:endParaRPr lang="en-GB" altLang="en-US">
              <a:latin typeface="Arial" panose="020B0604020202020204" pitchFamily="34" charset="0"/>
            </a:endParaRPr>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5218246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a:extLst>
              <a:ext uri="{28A0092B-C50C-407E-A947-70E740481C1C}">
                <a14:useLocalDpi xmlns:a14="http://schemas.microsoft.com/office/drawing/2010/main" val="0"/>
              </a:ext>
            </a:extLst>
          </a:blip>
          <a:srcRect l="5624" r="548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395288" y="-7938"/>
            <a:ext cx="8569325" cy="1368426"/>
          </a:xfrm>
          <a:prstGeom prst="rect">
            <a:avLst/>
          </a:prstGeom>
          <a:gradFill>
            <a:gsLst>
              <a:gs pos="0">
                <a:schemeClr val="accent1">
                  <a:alpha val="80000"/>
                </a:schemeClr>
              </a:gs>
              <a:gs pos="64000">
                <a:schemeClr val="accent1"/>
              </a:gs>
              <a:gs pos="100000">
                <a:schemeClr val="accent1">
                  <a:alpha val="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itle 1"/>
          <p:cNvSpPr>
            <a:spLocks noGrp="1"/>
          </p:cNvSpPr>
          <p:nvPr>
            <p:ph type="ctrTitle"/>
          </p:nvPr>
        </p:nvSpPr>
        <p:spPr>
          <a:xfrm>
            <a:off x="757272" y="48169"/>
            <a:ext cx="7772400" cy="722511"/>
          </a:xfrm>
        </p:spPr>
        <p:txBody>
          <a:bodyPr>
            <a:normAutofit/>
          </a:bodyPr>
          <a:lstStyle>
            <a:lvl1pPr algn="ctr">
              <a:defRPr sz="3600" b="1"/>
            </a:lvl1pPr>
          </a:lstStyle>
          <a:p>
            <a:r>
              <a:rPr lang="en-US" dirty="0" smtClean="0"/>
              <a:t>Click to edit Master title style</a:t>
            </a:r>
            <a:endParaRPr lang="en-GB" dirty="0"/>
          </a:p>
        </p:txBody>
      </p:sp>
      <p:sp>
        <p:nvSpPr>
          <p:cNvPr id="3" name="Subtitle 2"/>
          <p:cNvSpPr>
            <a:spLocks noGrp="1"/>
          </p:cNvSpPr>
          <p:nvPr>
            <p:ph type="subTitle" idx="1"/>
          </p:nvPr>
        </p:nvSpPr>
        <p:spPr>
          <a:xfrm>
            <a:off x="1403112" y="770680"/>
            <a:ext cx="6400800" cy="478904"/>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6" name="Date Placeholder 3"/>
          <p:cNvSpPr>
            <a:spLocks noGrp="1"/>
          </p:cNvSpPr>
          <p:nvPr>
            <p:ph type="dt" sz="half" idx="10"/>
          </p:nvPr>
        </p:nvSpPr>
        <p:spPr/>
        <p:txBody>
          <a:bodyPr/>
          <a:lstStyle>
            <a:lvl1pPr>
              <a:defRPr/>
            </a:lvl1pPr>
          </a:lstStyle>
          <a:p>
            <a:pPr>
              <a:defRPr/>
            </a:pPr>
            <a:fld id="{F580FE9D-090C-440C-8D06-D837035E8126}" type="datetimeFigureOut">
              <a:rPr lang="en-GB"/>
              <a:pPr>
                <a:defRPr/>
              </a:pPr>
              <a:t>09/05/2016</a:t>
            </a:fld>
            <a:endParaRPr lang="en-GB"/>
          </a:p>
        </p:txBody>
      </p:sp>
      <p:sp>
        <p:nvSpPr>
          <p:cNvPr id="7" name="Footer Placeholder 4"/>
          <p:cNvSpPr>
            <a:spLocks noGrp="1"/>
          </p:cNvSpPr>
          <p:nvPr>
            <p:ph type="ftr" sz="quarter" idx="11"/>
          </p:nvPr>
        </p:nvSpPr>
        <p:spPr/>
        <p:txBody>
          <a:bodyPr/>
          <a:lstStyle>
            <a:lvl1pPr>
              <a:defRPr/>
            </a:lvl1pPr>
          </a:lstStyle>
          <a:p>
            <a:pPr>
              <a:defRPr/>
            </a:pPr>
            <a:endParaRPr lang="en-GB"/>
          </a:p>
        </p:txBody>
      </p:sp>
      <p:sp>
        <p:nvSpPr>
          <p:cNvPr id="8" name="Slide Number Placeholder 5"/>
          <p:cNvSpPr>
            <a:spLocks noGrp="1"/>
          </p:cNvSpPr>
          <p:nvPr>
            <p:ph type="sldNum" sz="quarter" idx="12"/>
          </p:nvPr>
        </p:nvSpPr>
        <p:spPr/>
        <p:txBody>
          <a:bodyPr/>
          <a:lstStyle>
            <a:lvl1pPr>
              <a:defRPr smtClean="0"/>
            </a:lvl1pPr>
          </a:lstStyle>
          <a:p>
            <a:pPr>
              <a:defRPr/>
            </a:pPr>
            <a:fld id="{9C248AE7-AA00-48E6-9BD0-F0E136340974}" type="slidenum">
              <a:rPr lang="en-GB" altLang="en-US"/>
              <a:pPr>
                <a:defRPr/>
              </a:pPr>
              <a:t>‹#›</a:t>
            </a:fld>
            <a:endParaRPr lang="en-GB" altLang="en-US"/>
          </a:p>
        </p:txBody>
      </p:sp>
    </p:spTree>
    <p:extLst>
      <p:ext uri="{BB962C8B-B14F-4D97-AF65-F5344CB8AC3E}">
        <p14:creationId xmlns:p14="http://schemas.microsoft.com/office/powerpoint/2010/main" val="417613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2E61A8BF-2485-493A-9F1F-18B92F644A36}" type="datetimeFigureOut">
              <a:rPr lang="en-GB"/>
              <a:pPr>
                <a:defRPr/>
              </a:pPr>
              <a:t>09/05/2016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A0E3E19-D357-4C40-99F4-C8DE02AF9C82}" type="slidenum">
              <a:rPr lang="en-GB" altLang="en-US"/>
              <a:pPr>
                <a:defRPr/>
              </a:pPr>
              <a:t>‹#›</a:t>
            </a:fld>
            <a:endParaRPr lang="en-GB" altLang="en-US"/>
          </a:p>
        </p:txBody>
      </p:sp>
    </p:spTree>
    <p:extLst>
      <p:ext uri="{BB962C8B-B14F-4D97-AF65-F5344CB8AC3E}">
        <p14:creationId xmlns:p14="http://schemas.microsoft.com/office/powerpoint/2010/main" val="211736541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BA5C887-9C08-43C7-B52A-221F0732AF00}" type="datetimeFigureOut">
              <a:rPr lang="en-GB"/>
              <a:pPr>
                <a:defRPr/>
              </a:pPr>
              <a:t>09/05/2016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A5B35A8-DD8A-48F5-8059-EA87473EE8D4}" type="slidenum">
              <a:rPr lang="en-GB" altLang="en-US"/>
              <a:pPr>
                <a:defRPr/>
              </a:pPr>
              <a:t>‹#›</a:t>
            </a:fld>
            <a:endParaRPr lang="en-GB" altLang="en-US"/>
          </a:p>
        </p:txBody>
      </p:sp>
    </p:spTree>
    <p:extLst>
      <p:ext uri="{BB962C8B-B14F-4D97-AF65-F5344CB8AC3E}">
        <p14:creationId xmlns:p14="http://schemas.microsoft.com/office/powerpoint/2010/main" val="17889678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5550BB0-878E-4F69-A018-91C8CC610C91}" type="datetimeFigureOut">
              <a:rPr lang="en-GB"/>
              <a:pPr>
                <a:defRPr/>
              </a:pPr>
              <a:t>09/05/2016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968BB1C-8AB5-4AAC-9E42-4EF9906A4D4D}" type="slidenum">
              <a:rPr lang="en-GB" altLang="en-US"/>
              <a:pPr>
                <a:defRPr/>
              </a:pPr>
              <a:t>‹#›</a:t>
            </a:fld>
            <a:endParaRPr lang="en-GB" altLang="en-US"/>
          </a:p>
        </p:txBody>
      </p:sp>
    </p:spTree>
    <p:extLst>
      <p:ext uri="{BB962C8B-B14F-4D97-AF65-F5344CB8AC3E}">
        <p14:creationId xmlns:p14="http://schemas.microsoft.com/office/powerpoint/2010/main" val="15256461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14483BC7-8C57-4DD2-A057-08DCA0022A27}" type="datetimeFigureOut">
              <a:rPr lang="en-GB"/>
              <a:pPr>
                <a:defRPr/>
              </a:pPr>
              <a:t>09/05/2016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C89AB0F-6CDE-4B2D-A5DB-750CD2BB7C23}" type="slidenum">
              <a:rPr lang="en-GB" altLang="en-US"/>
              <a:pPr>
                <a:defRPr/>
              </a:pPr>
              <a:t>‹#›</a:t>
            </a:fld>
            <a:endParaRPr lang="en-GB" altLang="en-US"/>
          </a:p>
        </p:txBody>
      </p:sp>
    </p:spTree>
    <p:extLst>
      <p:ext uri="{BB962C8B-B14F-4D97-AF65-F5344CB8AC3E}">
        <p14:creationId xmlns:p14="http://schemas.microsoft.com/office/powerpoint/2010/main" val="6610909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53A75D9A-F1A8-4989-93BA-ABDD6065545C}" type="datetimeFigureOut">
              <a:rPr lang="en-GB"/>
              <a:pPr>
                <a:defRPr/>
              </a:pPr>
              <a:t>09/05/2016</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DE273DEC-5C24-4091-B0C7-5161FDF53E83}" type="slidenum">
              <a:rPr lang="en-GB" altLang="en-US"/>
              <a:pPr>
                <a:defRPr/>
              </a:pPr>
              <a:t>‹#›</a:t>
            </a:fld>
            <a:endParaRPr lang="en-GB" altLang="en-US"/>
          </a:p>
        </p:txBody>
      </p:sp>
    </p:spTree>
    <p:extLst>
      <p:ext uri="{BB962C8B-B14F-4D97-AF65-F5344CB8AC3E}">
        <p14:creationId xmlns:p14="http://schemas.microsoft.com/office/powerpoint/2010/main" val="23694082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AE539E04-C584-4B17-A767-464F94906CA7}" type="datetimeFigureOut">
              <a:rPr lang="en-GB"/>
              <a:pPr>
                <a:defRPr/>
              </a:pPr>
              <a:t>09/05/2016</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187C9E4B-3BD3-4A04-BB3D-E4CED780EC1F}" type="slidenum">
              <a:rPr lang="en-GB" altLang="en-US"/>
              <a:pPr>
                <a:defRPr/>
              </a:pPr>
              <a:t>‹#›</a:t>
            </a:fld>
            <a:endParaRPr lang="en-GB" altLang="en-US"/>
          </a:p>
        </p:txBody>
      </p:sp>
    </p:spTree>
    <p:extLst>
      <p:ext uri="{BB962C8B-B14F-4D97-AF65-F5344CB8AC3E}">
        <p14:creationId xmlns:p14="http://schemas.microsoft.com/office/powerpoint/2010/main" val="15598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9C3CDC9-9D81-43F7-A723-DC55EF4C817C}" type="datetimeFigureOut">
              <a:rPr lang="en-GB"/>
              <a:pPr>
                <a:defRPr/>
              </a:pPr>
              <a:t>09/05/2016</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E734DF4-6178-40B9-9344-96738BA68889}" type="slidenum">
              <a:rPr lang="en-GB" altLang="en-US"/>
              <a:pPr>
                <a:defRPr/>
              </a:pPr>
              <a:t>‹#›</a:t>
            </a:fld>
            <a:endParaRPr lang="en-GB" altLang="en-US"/>
          </a:p>
        </p:txBody>
      </p:sp>
    </p:spTree>
    <p:extLst>
      <p:ext uri="{BB962C8B-B14F-4D97-AF65-F5344CB8AC3E}">
        <p14:creationId xmlns:p14="http://schemas.microsoft.com/office/powerpoint/2010/main" val="39416836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1ECB12C-EE76-47AD-997F-00E349EAB5BC}" type="datetimeFigureOut">
              <a:rPr lang="en-GB"/>
              <a:pPr>
                <a:defRPr/>
              </a:pPr>
              <a:t>09/05/2016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926795E-522F-4040-AA2E-97368AE2C3D2}" type="slidenum">
              <a:rPr lang="en-GB" altLang="en-US"/>
              <a:pPr>
                <a:defRPr/>
              </a:pPr>
              <a:t>‹#›</a:t>
            </a:fld>
            <a:endParaRPr lang="en-GB" altLang="en-US"/>
          </a:p>
        </p:txBody>
      </p:sp>
    </p:spTree>
    <p:extLst>
      <p:ext uri="{BB962C8B-B14F-4D97-AF65-F5344CB8AC3E}">
        <p14:creationId xmlns:p14="http://schemas.microsoft.com/office/powerpoint/2010/main" val="205575930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40D56C4-2555-4706-8B4C-C0B3C439BD88}" type="datetimeFigureOut">
              <a:rPr lang="en-GB"/>
              <a:pPr>
                <a:defRPr/>
              </a:pPr>
              <a:t>09/05/2016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35DF169-8865-43D2-8542-7D8D79A94916}" type="slidenum">
              <a:rPr lang="en-GB" altLang="en-US"/>
              <a:pPr>
                <a:defRPr/>
              </a:pPr>
              <a:t>‹#›</a:t>
            </a:fld>
            <a:endParaRPr lang="en-GB" altLang="en-US"/>
          </a:p>
        </p:txBody>
      </p:sp>
    </p:spTree>
    <p:extLst>
      <p:ext uri="{BB962C8B-B14F-4D97-AF65-F5344CB8AC3E}">
        <p14:creationId xmlns:p14="http://schemas.microsoft.com/office/powerpoint/2010/main" val="191869545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7235825" cy="1439863"/>
          </a:xfrm>
          <a:prstGeom prst="rect">
            <a:avLst/>
          </a:prstGeom>
          <a:gradFill>
            <a:gsLst>
              <a:gs pos="0">
                <a:schemeClr val="accent1">
                  <a:alpha val="80000"/>
                </a:schemeClr>
              </a:gs>
              <a:gs pos="0">
                <a:schemeClr val="accent1"/>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27" name="Title Placeholder 1"/>
          <p:cNvSpPr>
            <a:spLocks noGrp="1"/>
          </p:cNvSpPr>
          <p:nvPr>
            <p:ph type="title"/>
          </p:nvPr>
        </p:nvSpPr>
        <p:spPr bwMode="auto">
          <a:xfrm>
            <a:off x="250825" y="274638"/>
            <a:ext cx="684212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endParaRPr lang="en-GB" altLang="en-US" dirty="0" smtClean="0"/>
          </a:p>
        </p:txBody>
      </p:sp>
      <p:sp>
        <p:nvSpPr>
          <p:cNvPr id="1028" name="Text Placeholder 2"/>
          <p:cNvSpPr>
            <a:spLocks noGrp="1"/>
          </p:cNvSpPr>
          <p:nvPr>
            <p:ph type="body" idx="1"/>
          </p:nvPr>
        </p:nvSpPr>
        <p:spPr bwMode="auto">
          <a:xfrm>
            <a:off x="250825"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a:t>
            </a:r>
            <a:r>
              <a:rPr lang="ja-JP" altLang="en-US" dirty="0" smtClean="0"/>
              <a:t>ｚｘ</a:t>
            </a:r>
            <a:r>
              <a:rPr lang="en-US" altLang="en-US" dirty="0" smtClean="0"/>
              <a:t>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endParaRPr lang="en-GB" alt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9A8B7FCA-7EF2-45F8-A24E-A55B2B032039}" type="datetimeFigureOut">
              <a:rPr lang="en-GB" altLang="ja-JP" noProof="0" smtClean="0"/>
              <a:pPr>
                <a:defRPr/>
              </a:pPr>
              <a:t>09/05/2016</a:t>
            </a:fld>
            <a:endParaRPr lang="ja-JP" altLang="en-US" noProof="0"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D7645697-5302-468B-B802-D3D11664B04E}" type="slidenum">
              <a:rPr lang="en-GB" altLang="en-US"/>
              <a:pPr>
                <a:defRPr/>
              </a:pPr>
              <a:t>‹#›</a:t>
            </a:fld>
            <a:endParaRPr lang="en-GB" altLang="en-US"/>
          </a:p>
        </p:txBody>
      </p:sp>
      <p:pic>
        <p:nvPicPr>
          <p:cNvPr id="1032" name="Picture 10"/>
          <p:cNvPicPr>
            <a:picLocks noChangeAspect="1"/>
          </p:cNvPicPr>
          <p:nvPr userDrawn="1"/>
        </p:nvPicPr>
        <p:blipFill>
          <a:blip r:embed="rId12">
            <a:extLst>
              <a:ext uri="{28A0092B-C50C-407E-A947-70E740481C1C}">
                <a14:useLocalDpi xmlns:a14="http://schemas.microsoft.com/office/drawing/2010/main" val="0"/>
              </a:ext>
            </a:extLst>
          </a:blip>
          <a:srcRect l="5624" r="5486"/>
          <a:stretch>
            <a:fillRect/>
          </a:stretch>
        </p:blipFill>
        <p:spPr bwMode="auto">
          <a:xfrm>
            <a:off x="7224713" y="0"/>
            <a:ext cx="1919287"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9"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Lst>
  <p:timing>
    <p:tnLst>
      <p:par>
        <p:cTn id="1" dur="indefinite" restart="never" nodeType="tmRoot"/>
      </p:par>
    </p:tnLst>
  </p:timing>
  <p:txStyles>
    <p:titleStyle>
      <a:lvl1pPr algn="l" rtl="0" eaLnBrk="0" fontAlgn="base" hangingPunct="0">
        <a:spcBef>
          <a:spcPct val="0"/>
        </a:spcBef>
        <a:spcAft>
          <a:spcPct val="0"/>
        </a:spcAft>
        <a:defRPr sz="32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200">
          <a:solidFill>
            <a:schemeClr val="tx1"/>
          </a:solidFill>
          <a:latin typeface="Arial" charset="0"/>
          <a:cs typeface="Arial" charset="0"/>
        </a:defRPr>
      </a:lvl2pPr>
      <a:lvl3pPr algn="l" rtl="0" eaLnBrk="0" fontAlgn="base" hangingPunct="0">
        <a:spcBef>
          <a:spcPct val="0"/>
        </a:spcBef>
        <a:spcAft>
          <a:spcPct val="0"/>
        </a:spcAft>
        <a:defRPr sz="3200">
          <a:solidFill>
            <a:schemeClr val="tx1"/>
          </a:solidFill>
          <a:latin typeface="Arial" charset="0"/>
          <a:cs typeface="Arial" charset="0"/>
        </a:defRPr>
      </a:lvl3pPr>
      <a:lvl4pPr algn="l" rtl="0" eaLnBrk="0" fontAlgn="base" hangingPunct="0">
        <a:spcBef>
          <a:spcPct val="0"/>
        </a:spcBef>
        <a:spcAft>
          <a:spcPct val="0"/>
        </a:spcAft>
        <a:defRPr sz="3200">
          <a:solidFill>
            <a:schemeClr val="tx1"/>
          </a:solidFill>
          <a:latin typeface="Arial" charset="0"/>
          <a:cs typeface="Arial" charset="0"/>
        </a:defRPr>
      </a:lvl4pPr>
      <a:lvl5pPr algn="l" rtl="0" eaLnBrk="0" fontAlgn="base" hangingPunct="0">
        <a:spcBef>
          <a:spcPct val="0"/>
        </a:spcBef>
        <a:spcAft>
          <a:spcPct val="0"/>
        </a:spcAft>
        <a:defRPr sz="3200">
          <a:solidFill>
            <a:schemeClr val="tx1"/>
          </a:solidFill>
          <a:latin typeface="Arial" charset="0"/>
          <a:cs typeface="Arial" charset="0"/>
        </a:defRPr>
      </a:lvl5pPr>
      <a:lvl6pPr marL="457200" algn="l" rtl="0" fontAlgn="base">
        <a:spcBef>
          <a:spcPct val="0"/>
        </a:spcBef>
        <a:spcAft>
          <a:spcPct val="0"/>
        </a:spcAft>
        <a:defRPr sz="3200">
          <a:solidFill>
            <a:schemeClr val="tx1"/>
          </a:solidFill>
          <a:latin typeface="Calibri" pitchFamily="34" charset="0"/>
        </a:defRPr>
      </a:lvl6pPr>
      <a:lvl7pPr marL="914400" algn="l" rtl="0" fontAlgn="base">
        <a:spcBef>
          <a:spcPct val="0"/>
        </a:spcBef>
        <a:spcAft>
          <a:spcPct val="0"/>
        </a:spcAft>
        <a:defRPr sz="3200">
          <a:solidFill>
            <a:schemeClr val="tx1"/>
          </a:solidFill>
          <a:latin typeface="Calibri" pitchFamily="34" charset="0"/>
        </a:defRPr>
      </a:lvl7pPr>
      <a:lvl8pPr marL="1371600" algn="l" rtl="0" fontAlgn="base">
        <a:spcBef>
          <a:spcPct val="0"/>
        </a:spcBef>
        <a:spcAft>
          <a:spcPct val="0"/>
        </a:spcAft>
        <a:defRPr sz="3200">
          <a:solidFill>
            <a:schemeClr val="tx1"/>
          </a:solidFill>
          <a:latin typeface="Calibri" pitchFamily="34" charset="0"/>
        </a:defRPr>
      </a:lvl8pPr>
      <a:lvl9pPr marL="1828800" algn="l" rtl="0" fontAlgn="base">
        <a:spcBef>
          <a:spcPct val="0"/>
        </a:spcBef>
        <a:spcAft>
          <a:spcPct val="0"/>
        </a:spcAft>
        <a:defRPr sz="32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ixtoolset.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d.hatena.ne.jp/torutk/" TargetMode="External"/><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www.presentationmagazine.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networld.co.jp/product/i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nsis.sourceforge.net/" TargetMode="External"/><Relationship Id="rId5" Type="http://schemas.openxmlformats.org/officeDocument/2006/relationships/hyperlink" Target="http://www.jrsoftware.org/isinfo.php" TargetMode="External"/><Relationship Id="rId4" Type="http://schemas.openxmlformats.org/officeDocument/2006/relationships/hyperlink" Target="http://wixtoolset.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757238" y="260648"/>
            <a:ext cx="7772400" cy="2661295"/>
          </a:xfrm>
          <a:solidFill>
            <a:schemeClr val="accent1">
              <a:alpha val="85000"/>
            </a:schemeClr>
          </a:solidFill>
        </p:spPr>
        <p:txBody>
          <a:bodyPr>
            <a:normAutofit/>
          </a:bodyPr>
          <a:lstStyle/>
          <a:p>
            <a:r>
              <a:rPr lang="en-US" altLang="ja-JP" sz="3200" dirty="0" smtClean="0"/>
              <a:t>Java</a:t>
            </a:r>
            <a:r>
              <a:rPr lang="ja-JP" altLang="en-US" sz="3200" dirty="0" smtClean="0"/>
              <a:t>デスクトッププログラムを</a:t>
            </a:r>
            <a:r>
              <a:rPr lang="ja-JP" altLang="en-US" sz="3200" dirty="0" err="1" smtClean="0"/>
              <a:t>ふつ</a:t>
            </a:r>
            <a:r>
              <a:rPr lang="ja-JP" altLang="en-US" sz="3200" dirty="0" smtClean="0"/>
              <a:t>ーの</a:t>
            </a:r>
            <a:r>
              <a:rPr lang="en-US" altLang="ja-JP" sz="3200" dirty="0" smtClean="0"/>
              <a:t>Windows</a:t>
            </a:r>
            <a:r>
              <a:rPr lang="ja-JP" altLang="en-US" sz="3200" dirty="0" smtClean="0"/>
              <a:t>プログラムのように配布・実行</a:t>
            </a:r>
            <a:r>
              <a:rPr lang="en-US" altLang="ja-JP" sz="3200" dirty="0" smtClean="0"/>
              <a:t/>
            </a:r>
            <a:br>
              <a:rPr lang="en-US" altLang="ja-JP" sz="3200" dirty="0" smtClean="0"/>
            </a:br>
            <a:r>
              <a:rPr lang="ja-JP" altLang="en-US" sz="3200" dirty="0" smtClean="0"/>
              <a:t>する方法と</a:t>
            </a:r>
            <a:r>
              <a:rPr lang="en-US" altLang="ja-JP" sz="3200" dirty="0" smtClean="0"/>
              <a:t>PC</a:t>
            </a:r>
            <a:r>
              <a:rPr lang="ja-JP" altLang="en-US" sz="3200" dirty="0" smtClean="0"/>
              <a:t>の動きが重くならないように</a:t>
            </a:r>
            <a:r>
              <a:rPr lang="en-US" altLang="ja-JP" sz="3200" dirty="0" smtClean="0"/>
              <a:t/>
            </a:r>
            <a:br>
              <a:rPr lang="en-US" altLang="ja-JP" sz="3200" dirty="0" smtClean="0"/>
            </a:br>
            <a:r>
              <a:rPr lang="ja-JP" altLang="en-US" sz="3200" dirty="0" smtClean="0"/>
              <a:t>気を付けるこ</a:t>
            </a:r>
            <a:r>
              <a:rPr lang="ja-JP" altLang="en-US" sz="3200" dirty="0"/>
              <a:t>と</a:t>
            </a:r>
            <a:endParaRPr lang="en-GB" altLang="en-US" sz="3200" dirty="0" smtClean="0"/>
          </a:p>
        </p:txBody>
      </p:sp>
      <p:sp>
        <p:nvSpPr>
          <p:cNvPr id="4099" name="Subtitle 2"/>
          <p:cNvSpPr>
            <a:spLocks noGrp="1"/>
          </p:cNvSpPr>
          <p:nvPr>
            <p:ph type="subTitle" idx="1"/>
          </p:nvPr>
        </p:nvSpPr>
        <p:spPr>
          <a:xfrm>
            <a:off x="1259632" y="5517232"/>
            <a:ext cx="6400800" cy="479425"/>
          </a:xfrm>
          <a:solidFill>
            <a:schemeClr val="accent1"/>
          </a:solidFill>
        </p:spPr>
        <p:txBody>
          <a:bodyPr/>
          <a:lstStyle/>
          <a:p>
            <a:r>
              <a:rPr lang="ja-JP" altLang="en-US" dirty="0" smtClean="0"/>
              <a:t>高橋　徹（</a:t>
            </a:r>
            <a:r>
              <a:rPr lang="en-US" altLang="ja-JP" dirty="0" smtClean="0"/>
              <a:t>Java</a:t>
            </a:r>
            <a:r>
              <a:rPr lang="ja-JP" altLang="en-US" dirty="0" smtClean="0"/>
              <a:t>読書会</a:t>
            </a:r>
            <a:r>
              <a:rPr lang="en-US" altLang="ja-JP" dirty="0" smtClean="0"/>
              <a:t>BOF</a:t>
            </a:r>
            <a:r>
              <a:rPr lang="ja-JP" altLang="en-US" dirty="0" smtClean="0"/>
              <a:t>）</a:t>
            </a:r>
            <a:endParaRPr lang="en-GB" alt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簡単に配布してインストール</a:t>
            </a:r>
          </a:p>
        </p:txBody>
      </p:sp>
      <p:sp>
        <p:nvSpPr>
          <p:cNvPr id="3" name="コンテンツ プレースホルダー 2"/>
          <p:cNvSpPr>
            <a:spLocks noGrp="1"/>
          </p:cNvSpPr>
          <p:nvPr>
            <p:ph idx="1"/>
          </p:nvPr>
        </p:nvSpPr>
        <p:spPr>
          <a:xfrm>
            <a:off x="250825" y="1600200"/>
            <a:ext cx="8229600" cy="4925144"/>
          </a:xfrm>
        </p:spPr>
        <p:txBody>
          <a:bodyPr/>
          <a:lstStyle/>
          <a:p>
            <a:r>
              <a:rPr kumimoji="1" lang="ja-JP" altLang="en-US" dirty="0" smtClean="0"/>
              <a:t>コマンドラインでインストール情報取得</a:t>
            </a:r>
            <a:endParaRPr kumimoji="1" lang="en-US" altLang="ja-JP" dirty="0" smtClean="0"/>
          </a:p>
          <a:p>
            <a:endParaRPr kumimoji="1" lang="en-US" altLang="ja-JP" dirty="0"/>
          </a:p>
          <a:p>
            <a:endParaRPr kumimoji="1" lang="en-US" altLang="ja-JP" dirty="0" smtClean="0"/>
          </a:p>
          <a:p>
            <a:endParaRPr kumimoji="1" lang="en-US" altLang="ja-JP" dirty="0"/>
          </a:p>
          <a:p>
            <a:endParaRPr kumimoji="1" lang="en-US" altLang="ja-JP" dirty="0" smtClean="0"/>
          </a:p>
          <a:p>
            <a:endParaRPr kumimoji="1" lang="en-US" altLang="ja-JP" dirty="0"/>
          </a:p>
          <a:p>
            <a:endParaRPr kumimoji="1" lang="en-US" altLang="ja-JP" dirty="0" smtClean="0"/>
          </a:p>
          <a:p>
            <a:endParaRPr kumimoji="1" lang="en-US" altLang="ja-JP" dirty="0"/>
          </a:p>
          <a:p>
            <a:pPr lvl="1"/>
            <a:endParaRPr kumimoji="1" lang="en-US" altLang="ja-JP" sz="1800" dirty="0" smtClean="0"/>
          </a:p>
          <a:p>
            <a:pPr lvl="1"/>
            <a:r>
              <a:rPr kumimoji="1" lang="ja-JP" altLang="en-US" sz="1800" dirty="0" smtClean="0"/>
              <a:t>リモートマシンの情報取得も可（</a:t>
            </a:r>
            <a:r>
              <a:rPr kumimoji="1" lang="en-US" altLang="ja-JP" sz="1800" dirty="0" smtClean="0"/>
              <a:t>-</a:t>
            </a:r>
            <a:r>
              <a:rPr kumimoji="1" lang="en-US" altLang="ja-JP" sz="1800" dirty="0" err="1" smtClean="0"/>
              <a:t>ComputerName</a:t>
            </a:r>
            <a:r>
              <a:rPr kumimoji="1" lang="ja-JP" altLang="en-US" sz="1800" dirty="0" smtClean="0"/>
              <a:t>オプション）</a:t>
            </a:r>
            <a:endParaRPr kumimoji="1" lang="en-US" altLang="ja-JP" sz="1800" dirty="0" smtClean="0"/>
          </a:p>
          <a:p>
            <a:pPr lvl="1"/>
            <a:r>
              <a:rPr kumimoji="1" lang="en-US" altLang="ja-JP" sz="1800" dirty="0" smtClean="0"/>
              <a:t>MSI</a:t>
            </a:r>
            <a:r>
              <a:rPr kumimoji="1" lang="ja-JP" altLang="en-US" sz="1800" dirty="0" smtClean="0"/>
              <a:t>形式のインストーラでインストールしたものに限る</a:t>
            </a:r>
            <a:endParaRPr kumimoji="1" lang="ja-JP" altLang="en-US" sz="1800" dirty="0"/>
          </a:p>
        </p:txBody>
      </p:sp>
      <p:pic>
        <p:nvPicPr>
          <p:cNvPr id="6" name="図 5"/>
          <p:cNvPicPr>
            <a:picLocks noChangeAspect="1"/>
          </p:cNvPicPr>
          <p:nvPr/>
        </p:nvPicPr>
        <p:blipFill>
          <a:blip r:embed="rId2"/>
          <a:stretch>
            <a:fillRect/>
          </a:stretch>
        </p:blipFill>
        <p:spPr>
          <a:xfrm>
            <a:off x="323528" y="2276872"/>
            <a:ext cx="8555859" cy="3384376"/>
          </a:xfrm>
          <a:prstGeom prst="rect">
            <a:avLst/>
          </a:prstGeom>
        </p:spPr>
      </p:pic>
    </p:spTree>
    <p:extLst>
      <p:ext uri="{BB962C8B-B14F-4D97-AF65-F5344CB8AC3E}">
        <p14:creationId xmlns:p14="http://schemas.microsoft.com/office/powerpoint/2010/main" val="24393304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CPU</a:t>
            </a:r>
            <a:r>
              <a:rPr kumimoji="1" lang="ja-JP" altLang="en-US" dirty="0" err="1" smtClean="0"/>
              <a:t>とメ</a:t>
            </a:r>
            <a:r>
              <a:rPr kumimoji="1" lang="ja-JP" altLang="en-US" dirty="0" smtClean="0"/>
              <a:t>モリの使用</a:t>
            </a:r>
            <a:endParaRPr kumimoji="1" lang="ja-JP" altLang="en-US" dirty="0"/>
          </a:p>
        </p:txBody>
      </p:sp>
      <p:pic>
        <p:nvPicPr>
          <p:cNvPr id="5" name="図 4"/>
          <p:cNvPicPr>
            <a:picLocks noChangeAspect="1"/>
          </p:cNvPicPr>
          <p:nvPr/>
        </p:nvPicPr>
        <p:blipFill>
          <a:blip r:embed="rId2"/>
          <a:stretch>
            <a:fillRect/>
          </a:stretch>
        </p:blipFill>
        <p:spPr>
          <a:xfrm>
            <a:off x="222622" y="1556391"/>
            <a:ext cx="2851297" cy="4711942"/>
          </a:xfrm>
          <a:prstGeom prst="rect">
            <a:avLst/>
          </a:prstGeom>
        </p:spPr>
      </p:pic>
      <p:pic>
        <p:nvPicPr>
          <p:cNvPr id="6" name="コンテンツ プレースホルダー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835696" y="1556792"/>
            <a:ext cx="7201270" cy="4711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p:cNvSpPr txBox="1"/>
          <p:nvPr/>
        </p:nvSpPr>
        <p:spPr>
          <a:xfrm>
            <a:off x="2067364" y="6443885"/>
            <a:ext cx="4495718" cy="369332"/>
          </a:xfrm>
          <a:prstGeom prst="rect">
            <a:avLst/>
          </a:prstGeom>
          <a:noFill/>
        </p:spPr>
        <p:txBody>
          <a:bodyPr wrap="none" rtlCol="0">
            <a:spAutoFit/>
          </a:bodyPr>
          <a:lstStyle/>
          <a:p>
            <a:r>
              <a:rPr kumimoji="1" lang="en-US" altLang="ja-JP" dirty="0" smtClean="0"/>
              <a:t>Process</a:t>
            </a:r>
            <a:r>
              <a:rPr kumimoji="1" lang="ja-JP" altLang="en-US" dirty="0" smtClean="0"/>
              <a:t> </a:t>
            </a:r>
            <a:r>
              <a:rPr kumimoji="1" lang="en-US" altLang="ja-JP" dirty="0" smtClean="0"/>
              <a:t>Explorer</a:t>
            </a:r>
            <a:r>
              <a:rPr kumimoji="1" lang="ja-JP" altLang="en-US" dirty="0" smtClean="0"/>
              <a:t> の </a:t>
            </a:r>
            <a:r>
              <a:rPr kumimoji="1" lang="en-US" altLang="ja-JP" dirty="0" smtClean="0"/>
              <a:t>System Information</a:t>
            </a:r>
            <a:r>
              <a:rPr kumimoji="1" lang="ja-JP" altLang="en-US" dirty="0" smtClean="0"/>
              <a:t>画面</a:t>
            </a:r>
            <a:endParaRPr kumimoji="1" lang="ja-JP" altLang="en-US" dirty="0"/>
          </a:p>
        </p:txBody>
      </p:sp>
      <p:sp>
        <p:nvSpPr>
          <p:cNvPr id="8" name="四角形吹き出し 7"/>
          <p:cNvSpPr/>
          <p:nvPr/>
        </p:nvSpPr>
        <p:spPr>
          <a:xfrm>
            <a:off x="755576" y="1068527"/>
            <a:ext cx="2448272" cy="432048"/>
          </a:xfrm>
          <a:prstGeom prst="wedgeRectCallout">
            <a:avLst>
              <a:gd name="adj1" fmla="val -40874"/>
              <a:gd name="adj2" fmla="val 101875"/>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en-US" altLang="ja-JP" dirty="0" smtClean="0"/>
              <a:t>Java</a:t>
            </a:r>
            <a:r>
              <a:rPr kumimoji="1" lang="ja-JP" altLang="en-US" dirty="0" smtClean="0"/>
              <a:t>プログラム実行前</a:t>
            </a:r>
            <a:endParaRPr kumimoji="1" lang="ja-JP" altLang="en-US" dirty="0"/>
          </a:p>
        </p:txBody>
      </p:sp>
      <p:sp>
        <p:nvSpPr>
          <p:cNvPr id="9" name="四角形吹き出し 8"/>
          <p:cNvSpPr/>
          <p:nvPr/>
        </p:nvSpPr>
        <p:spPr>
          <a:xfrm>
            <a:off x="4135100" y="1068527"/>
            <a:ext cx="3101195" cy="432048"/>
          </a:xfrm>
          <a:prstGeom prst="wedgeRectCallout">
            <a:avLst>
              <a:gd name="adj1" fmla="val -38588"/>
              <a:gd name="adj2" fmla="val 113360"/>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en-US" altLang="ja-JP" dirty="0" smtClean="0"/>
              <a:t>Java</a:t>
            </a:r>
            <a:r>
              <a:rPr kumimoji="1" lang="ja-JP" altLang="en-US" dirty="0" smtClean="0"/>
              <a:t>プログラム</a:t>
            </a:r>
            <a:r>
              <a:rPr kumimoji="1" lang="en-US" altLang="ja-JP" dirty="0" smtClean="0"/>
              <a:t>5</a:t>
            </a:r>
            <a:r>
              <a:rPr kumimoji="1" lang="ja-JP" altLang="en-US" dirty="0" err="1" smtClean="0"/>
              <a:t>つを</a:t>
            </a:r>
            <a:r>
              <a:rPr kumimoji="1" lang="ja-JP" altLang="en-US" dirty="0" smtClean="0"/>
              <a:t>実行</a:t>
            </a:r>
            <a:endParaRPr kumimoji="1" lang="ja-JP" altLang="en-US" dirty="0"/>
          </a:p>
        </p:txBody>
      </p:sp>
      <p:sp>
        <p:nvSpPr>
          <p:cNvPr id="10" name="メモ 9"/>
          <p:cNvSpPr/>
          <p:nvPr/>
        </p:nvSpPr>
        <p:spPr>
          <a:xfrm>
            <a:off x="3419872" y="4797152"/>
            <a:ext cx="4392488" cy="864096"/>
          </a:xfrm>
          <a:prstGeom prst="foldedCorne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smtClean="0"/>
              <a:t>多数の</a:t>
            </a:r>
            <a:r>
              <a:rPr kumimoji="1" lang="en-US" altLang="ja-JP" dirty="0" smtClean="0"/>
              <a:t>Java</a:t>
            </a:r>
            <a:r>
              <a:rPr kumimoji="1" lang="ja-JP" altLang="en-US" dirty="0" smtClean="0"/>
              <a:t>プログラムを実行すると、</a:t>
            </a:r>
            <a:endParaRPr kumimoji="1" lang="en-US" altLang="ja-JP" dirty="0" smtClean="0"/>
          </a:p>
          <a:p>
            <a:pPr algn="ctr"/>
            <a:r>
              <a:rPr kumimoji="1" lang="en-US" altLang="ja-JP" dirty="0" smtClean="0"/>
              <a:t>CPU</a:t>
            </a:r>
            <a:r>
              <a:rPr kumimoji="1" lang="ja-JP" altLang="en-US" dirty="0" err="1" smtClean="0"/>
              <a:t>、</a:t>
            </a:r>
            <a:r>
              <a:rPr kumimoji="1" lang="ja-JP" altLang="en-US" dirty="0" smtClean="0"/>
              <a:t>メモリとも増加量が著しい</a:t>
            </a:r>
            <a:endParaRPr kumimoji="1" lang="ja-JP" altLang="en-US" dirty="0"/>
          </a:p>
        </p:txBody>
      </p:sp>
    </p:spTree>
    <p:extLst>
      <p:ext uri="{BB962C8B-B14F-4D97-AF65-F5344CB8AC3E}">
        <p14:creationId xmlns:p14="http://schemas.microsoft.com/office/powerpoint/2010/main" val="36771467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動機</a:t>
            </a:r>
            <a:endParaRPr kumimoji="1" lang="ja-JP" altLang="en-US" dirty="0"/>
          </a:p>
        </p:txBody>
      </p:sp>
      <p:pic>
        <p:nvPicPr>
          <p:cNvPr id="4" name="コンテンツ プレースホルダー 3"/>
          <p:cNvPicPr>
            <a:picLocks noGrp="1" noChangeAspect="1"/>
          </p:cNvPicPr>
          <p:nvPr>
            <p:ph idx="1"/>
          </p:nvPr>
        </p:nvPicPr>
        <p:blipFill>
          <a:blip r:embed="rId2"/>
          <a:stretch>
            <a:fillRect/>
          </a:stretch>
        </p:blipFill>
        <p:spPr>
          <a:xfrm>
            <a:off x="323528" y="1628800"/>
            <a:ext cx="8046156" cy="4525963"/>
          </a:xfrm>
          <a:prstGeom prst="rect">
            <a:avLst/>
          </a:prstGeom>
        </p:spPr>
      </p:pic>
      <p:sp>
        <p:nvSpPr>
          <p:cNvPr id="3" name="雲形吹き出し 2"/>
          <p:cNvSpPr/>
          <p:nvPr/>
        </p:nvSpPr>
        <p:spPr>
          <a:xfrm>
            <a:off x="539552" y="2204864"/>
            <a:ext cx="8064896" cy="2808312"/>
          </a:xfrm>
          <a:prstGeom prst="cloudCallout">
            <a:avLst/>
          </a:prstGeom>
          <a:gradFill>
            <a:gsLst>
              <a:gs pos="0">
                <a:schemeClr val="accent1">
                  <a:tint val="50000"/>
                  <a:satMod val="300000"/>
                </a:schemeClr>
              </a:gs>
              <a:gs pos="35000">
                <a:schemeClr val="accent1">
                  <a:tint val="37000"/>
                  <a:satMod val="300000"/>
                  <a:alpha val="88000"/>
                </a:schemeClr>
              </a:gs>
              <a:gs pos="100000">
                <a:schemeClr val="accent1">
                  <a:tint val="15000"/>
                  <a:satMod val="350000"/>
                  <a:alpha val="95000"/>
                </a:schemeClr>
              </a:gs>
            </a:gsLst>
            <a:lin ang="16200000" scaled="1"/>
          </a:gradFill>
        </p:spPr>
        <p:style>
          <a:lnRef idx="1">
            <a:schemeClr val="accent1"/>
          </a:lnRef>
          <a:fillRef idx="2">
            <a:schemeClr val="accent1"/>
          </a:fillRef>
          <a:effectRef idx="1">
            <a:schemeClr val="accent1"/>
          </a:effectRef>
          <a:fontRef idx="minor">
            <a:schemeClr val="dk1"/>
          </a:fontRef>
        </p:style>
        <p:txBody>
          <a:bodyPr rtlCol="0" anchor="ctr"/>
          <a:lstStyle/>
          <a:p>
            <a:pPr marL="285750" indent="-285750">
              <a:buFont typeface="Arial" panose="020B0604020202020204" pitchFamily="34" charset="0"/>
              <a:buChar char="•"/>
            </a:pPr>
            <a:r>
              <a:rPr kumimoji="1" lang="ja-JP" altLang="en-US" sz="2000" dirty="0" smtClean="0"/>
              <a:t>簡単に配布してインストールして実行したい</a:t>
            </a:r>
            <a:endParaRPr kumimoji="1" lang="en-US" altLang="ja-JP" sz="2000" dirty="0" smtClean="0"/>
          </a:p>
          <a:p>
            <a:pPr marL="285750" indent="-285750">
              <a:buFont typeface="Arial" panose="020B0604020202020204" pitchFamily="34" charset="0"/>
              <a:buChar char="•"/>
            </a:pPr>
            <a:endParaRPr kumimoji="1" lang="en-US" altLang="ja-JP" sz="2000" dirty="0" smtClean="0"/>
          </a:p>
          <a:p>
            <a:pPr marL="285750" indent="-285750">
              <a:buFont typeface="Arial" panose="020B0604020202020204" pitchFamily="34" charset="0"/>
              <a:buChar char="•"/>
            </a:pPr>
            <a:r>
              <a:rPr kumimoji="1" lang="en-US" altLang="ja-JP" sz="2000" dirty="0" smtClean="0"/>
              <a:t>CPU</a:t>
            </a:r>
            <a:r>
              <a:rPr kumimoji="1" lang="ja-JP" altLang="en-US" sz="2000" dirty="0" err="1" smtClean="0"/>
              <a:t>やメ</a:t>
            </a:r>
            <a:r>
              <a:rPr kumimoji="1" lang="ja-JP" altLang="en-US" sz="2000" dirty="0" smtClean="0"/>
              <a:t>モリを控え目に使うようにしたい</a:t>
            </a:r>
            <a:endParaRPr kumimoji="1" lang="ja-JP" altLang="en-US" sz="2000" dirty="0"/>
          </a:p>
        </p:txBody>
      </p:sp>
      <p:sp>
        <p:nvSpPr>
          <p:cNvPr id="5" name="雲形吹き出し 4"/>
          <p:cNvSpPr/>
          <p:nvPr/>
        </p:nvSpPr>
        <p:spPr>
          <a:xfrm>
            <a:off x="539552" y="2205543"/>
            <a:ext cx="8064896" cy="2808312"/>
          </a:xfrm>
          <a:prstGeom prst="cloudCallout">
            <a:avLst/>
          </a:prstGeom>
          <a:gradFill>
            <a:gsLst>
              <a:gs pos="0">
                <a:schemeClr val="accent1">
                  <a:tint val="50000"/>
                  <a:satMod val="300000"/>
                </a:schemeClr>
              </a:gs>
              <a:gs pos="35000">
                <a:schemeClr val="accent1">
                  <a:tint val="37000"/>
                  <a:satMod val="300000"/>
                  <a:alpha val="88000"/>
                </a:schemeClr>
              </a:gs>
              <a:gs pos="100000">
                <a:schemeClr val="accent1">
                  <a:tint val="15000"/>
                  <a:satMod val="350000"/>
                  <a:alpha val="95000"/>
                </a:schemeClr>
              </a:gs>
            </a:gsLst>
            <a:lin ang="16200000" scaled="1"/>
          </a:gradFill>
        </p:spPr>
        <p:style>
          <a:lnRef idx="1">
            <a:schemeClr val="accent1"/>
          </a:lnRef>
          <a:fillRef idx="2">
            <a:schemeClr val="accent1"/>
          </a:fillRef>
          <a:effectRef idx="1">
            <a:schemeClr val="accent1"/>
          </a:effectRef>
          <a:fontRef idx="minor">
            <a:schemeClr val="dk1"/>
          </a:fontRef>
        </p:style>
        <p:txBody>
          <a:bodyPr rtlCol="0" anchor="ctr"/>
          <a:lstStyle/>
          <a:p>
            <a:pPr marL="285750" indent="-285750">
              <a:buFont typeface="Arial" panose="020B0604020202020204" pitchFamily="34" charset="0"/>
              <a:buChar char="•"/>
            </a:pPr>
            <a:r>
              <a:rPr kumimoji="1" lang="en-US" altLang="ja-JP" sz="2800" dirty="0" smtClean="0"/>
              <a:t>Windows</a:t>
            </a:r>
            <a:r>
              <a:rPr kumimoji="1" lang="ja-JP" altLang="en-US" sz="2800" dirty="0" smtClean="0"/>
              <a:t>インストーラーを作成</a:t>
            </a:r>
            <a:endParaRPr kumimoji="1" lang="en-US" altLang="ja-JP" sz="2800" dirty="0" smtClean="0"/>
          </a:p>
          <a:p>
            <a:pPr marL="285750" indent="-285750">
              <a:buFont typeface="Arial" panose="020B0604020202020204" pitchFamily="34" charset="0"/>
              <a:buChar char="•"/>
            </a:pPr>
            <a:endParaRPr kumimoji="1" lang="en-US" altLang="ja-JP" sz="2800" dirty="0" smtClean="0"/>
          </a:p>
          <a:p>
            <a:pPr marL="285750" indent="-285750">
              <a:buFont typeface="Arial" panose="020B0604020202020204" pitchFamily="34" charset="0"/>
              <a:buChar char="•"/>
            </a:pPr>
            <a:r>
              <a:rPr kumimoji="1" lang="en-US" altLang="ja-JP" sz="2800" dirty="0" smtClean="0"/>
              <a:t>CPU</a:t>
            </a:r>
            <a:r>
              <a:rPr kumimoji="1" lang="ja-JP" altLang="en-US" sz="2800" dirty="0" err="1" smtClean="0"/>
              <a:t>やメ</a:t>
            </a:r>
            <a:r>
              <a:rPr kumimoji="1" lang="ja-JP" altLang="en-US" sz="2800" dirty="0" smtClean="0"/>
              <a:t>モリ</a:t>
            </a:r>
            <a:r>
              <a:rPr kumimoji="1" lang="ja-JP" altLang="en-US" sz="2800" dirty="0" smtClean="0"/>
              <a:t>の使用を抑制</a:t>
            </a:r>
            <a:endParaRPr kumimoji="1" lang="ja-JP" altLang="en-US" sz="2800" dirty="0"/>
          </a:p>
        </p:txBody>
      </p:sp>
    </p:spTree>
    <p:extLst>
      <p:ext uri="{BB962C8B-B14F-4D97-AF65-F5344CB8AC3E}">
        <p14:creationId xmlns:p14="http://schemas.microsoft.com/office/powerpoint/2010/main" val="118803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アジェンダ</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solidFill>
                  <a:schemeClr val="bg1">
                    <a:lumMod val="65000"/>
                  </a:schemeClr>
                </a:solidFill>
              </a:rPr>
              <a:t>序章　</a:t>
            </a:r>
            <a:r>
              <a:rPr kumimoji="1" lang="en-US" altLang="ja-JP" dirty="0" smtClean="0">
                <a:solidFill>
                  <a:schemeClr val="bg1">
                    <a:lumMod val="65000"/>
                  </a:schemeClr>
                </a:solidFill>
              </a:rPr>
              <a:t>Windows</a:t>
            </a:r>
            <a:r>
              <a:rPr kumimoji="1" lang="ja-JP" altLang="en-US" dirty="0" smtClean="0">
                <a:solidFill>
                  <a:schemeClr val="bg1">
                    <a:lumMod val="65000"/>
                  </a:schemeClr>
                </a:solidFill>
              </a:rPr>
              <a:t>デスクトップ上で</a:t>
            </a:r>
            <a:r>
              <a:rPr kumimoji="1" lang="en-US" altLang="ja-JP" dirty="0" smtClean="0">
                <a:solidFill>
                  <a:schemeClr val="bg1">
                    <a:lumMod val="65000"/>
                  </a:schemeClr>
                </a:solidFill>
              </a:rPr>
              <a:t>Java</a:t>
            </a:r>
            <a:r>
              <a:rPr kumimoji="1" lang="ja-JP" altLang="en-US" dirty="0" smtClean="0">
                <a:solidFill>
                  <a:schemeClr val="bg1">
                    <a:lumMod val="65000"/>
                  </a:schemeClr>
                </a:solidFill>
              </a:rPr>
              <a:t>プログラムを複数動作</a:t>
            </a:r>
            <a:endParaRPr kumimoji="1" lang="en-US" altLang="ja-JP" dirty="0" smtClean="0">
              <a:solidFill>
                <a:schemeClr val="bg1">
                  <a:lumMod val="65000"/>
                </a:schemeClr>
              </a:solidFill>
            </a:endParaRPr>
          </a:p>
          <a:p>
            <a:r>
              <a:rPr kumimoji="1" lang="ja-JP" altLang="en-US" dirty="0" smtClean="0"/>
              <a:t>２章　</a:t>
            </a:r>
            <a:r>
              <a:rPr kumimoji="1" lang="en-US" altLang="ja-JP" dirty="0" smtClean="0"/>
              <a:t>Windows</a:t>
            </a:r>
            <a:r>
              <a:rPr kumimoji="1" lang="ja-JP" altLang="en-US" dirty="0" smtClean="0"/>
              <a:t>インストーラと</a:t>
            </a:r>
            <a:r>
              <a:rPr kumimoji="1" lang="en-US" altLang="ja-JP" dirty="0" err="1" smtClean="0"/>
              <a:t>javapackager</a:t>
            </a:r>
            <a:endParaRPr kumimoji="1" lang="en-US" altLang="ja-JP" dirty="0" smtClean="0"/>
          </a:p>
          <a:p>
            <a:r>
              <a:rPr kumimoji="1" lang="en-US" altLang="ja-JP" dirty="0" smtClean="0">
                <a:solidFill>
                  <a:schemeClr val="bg1">
                    <a:lumMod val="65000"/>
                  </a:schemeClr>
                </a:solidFill>
              </a:rPr>
              <a:t>3</a:t>
            </a:r>
            <a:r>
              <a:rPr kumimoji="1" lang="ja-JP" altLang="en-US" dirty="0" smtClean="0">
                <a:solidFill>
                  <a:schemeClr val="bg1">
                    <a:lumMod val="65000"/>
                  </a:schemeClr>
                </a:solidFill>
              </a:rPr>
              <a:t>章　メモリと</a:t>
            </a:r>
            <a:r>
              <a:rPr kumimoji="1" lang="en-US" altLang="ja-JP" dirty="0" smtClean="0">
                <a:solidFill>
                  <a:schemeClr val="bg1">
                    <a:lumMod val="65000"/>
                  </a:schemeClr>
                </a:solidFill>
              </a:rPr>
              <a:t>CPU</a:t>
            </a:r>
          </a:p>
          <a:p>
            <a:r>
              <a:rPr kumimoji="1" lang="en-US" altLang="ja-JP" dirty="0">
                <a:solidFill>
                  <a:schemeClr val="bg1">
                    <a:lumMod val="65000"/>
                  </a:schemeClr>
                </a:solidFill>
              </a:rPr>
              <a:t>4</a:t>
            </a:r>
            <a:r>
              <a:rPr kumimoji="1" lang="ja-JP" altLang="en-US" dirty="0" smtClean="0">
                <a:solidFill>
                  <a:schemeClr val="bg1">
                    <a:lumMod val="65000"/>
                  </a:schemeClr>
                </a:solidFill>
              </a:rPr>
              <a:t>章　</a:t>
            </a:r>
            <a:r>
              <a:rPr kumimoji="1" lang="en-US" altLang="ja-JP" dirty="0" smtClean="0">
                <a:solidFill>
                  <a:schemeClr val="bg1">
                    <a:lumMod val="65000"/>
                  </a:schemeClr>
                </a:solidFill>
              </a:rPr>
              <a:t>NetBeans</a:t>
            </a:r>
            <a:r>
              <a:rPr kumimoji="1" lang="ja-JP" altLang="en-US" dirty="0">
                <a:solidFill>
                  <a:schemeClr val="bg1">
                    <a:lumMod val="65000"/>
                  </a:schemeClr>
                </a:solidFill>
              </a:rPr>
              <a:t> </a:t>
            </a:r>
            <a:r>
              <a:rPr kumimoji="1" lang="en-US" altLang="ja-JP" dirty="0" smtClean="0">
                <a:solidFill>
                  <a:schemeClr val="bg1">
                    <a:lumMod val="65000"/>
                  </a:schemeClr>
                </a:solidFill>
              </a:rPr>
              <a:t>IDE</a:t>
            </a:r>
            <a:r>
              <a:rPr kumimoji="1" lang="ja-JP" altLang="en-US" dirty="0" smtClean="0">
                <a:solidFill>
                  <a:schemeClr val="bg1">
                    <a:lumMod val="65000"/>
                  </a:schemeClr>
                </a:solidFill>
              </a:rPr>
              <a:t>で</a:t>
            </a:r>
            <a:endParaRPr kumimoji="1" lang="en-US" altLang="ja-JP" dirty="0" smtClean="0">
              <a:solidFill>
                <a:schemeClr val="bg1">
                  <a:lumMod val="65000"/>
                </a:schemeClr>
              </a:solidFill>
            </a:endParaRPr>
          </a:p>
          <a:p>
            <a:r>
              <a:rPr kumimoji="1" lang="en-US" altLang="ja-JP" dirty="0">
                <a:solidFill>
                  <a:schemeClr val="bg1">
                    <a:lumMod val="65000"/>
                  </a:schemeClr>
                </a:solidFill>
              </a:rPr>
              <a:t>5</a:t>
            </a:r>
            <a:r>
              <a:rPr kumimoji="1" lang="ja-JP" altLang="en-US" dirty="0" smtClean="0">
                <a:solidFill>
                  <a:schemeClr val="bg1">
                    <a:lumMod val="65000"/>
                  </a:schemeClr>
                </a:solidFill>
              </a:rPr>
              <a:t>章　</a:t>
            </a:r>
            <a:r>
              <a:rPr kumimoji="1" lang="en-US" altLang="ja-JP" dirty="0" smtClean="0">
                <a:solidFill>
                  <a:schemeClr val="bg1">
                    <a:lumMod val="65000"/>
                  </a:schemeClr>
                </a:solidFill>
              </a:rPr>
              <a:t>WiX toolset</a:t>
            </a:r>
            <a:r>
              <a:rPr kumimoji="1" lang="ja-JP" altLang="en-US" dirty="0" smtClean="0">
                <a:solidFill>
                  <a:schemeClr val="bg1">
                    <a:lumMod val="65000"/>
                  </a:schemeClr>
                </a:solidFill>
              </a:rPr>
              <a:t>に触れる</a:t>
            </a:r>
            <a:endParaRPr kumimoji="1" lang="ja-JP" altLang="en-US" dirty="0">
              <a:solidFill>
                <a:schemeClr val="bg1">
                  <a:lumMod val="65000"/>
                </a:schemeClr>
              </a:solidFill>
            </a:endParaRPr>
          </a:p>
        </p:txBody>
      </p:sp>
    </p:spTree>
    <p:extLst>
      <p:ext uri="{BB962C8B-B14F-4D97-AF65-F5344CB8AC3E}">
        <p14:creationId xmlns:p14="http://schemas.microsoft.com/office/powerpoint/2010/main" val="12695626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Windows</a:t>
            </a:r>
            <a:r>
              <a:rPr kumimoji="1" lang="ja-JP" altLang="en-US" dirty="0" smtClean="0"/>
              <a:t>インストーラーの作成</a:t>
            </a:r>
            <a:endParaRPr kumimoji="1" lang="ja-JP" altLang="en-US" dirty="0"/>
          </a:p>
        </p:txBody>
      </p:sp>
      <p:sp>
        <p:nvSpPr>
          <p:cNvPr id="5" name="メモ 4"/>
          <p:cNvSpPr/>
          <p:nvPr/>
        </p:nvSpPr>
        <p:spPr>
          <a:xfrm>
            <a:off x="269766" y="2723482"/>
            <a:ext cx="1091959" cy="1055616"/>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ソース</a:t>
            </a:r>
            <a:endParaRPr kumimoji="1" lang="en-US" altLang="ja-JP" dirty="0" smtClean="0"/>
          </a:p>
          <a:p>
            <a:pPr algn="ctr"/>
            <a:r>
              <a:rPr kumimoji="1" lang="ja-JP" altLang="en-US" dirty="0" smtClean="0"/>
              <a:t>ファイル</a:t>
            </a:r>
            <a:endParaRPr kumimoji="1" lang="en-US" altLang="ja-JP" dirty="0"/>
          </a:p>
          <a:p>
            <a:pPr algn="ctr"/>
            <a:r>
              <a:rPr kumimoji="1" lang="en-US" altLang="ja-JP" dirty="0" smtClean="0"/>
              <a:t>(*.java)</a:t>
            </a:r>
          </a:p>
        </p:txBody>
      </p:sp>
      <p:sp>
        <p:nvSpPr>
          <p:cNvPr id="6" name="円/楕円 5"/>
          <p:cNvSpPr/>
          <p:nvPr/>
        </p:nvSpPr>
        <p:spPr>
          <a:xfrm>
            <a:off x="1728186" y="3644749"/>
            <a:ext cx="1656184" cy="82809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コンパイラ</a:t>
            </a:r>
            <a:endParaRPr kumimoji="1" lang="en-US" altLang="ja-JP" dirty="0" smtClean="0"/>
          </a:p>
          <a:p>
            <a:pPr algn="ctr"/>
            <a:r>
              <a:rPr kumimoji="1" lang="en-US" altLang="ja-JP" dirty="0" err="1"/>
              <a:t>javac</a:t>
            </a:r>
            <a:endParaRPr kumimoji="1" lang="ja-JP" altLang="en-US" dirty="0"/>
          </a:p>
        </p:txBody>
      </p:sp>
      <p:sp>
        <p:nvSpPr>
          <p:cNvPr id="9" name="メモ 8"/>
          <p:cNvSpPr/>
          <p:nvPr/>
        </p:nvSpPr>
        <p:spPr>
          <a:xfrm>
            <a:off x="3955569" y="4310610"/>
            <a:ext cx="1111969" cy="1017302"/>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クラス</a:t>
            </a:r>
            <a:endParaRPr kumimoji="1" lang="en-US" altLang="ja-JP" dirty="0" smtClean="0"/>
          </a:p>
          <a:p>
            <a:pPr algn="ctr"/>
            <a:r>
              <a:rPr kumimoji="1" lang="ja-JP" altLang="en-US" dirty="0" smtClean="0"/>
              <a:t>ファイル</a:t>
            </a:r>
            <a:endParaRPr kumimoji="1" lang="en-US" altLang="ja-JP" dirty="0"/>
          </a:p>
          <a:p>
            <a:pPr algn="ctr"/>
            <a:r>
              <a:rPr kumimoji="1" lang="en-US" altLang="ja-JP" dirty="0" smtClean="0"/>
              <a:t>(*.class)</a:t>
            </a:r>
          </a:p>
        </p:txBody>
      </p:sp>
      <p:sp>
        <p:nvSpPr>
          <p:cNvPr id="10" name="下カーブ矢印 9"/>
          <p:cNvSpPr/>
          <p:nvPr/>
        </p:nvSpPr>
        <p:spPr>
          <a:xfrm>
            <a:off x="1353595" y="3248980"/>
            <a:ext cx="864096" cy="3715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下カーブ矢印 10"/>
          <p:cNvSpPr/>
          <p:nvPr/>
        </p:nvSpPr>
        <p:spPr>
          <a:xfrm>
            <a:off x="4959482" y="3143280"/>
            <a:ext cx="864096" cy="3715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下カーブ矢印 12"/>
          <p:cNvSpPr/>
          <p:nvPr/>
        </p:nvSpPr>
        <p:spPr>
          <a:xfrm rot="10800000" flipH="1">
            <a:off x="1342013" y="4497070"/>
            <a:ext cx="864096" cy="3715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メモ 13"/>
          <p:cNvSpPr/>
          <p:nvPr/>
        </p:nvSpPr>
        <p:spPr>
          <a:xfrm>
            <a:off x="107504" y="2564904"/>
            <a:ext cx="1090590" cy="1055616"/>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ソース</a:t>
            </a:r>
            <a:endParaRPr kumimoji="1" lang="en-US" altLang="ja-JP" dirty="0" smtClean="0"/>
          </a:p>
          <a:p>
            <a:pPr algn="ctr"/>
            <a:r>
              <a:rPr kumimoji="1" lang="ja-JP" altLang="en-US" dirty="0" smtClean="0"/>
              <a:t>ファイル</a:t>
            </a:r>
            <a:endParaRPr kumimoji="1" lang="en-US" altLang="ja-JP" dirty="0"/>
          </a:p>
          <a:p>
            <a:pPr algn="ctr"/>
            <a:r>
              <a:rPr kumimoji="1" lang="en-US" altLang="ja-JP" dirty="0" smtClean="0"/>
              <a:t>(*.java)</a:t>
            </a:r>
          </a:p>
        </p:txBody>
      </p:sp>
      <p:sp>
        <p:nvSpPr>
          <p:cNvPr id="15" name="メモ 14"/>
          <p:cNvSpPr/>
          <p:nvPr/>
        </p:nvSpPr>
        <p:spPr>
          <a:xfrm>
            <a:off x="3816418" y="4197085"/>
            <a:ext cx="1111969" cy="1017302"/>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クラス</a:t>
            </a:r>
            <a:endParaRPr kumimoji="1" lang="en-US" altLang="ja-JP" dirty="0" smtClean="0"/>
          </a:p>
          <a:p>
            <a:pPr algn="ctr"/>
            <a:r>
              <a:rPr kumimoji="1" lang="ja-JP" altLang="en-US" dirty="0" smtClean="0"/>
              <a:t>ファイル</a:t>
            </a:r>
            <a:endParaRPr kumimoji="1" lang="en-US" altLang="ja-JP" dirty="0"/>
          </a:p>
          <a:p>
            <a:pPr algn="ctr"/>
            <a:r>
              <a:rPr kumimoji="1" lang="en-US" altLang="ja-JP" dirty="0" smtClean="0"/>
              <a:t>(*.class)</a:t>
            </a:r>
          </a:p>
        </p:txBody>
      </p:sp>
      <p:sp>
        <p:nvSpPr>
          <p:cNvPr id="16" name="下カーブ矢印 15"/>
          <p:cNvSpPr/>
          <p:nvPr/>
        </p:nvSpPr>
        <p:spPr>
          <a:xfrm rot="10800000" flipH="1">
            <a:off x="2919865" y="4497070"/>
            <a:ext cx="864096" cy="3715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メモ 16"/>
          <p:cNvSpPr/>
          <p:nvPr/>
        </p:nvSpPr>
        <p:spPr>
          <a:xfrm>
            <a:off x="3835993" y="2723482"/>
            <a:ext cx="1090590" cy="1055616"/>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各種</a:t>
            </a:r>
            <a:endParaRPr kumimoji="1" lang="en-US" altLang="ja-JP" dirty="0" smtClean="0"/>
          </a:p>
          <a:p>
            <a:pPr algn="ctr"/>
            <a:r>
              <a:rPr kumimoji="1" lang="ja-JP" altLang="en-US" dirty="0" smtClean="0"/>
              <a:t>リソース</a:t>
            </a:r>
            <a:endParaRPr kumimoji="1" lang="en-US" altLang="ja-JP" dirty="0" smtClean="0"/>
          </a:p>
          <a:p>
            <a:pPr algn="ctr"/>
            <a:r>
              <a:rPr kumimoji="1" lang="ja-JP" altLang="en-US" dirty="0" smtClean="0"/>
              <a:t>ファイル</a:t>
            </a:r>
            <a:endParaRPr kumimoji="1" lang="en-US" altLang="ja-JP" dirty="0"/>
          </a:p>
        </p:txBody>
      </p:sp>
      <p:sp>
        <p:nvSpPr>
          <p:cNvPr id="18" name="メモ 17"/>
          <p:cNvSpPr/>
          <p:nvPr/>
        </p:nvSpPr>
        <p:spPr>
          <a:xfrm>
            <a:off x="3674122" y="2589133"/>
            <a:ext cx="1090590" cy="1055616"/>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各種</a:t>
            </a:r>
            <a:endParaRPr kumimoji="1" lang="en-US" altLang="ja-JP" dirty="0" smtClean="0"/>
          </a:p>
          <a:p>
            <a:pPr algn="ctr"/>
            <a:r>
              <a:rPr kumimoji="1" lang="ja-JP" altLang="en-US" dirty="0" smtClean="0"/>
              <a:t>リソース</a:t>
            </a:r>
            <a:endParaRPr kumimoji="1" lang="en-US" altLang="ja-JP" dirty="0" smtClean="0"/>
          </a:p>
          <a:p>
            <a:pPr algn="ctr"/>
            <a:r>
              <a:rPr kumimoji="1" lang="ja-JP" altLang="en-US" dirty="0" smtClean="0"/>
              <a:t>ファイル</a:t>
            </a:r>
            <a:endParaRPr kumimoji="1" lang="en-US" altLang="ja-JP" dirty="0"/>
          </a:p>
        </p:txBody>
      </p:sp>
      <p:sp>
        <p:nvSpPr>
          <p:cNvPr id="19" name="円/楕円 18"/>
          <p:cNvSpPr/>
          <p:nvPr/>
        </p:nvSpPr>
        <p:spPr>
          <a:xfrm>
            <a:off x="5378206" y="3514820"/>
            <a:ext cx="1728179" cy="88485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アーカイバ</a:t>
            </a:r>
            <a:endParaRPr kumimoji="1" lang="en-US" altLang="ja-JP" dirty="0" smtClean="0"/>
          </a:p>
          <a:p>
            <a:pPr algn="ctr"/>
            <a:r>
              <a:rPr kumimoji="1" lang="en-US" altLang="ja-JP" dirty="0" smtClean="0"/>
              <a:t>ja</a:t>
            </a:r>
            <a:r>
              <a:rPr kumimoji="1" lang="ja-JP" altLang="en-US" dirty="0" smtClean="0"/>
              <a:t>ｒ</a:t>
            </a:r>
            <a:endParaRPr kumimoji="1" lang="ja-JP" altLang="en-US" dirty="0"/>
          </a:p>
        </p:txBody>
      </p:sp>
      <p:sp>
        <p:nvSpPr>
          <p:cNvPr id="20" name="下カーブ矢印 19"/>
          <p:cNvSpPr/>
          <p:nvPr/>
        </p:nvSpPr>
        <p:spPr>
          <a:xfrm rot="10800000" flipH="1">
            <a:off x="5085309" y="4390576"/>
            <a:ext cx="864096" cy="3715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メモ 20"/>
          <p:cNvSpPr/>
          <p:nvPr/>
        </p:nvSpPr>
        <p:spPr>
          <a:xfrm>
            <a:off x="7467595" y="4185166"/>
            <a:ext cx="1204521" cy="980920"/>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アーカイブ</a:t>
            </a:r>
            <a:endParaRPr kumimoji="1" lang="en-US" altLang="ja-JP" dirty="0" smtClean="0"/>
          </a:p>
          <a:p>
            <a:pPr algn="ctr"/>
            <a:r>
              <a:rPr kumimoji="1" lang="ja-JP" altLang="en-US" dirty="0" smtClean="0"/>
              <a:t>ファイル</a:t>
            </a:r>
            <a:endParaRPr kumimoji="1" lang="en-US" altLang="ja-JP" dirty="0"/>
          </a:p>
          <a:p>
            <a:pPr algn="ctr"/>
            <a:r>
              <a:rPr kumimoji="1" lang="en-US" altLang="ja-JP" dirty="0" smtClean="0"/>
              <a:t>(*.jar)</a:t>
            </a:r>
          </a:p>
        </p:txBody>
      </p:sp>
      <p:sp>
        <p:nvSpPr>
          <p:cNvPr id="22" name="下カーブ矢印 21"/>
          <p:cNvSpPr/>
          <p:nvPr/>
        </p:nvSpPr>
        <p:spPr>
          <a:xfrm rot="10800000" flipH="1">
            <a:off x="6603499" y="4416863"/>
            <a:ext cx="864096" cy="3715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メモ 22"/>
          <p:cNvSpPr/>
          <p:nvPr/>
        </p:nvSpPr>
        <p:spPr>
          <a:xfrm>
            <a:off x="261067" y="4549154"/>
            <a:ext cx="1151433" cy="982640"/>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外部</a:t>
            </a:r>
            <a:endParaRPr kumimoji="1" lang="en-US" altLang="ja-JP" dirty="0" smtClean="0"/>
          </a:p>
          <a:p>
            <a:pPr algn="ctr"/>
            <a:r>
              <a:rPr kumimoji="1" lang="ja-JP" altLang="en-US" dirty="0" smtClean="0"/>
              <a:t>ライブラリ</a:t>
            </a:r>
            <a:endParaRPr kumimoji="1" lang="en-US" altLang="ja-JP" dirty="0"/>
          </a:p>
          <a:p>
            <a:pPr algn="ctr"/>
            <a:r>
              <a:rPr kumimoji="1" lang="en-US" altLang="ja-JP" dirty="0" smtClean="0"/>
              <a:t>(*.jar)</a:t>
            </a:r>
          </a:p>
        </p:txBody>
      </p:sp>
      <p:sp>
        <p:nvSpPr>
          <p:cNvPr id="12" name="メモ 11"/>
          <p:cNvSpPr/>
          <p:nvPr/>
        </p:nvSpPr>
        <p:spPr>
          <a:xfrm>
            <a:off x="144705" y="4390576"/>
            <a:ext cx="1151433" cy="982640"/>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外部</a:t>
            </a:r>
            <a:endParaRPr kumimoji="1" lang="en-US" altLang="ja-JP" dirty="0" smtClean="0"/>
          </a:p>
          <a:p>
            <a:pPr algn="ctr"/>
            <a:r>
              <a:rPr kumimoji="1" lang="ja-JP" altLang="en-US" dirty="0" smtClean="0"/>
              <a:t>ライブラリ</a:t>
            </a:r>
            <a:endParaRPr kumimoji="1" lang="en-US" altLang="ja-JP" dirty="0"/>
          </a:p>
          <a:p>
            <a:pPr algn="ctr"/>
            <a:r>
              <a:rPr kumimoji="1" lang="en-US" altLang="ja-JP" dirty="0" smtClean="0"/>
              <a:t>(*.jar)</a:t>
            </a:r>
          </a:p>
        </p:txBody>
      </p:sp>
      <p:sp>
        <p:nvSpPr>
          <p:cNvPr id="24" name="テキスト ボックス 23"/>
          <p:cNvSpPr txBox="1"/>
          <p:nvPr/>
        </p:nvSpPr>
        <p:spPr>
          <a:xfrm>
            <a:off x="107504" y="1763869"/>
            <a:ext cx="8064896" cy="461665"/>
          </a:xfrm>
          <a:prstGeom prst="rect">
            <a:avLst/>
          </a:prstGeom>
          <a:noFill/>
        </p:spPr>
        <p:txBody>
          <a:bodyPr wrap="square" rtlCol="0">
            <a:spAutoFit/>
          </a:bodyPr>
          <a:lstStyle/>
          <a:p>
            <a:r>
              <a:rPr kumimoji="1" lang="en-US" altLang="ja-JP" sz="2400" dirty="0" smtClean="0"/>
              <a:t>Java</a:t>
            </a:r>
            <a:r>
              <a:rPr kumimoji="1" lang="ja-JP" altLang="en-US" sz="2400" dirty="0" smtClean="0"/>
              <a:t>プログラムのコンパイルと実行の流れ（１）</a:t>
            </a:r>
            <a:endParaRPr kumimoji="1" lang="ja-JP" altLang="en-US" sz="2400" dirty="0"/>
          </a:p>
        </p:txBody>
      </p:sp>
    </p:spTree>
    <p:extLst>
      <p:ext uri="{BB962C8B-B14F-4D97-AF65-F5344CB8AC3E}">
        <p14:creationId xmlns:p14="http://schemas.microsoft.com/office/powerpoint/2010/main" val="14105161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Windows</a:t>
            </a:r>
            <a:r>
              <a:rPr kumimoji="1" lang="ja-JP" altLang="en-US" dirty="0" smtClean="0"/>
              <a:t>インストーラーの作成</a:t>
            </a:r>
            <a:endParaRPr kumimoji="1" lang="ja-JP" altLang="en-US" dirty="0"/>
          </a:p>
        </p:txBody>
      </p:sp>
      <p:sp>
        <p:nvSpPr>
          <p:cNvPr id="6" name="円/楕円 5"/>
          <p:cNvSpPr/>
          <p:nvPr/>
        </p:nvSpPr>
        <p:spPr>
          <a:xfrm>
            <a:off x="2627784" y="3066857"/>
            <a:ext cx="1728179" cy="82809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smtClean="0"/>
              <a:t>java</a:t>
            </a:r>
            <a:endParaRPr kumimoji="1" lang="ja-JP" altLang="en-US" dirty="0"/>
          </a:p>
        </p:txBody>
      </p:sp>
      <p:sp>
        <p:nvSpPr>
          <p:cNvPr id="9" name="メモ 8"/>
          <p:cNvSpPr/>
          <p:nvPr/>
        </p:nvSpPr>
        <p:spPr>
          <a:xfrm>
            <a:off x="294046" y="3815856"/>
            <a:ext cx="1656184" cy="980920"/>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smtClean="0"/>
              <a:t>Java</a:t>
            </a:r>
            <a:r>
              <a:rPr kumimoji="1" lang="ja-JP" altLang="en-US" dirty="0" smtClean="0"/>
              <a:t>実行環境</a:t>
            </a:r>
            <a:endParaRPr kumimoji="1" lang="en-US" altLang="ja-JP" dirty="0" smtClean="0"/>
          </a:p>
          <a:p>
            <a:pPr algn="ctr"/>
            <a:r>
              <a:rPr kumimoji="1" lang="ja-JP" altLang="en-US" dirty="0" smtClean="0"/>
              <a:t>（</a:t>
            </a:r>
            <a:r>
              <a:rPr kumimoji="1" lang="en-US" altLang="ja-JP" dirty="0" smtClean="0"/>
              <a:t>JRE</a:t>
            </a:r>
            <a:r>
              <a:rPr kumimoji="1" lang="ja-JP" altLang="en-US" dirty="0" smtClean="0"/>
              <a:t>）</a:t>
            </a:r>
            <a:endParaRPr kumimoji="1" lang="en-US" altLang="ja-JP" dirty="0" smtClean="0"/>
          </a:p>
        </p:txBody>
      </p:sp>
      <p:sp>
        <p:nvSpPr>
          <p:cNvPr id="10" name="下カーブ矢印 9"/>
          <p:cNvSpPr/>
          <p:nvPr/>
        </p:nvSpPr>
        <p:spPr>
          <a:xfrm>
            <a:off x="1951085" y="2623316"/>
            <a:ext cx="864096" cy="3715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下カーブ矢印 10"/>
          <p:cNvSpPr/>
          <p:nvPr/>
        </p:nvSpPr>
        <p:spPr>
          <a:xfrm>
            <a:off x="4254546" y="2609720"/>
            <a:ext cx="864096" cy="3715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下カーブ矢印 12"/>
          <p:cNvSpPr/>
          <p:nvPr/>
        </p:nvSpPr>
        <p:spPr>
          <a:xfrm rot="10800000" flipH="1">
            <a:off x="1951085" y="3897381"/>
            <a:ext cx="864096" cy="3715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メモ 17"/>
          <p:cNvSpPr/>
          <p:nvPr/>
        </p:nvSpPr>
        <p:spPr>
          <a:xfrm>
            <a:off x="294046" y="2420888"/>
            <a:ext cx="1656184" cy="980920"/>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アーカイブ</a:t>
            </a:r>
            <a:endParaRPr kumimoji="1" lang="en-US" altLang="ja-JP" dirty="0" smtClean="0"/>
          </a:p>
          <a:p>
            <a:pPr algn="ctr"/>
            <a:r>
              <a:rPr kumimoji="1" lang="ja-JP" altLang="en-US" dirty="0" smtClean="0"/>
              <a:t>ファイル</a:t>
            </a:r>
            <a:endParaRPr kumimoji="1" lang="en-US" altLang="ja-JP" dirty="0"/>
          </a:p>
          <a:p>
            <a:pPr algn="ctr"/>
            <a:r>
              <a:rPr kumimoji="1" lang="en-US" altLang="ja-JP" dirty="0" smtClean="0"/>
              <a:t>(*.jar)</a:t>
            </a:r>
          </a:p>
        </p:txBody>
      </p:sp>
      <p:pic>
        <p:nvPicPr>
          <p:cNvPr id="3" name="図 2"/>
          <p:cNvPicPr>
            <a:picLocks noChangeAspect="1"/>
          </p:cNvPicPr>
          <p:nvPr/>
        </p:nvPicPr>
        <p:blipFill>
          <a:blip r:embed="rId2"/>
          <a:stretch>
            <a:fillRect/>
          </a:stretch>
        </p:blipFill>
        <p:spPr>
          <a:xfrm>
            <a:off x="5131330" y="2911348"/>
            <a:ext cx="2385970" cy="1708799"/>
          </a:xfrm>
          <a:prstGeom prst="rect">
            <a:avLst/>
          </a:prstGeom>
        </p:spPr>
      </p:pic>
      <p:sp>
        <p:nvSpPr>
          <p:cNvPr id="19" name="メモ 18"/>
          <p:cNvSpPr/>
          <p:nvPr/>
        </p:nvSpPr>
        <p:spPr>
          <a:xfrm>
            <a:off x="3049332" y="5157192"/>
            <a:ext cx="1656184" cy="980920"/>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設定ファイル等</a:t>
            </a:r>
            <a:endParaRPr kumimoji="1" lang="en-US" altLang="ja-JP" dirty="0" smtClean="0"/>
          </a:p>
        </p:txBody>
      </p:sp>
      <p:sp>
        <p:nvSpPr>
          <p:cNvPr id="20" name="下カーブ矢印 19"/>
          <p:cNvSpPr/>
          <p:nvPr/>
        </p:nvSpPr>
        <p:spPr>
          <a:xfrm rot="8178789" flipH="1">
            <a:off x="4766228" y="5067520"/>
            <a:ext cx="1347113" cy="47687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テキスト ボックス 20"/>
          <p:cNvSpPr txBox="1"/>
          <p:nvPr/>
        </p:nvSpPr>
        <p:spPr>
          <a:xfrm>
            <a:off x="107504" y="1763869"/>
            <a:ext cx="8064896" cy="461665"/>
          </a:xfrm>
          <a:prstGeom prst="rect">
            <a:avLst/>
          </a:prstGeom>
          <a:noFill/>
        </p:spPr>
        <p:txBody>
          <a:bodyPr wrap="square" rtlCol="0">
            <a:spAutoFit/>
          </a:bodyPr>
          <a:lstStyle/>
          <a:p>
            <a:r>
              <a:rPr kumimoji="1" lang="en-US" altLang="ja-JP" sz="2400" dirty="0" smtClean="0"/>
              <a:t>Java</a:t>
            </a:r>
            <a:r>
              <a:rPr kumimoji="1" lang="ja-JP" altLang="en-US" sz="2400" dirty="0" smtClean="0"/>
              <a:t>プログラムのコンパイルと実行の流れ（２）</a:t>
            </a:r>
            <a:endParaRPr kumimoji="1" lang="ja-JP" altLang="en-US" sz="2400" dirty="0"/>
          </a:p>
        </p:txBody>
      </p:sp>
    </p:spTree>
    <p:extLst>
      <p:ext uri="{BB962C8B-B14F-4D97-AF65-F5344CB8AC3E}">
        <p14:creationId xmlns:p14="http://schemas.microsoft.com/office/powerpoint/2010/main" val="36606223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Windows</a:t>
            </a:r>
            <a:r>
              <a:rPr kumimoji="1" lang="ja-JP" altLang="en-US" dirty="0" smtClean="0"/>
              <a:t>インストーラーの作成</a:t>
            </a:r>
            <a:endParaRPr kumimoji="1" lang="ja-JP" altLang="en-US" dirty="0"/>
          </a:p>
        </p:txBody>
      </p:sp>
      <p:sp>
        <p:nvSpPr>
          <p:cNvPr id="6" name="円/楕円 5"/>
          <p:cNvSpPr/>
          <p:nvPr/>
        </p:nvSpPr>
        <p:spPr>
          <a:xfrm>
            <a:off x="2831212" y="3526974"/>
            <a:ext cx="2016224" cy="82809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err="1" smtClean="0"/>
              <a:t>javapackager</a:t>
            </a:r>
            <a:endParaRPr kumimoji="1" lang="ja-JP" altLang="en-US" dirty="0"/>
          </a:p>
        </p:txBody>
      </p:sp>
      <p:sp>
        <p:nvSpPr>
          <p:cNvPr id="9" name="メモ 8"/>
          <p:cNvSpPr/>
          <p:nvPr/>
        </p:nvSpPr>
        <p:spPr>
          <a:xfrm>
            <a:off x="294046" y="4959395"/>
            <a:ext cx="1656184" cy="980920"/>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smtClean="0"/>
              <a:t>Java</a:t>
            </a:r>
            <a:r>
              <a:rPr kumimoji="1" lang="ja-JP" altLang="en-US" dirty="0" smtClean="0"/>
              <a:t>実行環境</a:t>
            </a:r>
            <a:endParaRPr kumimoji="1" lang="en-US" altLang="ja-JP" dirty="0" smtClean="0"/>
          </a:p>
          <a:p>
            <a:pPr algn="ctr"/>
            <a:r>
              <a:rPr kumimoji="1" lang="ja-JP" altLang="en-US" dirty="0" smtClean="0"/>
              <a:t>（</a:t>
            </a:r>
            <a:r>
              <a:rPr kumimoji="1" lang="en-US" altLang="ja-JP" dirty="0" smtClean="0"/>
              <a:t>JRE</a:t>
            </a:r>
            <a:r>
              <a:rPr kumimoji="1" lang="ja-JP" altLang="en-US" dirty="0" smtClean="0"/>
              <a:t>）</a:t>
            </a:r>
            <a:endParaRPr kumimoji="1" lang="en-US" altLang="ja-JP" dirty="0" smtClean="0"/>
          </a:p>
        </p:txBody>
      </p:sp>
      <p:sp>
        <p:nvSpPr>
          <p:cNvPr id="10" name="下カーブ矢印 9"/>
          <p:cNvSpPr/>
          <p:nvPr/>
        </p:nvSpPr>
        <p:spPr>
          <a:xfrm rot="1455430">
            <a:off x="1984531" y="2932460"/>
            <a:ext cx="1108747" cy="3715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下カーブ矢印 10"/>
          <p:cNvSpPr/>
          <p:nvPr/>
        </p:nvSpPr>
        <p:spPr>
          <a:xfrm>
            <a:off x="4716016" y="3329584"/>
            <a:ext cx="864096" cy="3715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下カーブ矢印 12"/>
          <p:cNvSpPr/>
          <p:nvPr/>
        </p:nvSpPr>
        <p:spPr>
          <a:xfrm rot="10800000" flipH="1">
            <a:off x="1951085" y="3897381"/>
            <a:ext cx="864096" cy="3715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メモ 17"/>
          <p:cNvSpPr/>
          <p:nvPr/>
        </p:nvSpPr>
        <p:spPr>
          <a:xfrm>
            <a:off x="294046" y="2420888"/>
            <a:ext cx="1656184" cy="980920"/>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アーカイブ</a:t>
            </a:r>
            <a:endParaRPr kumimoji="1" lang="en-US" altLang="ja-JP" dirty="0" smtClean="0"/>
          </a:p>
          <a:p>
            <a:pPr algn="ctr"/>
            <a:r>
              <a:rPr kumimoji="1" lang="ja-JP" altLang="en-US" dirty="0" smtClean="0"/>
              <a:t>ファイル</a:t>
            </a:r>
            <a:endParaRPr kumimoji="1" lang="en-US" altLang="ja-JP" dirty="0"/>
          </a:p>
          <a:p>
            <a:pPr algn="ctr"/>
            <a:r>
              <a:rPr kumimoji="1" lang="en-US" altLang="ja-JP" dirty="0" smtClean="0"/>
              <a:t>(*.jar)</a:t>
            </a:r>
          </a:p>
        </p:txBody>
      </p:sp>
      <p:sp>
        <p:nvSpPr>
          <p:cNvPr id="19" name="メモ 18"/>
          <p:cNvSpPr/>
          <p:nvPr/>
        </p:nvSpPr>
        <p:spPr>
          <a:xfrm>
            <a:off x="294046" y="3669575"/>
            <a:ext cx="1656184" cy="980920"/>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設定ファイル等</a:t>
            </a:r>
            <a:endParaRPr kumimoji="1" lang="en-US" altLang="ja-JP" dirty="0" smtClean="0"/>
          </a:p>
        </p:txBody>
      </p:sp>
      <p:sp>
        <p:nvSpPr>
          <p:cNvPr id="20" name="下カーブ矢印 19"/>
          <p:cNvSpPr/>
          <p:nvPr/>
        </p:nvSpPr>
        <p:spPr>
          <a:xfrm rot="8178789" flipH="1">
            <a:off x="1970983" y="4863558"/>
            <a:ext cx="1399956" cy="327392"/>
          </a:xfrm>
          <a:prstGeom prst="curvedDownArrow">
            <a:avLst>
              <a:gd name="adj1" fmla="val 25000"/>
              <a:gd name="adj2" fmla="val 50000"/>
              <a:gd name="adj3" fmla="val 355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テキスト ボックス 20"/>
          <p:cNvSpPr txBox="1"/>
          <p:nvPr/>
        </p:nvSpPr>
        <p:spPr>
          <a:xfrm>
            <a:off x="107504" y="1763869"/>
            <a:ext cx="8928992" cy="461665"/>
          </a:xfrm>
          <a:prstGeom prst="rect">
            <a:avLst/>
          </a:prstGeom>
          <a:noFill/>
        </p:spPr>
        <p:txBody>
          <a:bodyPr wrap="square" rtlCol="0">
            <a:spAutoFit/>
          </a:bodyPr>
          <a:lstStyle/>
          <a:p>
            <a:r>
              <a:rPr kumimoji="1" lang="en-US" altLang="ja-JP" sz="2400" dirty="0" smtClean="0"/>
              <a:t>Java</a:t>
            </a:r>
            <a:r>
              <a:rPr kumimoji="1" lang="ja-JP" altLang="en-US" sz="2400" dirty="0" smtClean="0"/>
              <a:t>プログラムのコンパイルと実行の流れ（２）・インストーラー化（１）</a:t>
            </a:r>
            <a:endParaRPr kumimoji="1" lang="ja-JP" altLang="en-US" sz="2400" dirty="0"/>
          </a:p>
        </p:txBody>
      </p:sp>
      <p:sp>
        <p:nvSpPr>
          <p:cNvPr id="14" name="メモ 13"/>
          <p:cNvSpPr/>
          <p:nvPr/>
        </p:nvSpPr>
        <p:spPr>
          <a:xfrm>
            <a:off x="5510095" y="3669575"/>
            <a:ext cx="1656184" cy="980920"/>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インストーラー</a:t>
            </a:r>
            <a:endParaRPr kumimoji="1" lang="en-US" altLang="ja-JP" dirty="0" smtClean="0"/>
          </a:p>
          <a:p>
            <a:pPr algn="ctr"/>
            <a:r>
              <a:rPr kumimoji="1" lang="ja-JP" altLang="en-US" dirty="0" smtClean="0"/>
              <a:t>（</a:t>
            </a:r>
            <a:r>
              <a:rPr kumimoji="1" lang="en-US" altLang="ja-JP" dirty="0" smtClean="0"/>
              <a:t>*.</a:t>
            </a:r>
            <a:r>
              <a:rPr kumimoji="1" lang="en-US" altLang="ja-JP" dirty="0" err="1" smtClean="0"/>
              <a:t>msi</a:t>
            </a:r>
            <a:r>
              <a:rPr kumimoji="1" lang="ja-JP" altLang="en-US" dirty="0" smtClean="0"/>
              <a:t>）</a:t>
            </a:r>
            <a:endParaRPr kumimoji="1" lang="en-US" altLang="ja-JP" dirty="0" smtClean="0"/>
          </a:p>
        </p:txBody>
      </p:sp>
      <p:sp>
        <p:nvSpPr>
          <p:cNvPr id="4" name="テキスト ボックス 3"/>
          <p:cNvSpPr txBox="1"/>
          <p:nvPr/>
        </p:nvSpPr>
        <p:spPr>
          <a:xfrm>
            <a:off x="3635896" y="5629114"/>
            <a:ext cx="5078555" cy="707886"/>
          </a:xfrm>
          <a:prstGeom prst="rect">
            <a:avLst/>
          </a:prstGeom>
          <a:noFill/>
        </p:spPr>
        <p:txBody>
          <a:bodyPr wrap="square" rtlCol="0">
            <a:spAutoFit/>
          </a:bodyPr>
          <a:lstStyle/>
          <a:p>
            <a:r>
              <a:rPr kumimoji="1" lang="en-US" altLang="ja-JP" sz="2000" dirty="0" err="1"/>
              <a:t>j</a:t>
            </a:r>
            <a:r>
              <a:rPr kumimoji="1" lang="en-US" altLang="ja-JP" sz="2000" dirty="0" err="1" smtClean="0"/>
              <a:t>avapackager</a:t>
            </a:r>
            <a:r>
              <a:rPr kumimoji="1" lang="en-US" altLang="ja-JP" sz="2000" dirty="0" smtClean="0"/>
              <a:t> </a:t>
            </a:r>
            <a:r>
              <a:rPr kumimoji="1" lang="ja-JP" altLang="en-US" sz="2000" dirty="0" smtClean="0"/>
              <a:t>は、</a:t>
            </a:r>
            <a:r>
              <a:rPr kumimoji="1" lang="en-US" altLang="ja-JP" sz="2000" dirty="0" smtClean="0"/>
              <a:t>Java</a:t>
            </a:r>
            <a:r>
              <a:rPr kumimoji="1" lang="ja-JP" altLang="en-US" sz="2000" dirty="0" smtClean="0"/>
              <a:t> </a:t>
            </a:r>
            <a:r>
              <a:rPr kumimoji="1" lang="en-US" altLang="ja-JP" sz="2000" dirty="0" smtClean="0"/>
              <a:t>SE</a:t>
            </a:r>
            <a:r>
              <a:rPr kumimoji="1" lang="ja-JP" altLang="en-US" sz="2000" dirty="0" smtClean="0"/>
              <a:t> </a:t>
            </a:r>
            <a:r>
              <a:rPr kumimoji="1" lang="en-US" altLang="ja-JP" sz="2000" dirty="0" smtClean="0"/>
              <a:t>8u20</a:t>
            </a:r>
            <a:r>
              <a:rPr kumimoji="1" lang="ja-JP" altLang="en-US" sz="2000" dirty="0" smtClean="0"/>
              <a:t>から搭載</a:t>
            </a:r>
            <a:endParaRPr kumimoji="1" lang="en-US" altLang="ja-JP" sz="2000" dirty="0" smtClean="0"/>
          </a:p>
          <a:p>
            <a:r>
              <a:rPr kumimoji="1" lang="ja-JP" altLang="en-US" sz="2000" dirty="0" smtClean="0"/>
              <a:t>（それ以前の</a:t>
            </a:r>
            <a:r>
              <a:rPr kumimoji="1" lang="en-US" altLang="ja-JP" sz="2000" dirty="0" err="1" smtClean="0"/>
              <a:t>javafxpackager</a:t>
            </a:r>
            <a:r>
              <a:rPr kumimoji="1" lang="ja-JP" altLang="en-US" sz="2000" dirty="0" smtClean="0"/>
              <a:t>のリネーム）</a:t>
            </a:r>
            <a:endParaRPr kumimoji="1" lang="ja-JP" altLang="en-US" sz="2000" dirty="0"/>
          </a:p>
        </p:txBody>
      </p:sp>
    </p:spTree>
    <p:extLst>
      <p:ext uri="{BB962C8B-B14F-4D97-AF65-F5344CB8AC3E}">
        <p14:creationId xmlns:p14="http://schemas.microsoft.com/office/powerpoint/2010/main" val="42314873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Windows</a:t>
            </a:r>
            <a:r>
              <a:rPr kumimoji="1" lang="ja-JP" altLang="en-US" dirty="0" smtClean="0"/>
              <a:t>インストーラーの作成</a:t>
            </a:r>
            <a:endParaRPr kumimoji="1" lang="ja-JP" altLang="en-US" dirty="0"/>
          </a:p>
        </p:txBody>
      </p:sp>
      <p:sp>
        <p:nvSpPr>
          <p:cNvPr id="11" name="下カーブ矢印 10"/>
          <p:cNvSpPr/>
          <p:nvPr/>
        </p:nvSpPr>
        <p:spPr>
          <a:xfrm>
            <a:off x="1556084" y="2921644"/>
            <a:ext cx="864096" cy="3715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メモ 13"/>
          <p:cNvSpPr/>
          <p:nvPr/>
        </p:nvSpPr>
        <p:spPr>
          <a:xfrm>
            <a:off x="182962" y="3350735"/>
            <a:ext cx="1656184" cy="870353"/>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インストーラー</a:t>
            </a:r>
            <a:endParaRPr kumimoji="1" lang="en-US" altLang="ja-JP" dirty="0" smtClean="0"/>
          </a:p>
          <a:p>
            <a:pPr algn="ctr"/>
            <a:r>
              <a:rPr kumimoji="1" lang="ja-JP" altLang="en-US" dirty="0" smtClean="0"/>
              <a:t>（</a:t>
            </a:r>
            <a:r>
              <a:rPr kumimoji="1" lang="en-US" altLang="ja-JP" dirty="0" smtClean="0"/>
              <a:t>*.</a:t>
            </a:r>
            <a:r>
              <a:rPr kumimoji="1" lang="en-US" altLang="ja-JP" dirty="0" err="1" smtClean="0"/>
              <a:t>msi</a:t>
            </a:r>
            <a:r>
              <a:rPr kumimoji="1" lang="ja-JP" altLang="en-US" dirty="0" smtClean="0"/>
              <a:t>）</a:t>
            </a:r>
            <a:endParaRPr kumimoji="1" lang="en-US" altLang="ja-JP" dirty="0" smtClean="0"/>
          </a:p>
        </p:txBody>
      </p:sp>
      <p:sp>
        <p:nvSpPr>
          <p:cNvPr id="15" name="円/楕円 14"/>
          <p:cNvSpPr/>
          <p:nvPr/>
        </p:nvSpPr>
        <p:spPr>
          <a:xfrm>
            <a:off x="2057584" y="3325088"/>
            <a:ext cx="2028820" cy="82809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インストール</a:t>
            </a:r>
            <a:endParaRPr kumimoji="1" lang="ja-JP" altLang="en-US" dirty="0"/>
          </a:p>
        </p:txBody>
      </p:sp>
      <p:sp>
        <p:nvSpPr>
          <p:cNvPr id="17" name="メモ 16"/>
          <p:cNvSpPr/>
          <p:nvPr/>
        </p:nvSpPr>
        <p:spPr>
          <a:xfrm>
            <a:off x="4605431" y="3170973"/>
            <a:ext cx="1531798" cy="495709"/>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ショートカット</a:t>
            </a:r>
            <a:endParaRPr kumimoji="1" lang="en-US" altLang="ja-JP" dirty="0" smtClean="0"/>
          </a:p>
        </p:txBody>
      </p:sp>
      <p:sp>
        <p:nvSpPr>
          <p:cNvPr id="22" name="下カーブ矢印 21"/>
          <p:cNvSpPr/>
          <p:nvPr/>
        </p:nvSpPr>
        <p:spPr>
          <a:xfrm>
            <a:off x="3481822" y="2914666"/>
            <a:ext cx="864096" cy="3715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24" name="図 23"/>
          <p:cNvPicPr>
            <a:picLocks noChangeAspect="1"/>
          </p:cNvPicPr>
          <p:nvPr/>
        </p:nvPicPr>
        <p:blipFill>
          <a:blip r:embed="rId2"/>
          <a:stretch>
            <a:fillRect/>
          </a:stretch>
        </p:blipFill>
        <p:spPr>
          <a:xfrm>
            <a:off x="6582813" y="2689762"/>
            <a:ext cx="2385970" cy="1708799"/>
          </a:xfrm>
          <a:prstGeom prst="rect">
            <a:avLst/>
          </a:prstGeom>
        </p:spPr>
      </p:pic>
      <p:sp>
        <p:nvSpPr>
          <p:cNvPr id="25" name="下カーブ矢印 24"/>
          <p:cNvSpPr/>
          <p:nvPr/>
        </p:nvSpPr>
        <p:spPr>
          <a:xfrm rot="18634868" flipV="1">
            <a:off x="7591565" y="4818026"/>
            <a:ext cx="1107045" cy="52656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上矢印 2"/>
          <p:cNvSpPr/>
          <p:nvPr/>
        </p:nvSpPr>
        <p:spPr>
          <a:xfrm flipV="1">
            <a:off x="5214062" y="3701358"/>
            <a:ext cx="222034" cy="1247894"/>
          </a:xfrm>
          <a:prstGeom prst="upArrow">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メモ 25"/>
          <p:cNvSpPr/>
          <p:nvPr/>
        </p:nvSpPr>
        <p:spPr>
          <a:xfrm>
            <a:off x="4605430" y="6238773"/>
            <a:ext cx="2487519" cy="405196"/>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smtClean="0"/>
              <a:t>Java</a:t>
            </a:r>
            <a:r>
              <a:rPr kumimoji="1" lang="ja-JP" altLang="en-US" dirty="0" smtClean="0"/>
              <a:t>実行環境（</a:t>
            </a:r>
            <a:r>
              <a:rPr kumimoji="1" lang="en-US" altLang="ja-JP" dirty="0" smtClean="0"/>
              <a:t>JRE</a:t>
            </a:r>
            <a:r>
              <a:rPr kumimoji="1" lang="ja-JP" altLang="en-US" dirty="0" smtClean="0"/>
              <a:t>）</a:t>
            </a:r>
            <a:endParaRPr kumimoji="1" lang="en-US" altLang="ja-JP" dirty="0" smtClean="0"/>
          </a:p>
        </p:txBody>
      </p:sp>
      <p:sp>
        <p:nvSpPr>
          <p:cNvPr id="4" name="右中かっこ 3"/>
          <p:cNvSpPr/>
          <p:nvPr/>
        </p:nvSpPr>
        <p:spPr>
          <a:xfrm>
            <a:off x="7208984" y="5013176"/>
            <a:ext cx="360039" cy="1583702"/>
          </a:xfrm>
          <a:prstGeom prst="righ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7" name="メモ 26"/>
          <p:cNvSpPr/>
          <p:nvPr/>
        </p:nvSpPr>
        <p:spPr>
          <a:xfrm>
            <a:off x="4605429" y="5666616"/>
            <a:ext cx="2487519" cy="464408"/>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設定ファイル等</a:t>
            </a:r>
            <a:endParaRPr kumimoji="1" lang="en-US" altLang="ja-JP" dirty="0" smtClean="0"/>
          </a:p>
        </p:txBody>
      </p:sp>
      <p:sp>
        <p:nvSpPr>
          <p:cNvPr id="28" name="メモ 27"/>
          <p:cNvSpPr/>
          <p:nvPr/>
        </p:nvSpPr>
        <p:spPr>
          <a:xfrm>
            <a:off x="4605430" y="4949253"/>
            <a:ext cx="2487517" cy="589691"/>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アーカイブファイル</a:t>
            </a:r>
            <a:r>
              <a:rPr kumimoji="1" lang="en-US" altLang="ja-JP" dirty="0" smtClean="0"/>
              <a:t>(*.jar)</a:t>
            </a:r>
          </a:p>
        </p:txBody>
      </p:sp>
      <p:sp>
        <p:nvSpPr>
          <p:cNvPr id="5" name="左大かっこ 4"/>
          <p:cNvSpPr/>
          <p:nvPr/>
        </p:nvSpPr>
        <p:spPr>
          <a:xfrm>
            <a:off x="4345918" y="3286206"/>
            <a:ext cx="154074" cy="3310672"/>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6" name="メモ 15"/>
          <p:cNvSpPr/>
          <p:nvPr/>
        </p:nvSpPr>
        <p:spPr>
          <a:xfrm>
            <a:off x="4603369" y="4005065"/>
            <a:ext cx="1507761" cy="607056"/>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実行ファイル</a:t>
            </a:r>
            <a:endParaRPr kumimoji="1" lang="en-US" altLang="ja-JP" dirty="0" smtClean="0"/>
          </a:p>
          <a:p>
            <a:pPr algn="ctr"/>
            <a:r>
              <a:rPr kumimoji="1" lang="ja-JP" altLang="en-US" dirty="0" smtClean="0"/>
              <a:t>（</a:t>
            </a:r>
            <a:r>
              <a:rPr kumimoji="1" lang="en-US" altLang="ja-JP" dirty="0" smtClean="0"/>
              <a:t>*.exe</a:t>
            </a:r>
            <a:r>
              <a:rPr kumimoji="1" lang="ja-JP" altLang="en-US" dirty="0" smtClean="0"/>
              <a:t>）</a:t>
            </a:r>
            <a:endParaRPr kumimoji="1" lang="en-US" altLang="ja-JP" dirty="0" smtClean="0"/>
          </a:p>
        </p:txBody>
      </p:sp>
      <p:sp>
        <p:nvSpPr>
          <p:cNvPr id="29" name="テキスト ボックス 28"/>
          <p:cNvSpPr txBox="1"/>
          <p:nvPr/>
        </p:nvSpPr>
        <p:spPr>
          <a:xfrm>
            <a:off x="107504" y="1763869"/>
            <a:ext cx="8928992" cy="461665"/>
          </a:xfrm>
          <a:prstGeom prst="rect">
            <a:avLst/>
          </a:prstGeom>
          <a:noFill/>
        </p:spPr>
        <p:txBody>
          <a:bodyPr wrap="square" rtlCol="0">
            <a:spAutoFit/>
          </a:bodyPr>
          <a:lstStyle/>
          <a:p>
            <a:r>
              <a:rPr kumimoji="1" lang="en-US" altLang="ja-JP" sz="2400" dirty="0" smtClean="0"/>
              <a:t>Java</a:t>
            </a:r>
            <a:r>
              <a:rPr kumimoji="1" lang="ja-JP" altLang="en-US" sz="2400" dirty="0" smtClean="0"/>
              <a:t>プログラムのコンパイルと実行の流れ（２）・インストーラー化（２）</a:t>
            </a:r>
            <a:endParaRPr kumimoji="1" lang="ja-JP" altLang="en-US" sz="2400" dirty="0"/>
          </a:p>
        </p:txBody>
      </p:sp>
    </p:spTree>
    <p:extLst>
      <p:ext uri="{BB962C8B-B14F-4D97-AF65-F5344CB8AC3E}">
        <p14:creationId xmlns:p14="http://schemas.microsoft.com/office/powerpoint/2010/main" val="15859053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Windows</a:t>
            </a:r>
            <a:r>
              <a:rPr kumimoji="1" lang="ja-JP" altLang="en-US" dirty="0"/>
              <a:t>インストーラーの作成</a:t>
            </a:r>
          </a:p>
        </p:txBody>
      </p:sp>
      <p:sp>
        <p:nvSpPr>
          <p:cNvPr id="3" name="コンテンツ プレースホルダー 2"/>
          <p:cNvSpPr>
            <a:spLocks noGrp="1"/>
          </p:cNvSpPr>
          <p:nvPr>
            <p:ph idx="1"/>
          </p:nvPr>
        </p:nvSpPr>
        <p:spPr/>
        <p:txBody>
          <a:bodyPr/>
          <a:lstStyle/>
          <a:p>
            <a:r>
              <a:rPr kumimoji="1" lang="ja-JP" altLang="en-US" dirty="0" smtClean="0"/>
              <a:t>環境構築</a:t>
            </a:r>
            <a:endParaRPr kumimoji="1" lang="en-US" altLang="ja-JP" dirty="0" smtClean="0"/>
          </a:p>
          <a:p>
            <a:pPr lvl="1"/>
            <a:r>
              <a:rPr kumimoji="1" lang="en-US" altLang="ja-JP" dirty="0" smtClean="0"/>
              <a:t>Java</a:t>
            </a:r>
            <a:r>
              <a:rPr kumimoji="1" lang="ja-JP" altLang="en-US" dirty="0"/>
              <a:t> </a:t>
            </a:r>
            <a:r>
              <a:rPr kumimoji="1" lang="en-US" altLang="ja-JP" dirty="0" smtClean="0"/>
              <a:t>SE</a:t>
            </a:r>
            <a:r>
              <a:rPr kumimoji="1" lang="ja-JP" altLang="en-US" dirty="0"/>
              <a:t> </a:t>
            </a:r>
            <a:r>
              <a:rPr kumimoji="1" lang="en-US" altLang="ja-JP" dirty="0" smtClean="0"/>
              <a:t>Development</a:t>
            </a:r>
            <a:r>
              <a:rPr kumimoji="1" lang="ja-JP" altLang="en-US" dirty="0"/>
              <a:t> </a:t>
            </a:r>
            <a:r>
              <a:rPr kumimoji="1" lang="en-US" altLang="ja-JP" dirty="0" smtClean="0"/>
              <a:t>Kit</a:t>
            </a:r>
            <a:r>
              <a:rPr kumimoji="1" lang="ja-JP" altLang="en-US" dirty="0"/>
              <a:t> </a:t>
            </a:r>
            <a:r>
              <a:rPr kumimoji="1" lang="en-US" altLang="ja-JP" dirty="0" smtClean="0"/>
              <a:t>8</a:t>
            </a:r>
            <a:endParaRPr kumimoji="1" lang="en-US" altLang="ja-JP" dirty="0"/>
          </a:p>
          <a:p>
            <a:pPr lvl="1"/>
            <a:r>
              <a:rPr kumimoji="1" lang="en-US" altLang="ja-JP" dirty="0" smtClean="0"/>
              <a:t>WiX</a:t>
            </a:r>
            <a:r>
              <a:rPr kumimoji="1" lang="ja-JP" altLang="en-US" dirty="0" smtClean="0"/>
              <a:t> </a:t>
            </a:r>
            <a:r>
              <a:rPr kumimoji="1" lang="en-US" altLang="ja-JP" dirty="0" smtClean="0"/>
              <a:t>Toolset</a:t>
            </a:r>
            <a:r>
              <a:rPr kumimoji="1" lang="ja-JP" altLang="en-US" dirty="0"/>
              <a:t> </a:t>
            </a:r>
            <a:r>
              <a:rPr kumimoji="1" lang="en-US" altLang="ja-JP" dirty="0" smtClean="0"/>
              <a:t>3.10</a:t>
            </a:r>
          </a:p>
          <a:p>
            <a:pPr marL="457200" lvl="1" indent="0">
              <a:buNone/>
            </a:pPr>
            <a:r>
              <a:rPr kumimoji="1" lang="en-US" altLang="ja-JP" dirty="0" smtClean="0"/>
              <a:t>  </a:t>
            </a:r>
            <a:r>
              <a:rPr kumimoji="1" lang="en-US" altLang="ja-JP" dirty="0" smtClean="0">
                <a:hlinkClick r:id="rId2"/>
              </a:rPr>
              <a:t>http</a:t>
            </a:r>
            <a:r>
              <a:rPr kumimoji="1" lang="en-US" altLang="ja-JP" dirty="0">
                <a:hlinkClick r:id="rId2"/>
              </a:rPr>
              <a:t>://</a:t>
            </a:r>
            <a:r>
              <a:rPr kumimoji="1" lang="en-US" altLang="ja-JP" dirty="0" smtClean="0">
                <a:hlinkClick r:id="rId2"/>
              </a:rPr>
              <a:t>wixtoolset.org</a:t>
            </a:r>
            <a:endParaRPr kumimoji="1" lang="en-US" altLang="ja-JP" dirty="0" smtClean="0"/>
          </a:p>
          <a:p>
            <a:pPr marL="457200" lvl="1" indent="0">
              <a:buNone/>
            </a:pPr>
            <a:endParaRPr kumimoji="1" lang="en-US" altLang="ja-JP" dirty="0" smtClean="0"/>
          </a:p>
          <a:p>
            <a:pPr lvl="1"/>
            <a:r>
              <a:rPr kumimoji="1" lang="en-US" altLang="ja-JP" dirty="0" smtClean="0"/>
              <a:t>NetBeans</a:t>
            </a:r>
            <a:r>
              <a:rPr kumimoji="1" lang="ja-JP" altLang="en-US" dirty="0"/>
              <a:t> </a:t>
            </a:r>
            <a:r>
              <a:rPr kumimoji="1" lang="en-US" altLang="ja-JP" dirty="0" smtClean="0"/>
              <a:t>IDE</a:t>
            </a:r>
            <a:r>
              <a:rPr kumimoji="1" lang="ja-JP" altLang="en-US" dirty="0" smtClean="0"/>
              <a:t> </a:t>
            </a:r>
            <a:r>
              <a:rPr kumimoji="1" lang="en-US" altLang="ja-JP" dirty="0" smtClean="0"/>
              <a:t>8.1</a:t>
            </a:r>
          </a:p>
          <a:p>
            <a:pPr marL="457200" lvl="1" indent="0">
              <a:buNone/>
            </a:pPr>
            <a:endParaRPr kumimoji="1" lang="en-US" altLang="ja-JP" dirty="0"/>
          </a:p>
        </p:txBody>
      </p:sp>
    </p:spTree>
    <p:extLst>
      <p:ext uri="{BB962C8B-B14F-4D97-AF65-F5344CB8AC3E}">
        <p14:creationId xmlns:p14="http://schemas.microsoft.com/office/powerpoint/2010/main" val="39417876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メモ 5"/>
          <p:cNvSpPr/>
          <p:nvPr/>
        </p:nvSpPr>
        <p:spPr>
          <a:xfrm>
            <a:off x="395536" y="2619507"/>
            <a:ext cx="6768752" cy="2897725"/>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en-US" altLang="ja-JP" dirty="0" err="1">
                <a:latin typeface="ＭＳ ゴシック" panose="020B0609070205080204" pitchFamily="49" charset="-128"/>
                <a:ea typeface="ＭＳ ゴシック" panose="020B0609070205080204" pitchFamily="49" charset="-128"/>
              </a:rPr>
              <a:t>javapackager</a:t>
            </a:r>
            <a:r>
              <a:rPr kumimoji="1" lang="en-US" altLang="ja-JP" dirty="0">
                <a:latin typeface="ＭＳ ゴシック" panose="020B0609070205080204" pitchFamily="49" charset="-128"/>
                <a:ea typeface="ＭＳ ゴシック" panose="020B0609070205080204" pitchFamily="49" charset="-128"/>
              </a:rPr>
              <a:t> -deploy -native </a:t>
            </a:r>
            <a:r>
              <a:rPr kumimoji="1" lang="en-US" altLang="ja-JP" dirty="0" err="1">
                <a:latin typeface="ＭＳ ゴシック" panose="020B0609070205080204" pitchFamily="49" charset="-128"/>
                <a:ea typeface="ＭＳ ゴシック" panose="020B0609070205080204" pitchFamily="49" charset="-128"/>
              </a:rPr>
              <a:t>msi</a:t>
            </a:r>
            <a:r>
              <a:rPr kumimoji="1" lang="en-US" altLang="ja-JP" dirty="0">
                <a:latin typeface="ＭＳ ゴシック" panose="020B0609070205080204" pitchFamily="49" charset="-128"/>
                <a:ea typeface="ＭＳ ゴシック" panose="020B0609070205080204" pitchFamily="49" charset="-128"/>
              </a:rPr>
              <a:t> ^</a:t>
            </a:r>
          </a:p>
          <a:p>
            <a:r>
              <a:rPr kumimoji="1" lang="en-US" altLang="ja-JP" dirty="0">
                <a:latin typeface="ＭＳ ゴシック" panose="020B0609070205080204" pitchFamily="49" charset="-128"/>
                <a:ea typeface="ＭＳ ゴシック" panose="020B0609070205080204" pitchFamily="49" charset="-128"/>
              </a:rPr>
              <a:t>-</a:t>
            </a:r>
            <a:r>
              <a:rPr kumimoji="1" lang="en-US" altLang="ja-JP" dirty="0" err="1">
                <a:latin typeface="ＭＳ ゴシック" panose="020B0609070205080204" pitchFamily="49" charset="-128"/>
                <a:ea typeface="ＭＳ ゴシック" panose="020B0609070205080204" pitchFamily="49" charset="-128"/>
              </a:rPr>
              <a:t>outdir</a:t>
            </a:r>
            <a:r>
              <a:rPr kumimoji="1" lang="en-US" altLang="ja-JP" dirty="0">
                <a:latin typeface="ＭＳ ゴシック" panose="020B0609070205080204" pitchFamily="49" charset="-128"/>
                <a:ea typeface="ＭＳ ゴシック" panose="020B0609070205080204" pitchFamily="49" charset="-128"/>
              </a:rPr>
              <a:t> </a:t>
            </a:r>
            <a:r>
              <a:rPr kumimoji="1" lang="en-US" altLang="ja-JP" dirty="0" err="1">
                <a:latin typeface="ＭＳ ゴシック" panose="020B0609070205080204" pitchFamily="49" charset="-128"/>
                <a:ea typeface="ＭＳ ゴシック" panose="020B0609070205080204" pitchFamily="49" charset="-128"/>
              </a:rPr>
              <a:t>dist</a:t>
            </a:r>
            <a:r>
              <a:rPr kumimoji="1" lang="en-US" altLang="ja-JP" dirty="0">
                <a:latin typeface="ＭＳ ゴシック" panose="020B0609070205080204" pitchFamily="49" charset="-128"/>
                <a:ea typeface="ＭＳ ゴシック" panose="020B0609070205080204" pitchFamily="49" charset="-128"/>
              </a:rPr>
              <a:t> -</a:t>
            </a:r>
            <a:r>
              <a:rPr kumimoji="1" lang="en-US" altLang="ja-JP" dirty="0" err="1">
                <a:latin typeface="ＭＳ ゴシック" panose="020B0609070205080204" pitchFamily="49" charset="-128"/>
                <a:ea typeface="ＭＳ ゴシック" panose="020B0609070205080204" pitchFamily="49" charset="-128"/>
              </a:rPr>
              <a:t>outfile</a:t>
            </a:r>
            <a:r>
              <a:rPr kumimoji="1" lang="en-US" altLang="ja-JP" dirty="0">
                <a:latin typeface="ＭＳ ゴシック" panose="020B0609070205080204" pitchFamily="49" charset="-128"/>
                <a:ea typeface="ＭＳ ゴシック" panose="020B0609070205080204" pitchFamily="49" charset="-128"/>
              </a:rPr>
              <a:t> </a:t>
            </a:r>
            <a:r>
              <a:rPr kumimoji="1" lang="en-US" altLang="ja-JP" dirty="0" err="1">
                <a:latin typeface="ＭＳ ゴシック" panose="020B0609070205080204" pitchFamily="49" charset="-128"/>
                <a:ea typeface="ＭＳ ゴシック" panose="020B0609070205080204" pitchFamily="49" charset="-128"/>
              </a:rPr>
              <a:t>JarManifestViewer</a:t>
            </a:r>
            <a:r>
              <a:rPr kumimoji="1" lang="en-US" altLang="ja-JP" dirty="0">
                <a:latin typeface="ＭＳ ゴシック" panose="020B0609070205080204" pitchFamily="49" charset="-128"/>
                <a:ea typeface="ＭＳ ゴシック" panose="020B0609070205080204" pitchFamily="49" charset="-128"/>
              </a:rPr>
              <a:t> ^</a:t>
            </a:r>
          </a:p>
          <a:p>
            <a:r>
              <a:rPr kumimoji="1" lang="en-US" altLang="ja-JP" dirty="0">
                <a:latin typeface="ＭＳ ゴシック" panose="020B0609070205080204" pitchFamily="49" charset="-128"/>
                <a:ea typeface="ＭＳ ゴシック" panose="020B0609070205080204" pitchFamily="49" charset="-128"/>
              </a:rPr>
              <a:t>-</a:t>
            </a:r>
            <a:r>
              <a:rPr kumimoji="1" lang="en-US" altLang="ja-JP" dirty="0" err="1">
                <a:latin typeface="ＭＳ ゴシック" panose="020B0609070205080204" pitchFamily="49" charset="-128"/>
                <a:ea typeface="ＭＳ ゴシック" panose="020B0609070205080204" pitchFamily="49" charset="-128"/>
              </a:rPr>
              <a:t>srcdir</a:t>
            </a:r>
            <a:r>
              <a:rPr kumimoji="1" lang="en-US" altLang="ja-JP" dirty="0">
                <a:latin typeface="ＭＳ ゴシック" panose="020B0609070205080204" pitchFamily="49" charset="-128"/>
                <a:ea typeface="ＭＳ ゴシック" panose="020B0609070205080204" pitchFamily="49" charset="-128"/>
              </a:rPr>
              <a:t> </a:t>
            </a:r>
            <a:r>
              <a:rPr kumimoji="1" lang="en-US" altLang="ja-JP" dirty="0" err="1">
                <a:latin typeface="ＭＳ ゴシック" panose="020B0609070205080204" pitchFamily="49" charset="-128"/>
                <a:ea typeface="ＭＳ ゴシック" panose="020B0609070205080204" pitchFamily="49" charset="-128"/>
              </a:rPr>
              <a:t>dist</a:t>
            </a:r>
            <a:r>
              <a:rPr kumimoji="1" lang="en-US" altLang="ja-JP" dirty="0">
                <a:latin typeface="ＭＳ ゴシック" panose="020B0609070205080204" pitchFamily="49" charset="-128"/>
                <a:ea typeface="ＭＳ ゴシック" panose="020B0609070205080204" pitchFamily="49" charset="-128"/>
              </a:rPr>
              <a:t> -</a:t>
            </a:r>
            <a:r>
              <a:rPr kumimoji="1" lang="en-US" altLang="ja-JP" dirty="0" err="1">
                <a:latin typeface="ＭＳ ゴシック" panose="020B0609070205080204" pitchFamily="49" charset="-128"/>
                <a:ea typeface="ＭＳ ゴシック" panose="020B0609070205080204" pitchFamily="49" charset="-128"/>
              </a:rPr>
              <a:t>srcfiles</a:t>
            </a:r>
            <a:r>
              <a:rPr kumimoji="1" lang="en-US" altLang="ja-JP" dirty="0">
                <a:latin typeface="ＭＳ ゴシック" panose="020B0609070205080204" pitchFamily="49" charset="-128"/>
                <a:ea typeface="ＭＳ ゴシック" panose="020B0609070205080204" pitchFamily="49" charset="-128"/>
              </a:rPr>
              <a:t> jarmanifestviewer.jar ^</a:t>
            </a:r>
          </a:p>
          <a:p>
            <a:r>
              <a:rPr kumimoji="1" lang="en-US" altLang="ja-JP" dirty="0">
                <a:latin typeface="ＭＳ ゴシック" panose="020B0609070205080204" pitchFamily="49" charset="-128"/>
                <a:ea typeface="ＭＳ ゴシック" panose="020B0609070205080204" pitchFamily="49" charset="-128"/>
              </a:rPr>
              <a:t>-</a:t>
            </a:r>
            <a:r>
              <a:rPr kumimoji="1" lang="en-US" altLang="ja-JP" dirty="0" err="1">
                <a:latin typeface="ＭＳ ゴシック" panose="020B0609070205080204" pitchFamily="49" charset="-128"/>
                <a:ea typeface="ＭＳ ゴシック" panose="020B0609070205080204" pitchFamily="49" charset="-128"/>
              </a:rPr>
              <a:t>appclass</a:t>
            </a:r>
            <a:r>
              <a:rPr kumimoji="1" lang="en-US" altLang="ja-JP" dirty="0">
                <a:latin typeface="ＭＳ ゴシック" panose="020B0609070205080204" pitchFamily="49" charset="-128"/>
                <a:ea typeface="ＭＳ ゴシック" panose="020B0609070205080204" pitchFamily="49" charset="-128"/>
              </a:rPr>
              <a:t> </a:t>
            </a:r>
            <a:r>
              <a:rPr kumimoji="1" lang="en-US" altLang="ja-JP" dirty="0" err="1">
                <a:latin typeface="ＭＳ ゴシック" panose="020B0609070205080204" pitchFamily="49" charset="-128"/>
                <a:ea typeface="ＭＳ ゴシック" panose="020B0609070205080204" pitchFamily="49" charset="-128"/>
              </a:rPr>
              <a:t>com.torutk.jarmanifest.JarManifestViewer</a:t>
            </a:r>
            <a:r>
              <a:rPr kumimoji="1" lang="en-US" altLang="ja-JP" dirty="0">
                <a:latin typeface="ＭＳ ゴシック" panose="020B0609070205080204" pitchFamily="49" charset="-128"/>
                <a:ea typeface="ＭＳ ゴシック" panose="020B0609070205080204" pitchFamily="49" charset="-128"/>
              </a:rPr>
              <a:t> ^</a:t>
            </a:r>
          </a:p>
          <a:p>
            <a:r>
              <a:rPr kumimoji="1" lang="en-US" altLang="ja-JP" dirty="0">
                <a:latin typeface="ＭＳ ゴシック" panose="020B0609070205080204" pitchFamily="49" charset="-128"/>
                <a:ea typeface="ＭＳ ゴシック" panose="020B0609070205080204" pitchFamily="49" charset="-128"/>
              </a:rPr>
              <a:t>-description "View for JAR file manifest" ^</a:t>
            </a:r>
          </a:p>
          <a:p>
            <a:r>
              <a:rPr kumimoji="1" lang="en-US" altLang="ja-JP" dirty="0">
                <a:latin typeface="ＭＳ ゴシック" panose="020B0609070205080204" pitchFamily="49" charset="-128"/>
                <a:ea typeface="ＭＳ ゴシック" panose="020B0609070205080204" pitchFamily="49" charset="-128"/>
              </a:rPr>
              <a:t>-name </a:t>
            </a:r>
            <a:r>
              <a:rPr kumimoji="1" lang="en-US" altLang="ja-JP" dirty="0" err="1">
                <a:latin typeface="ＭＳ ゴシック" panose="020B0609070205080204" pitchFamily="49" charset="-128"/>
                <a:ea typeface="ＭＳ ゴシック" panose="020B0609070205080204" pitchFamily="49" charset="-128"/>
              </a:rPr>
              <a:t>JarManifestViewer</a:t>
            </a:r>
            <a:r>
              <a:rPr kumimoji="1" lang="en-US" altLang="ja-JP" dirty="0">
                <a:latin typeface="ＭＳ ゴシック" panose="020B0609070205080204" pitchFamily="49" charset="-128"/>
                <a:ea typeface="ＭＳ ゴシック" panose="020B0609070205080204" pitchFamily="49" charset="-128"/>
              </a:rPr>
              <a:t> ^</a:t>
            </a:r>
          </a:p>
          <a:p>
            <a:r>
              <a:rPr kumimoji="1" lang="en-US" altLang="ja-JP" dirty="0" smtClean="0">
                <a:latin typeface="ＭＳ ゴシック" panose="020B0609070205080204" pitchFamily="49" charset="-128"/>
                <a:ea typeface="ＭＳ ゴシック" panose="020B0609070205080204" pitchFamily="49" charset="-128"/>
              </a:rPr>
              <a:t>-</a:t>
            </a:r>
            <a:r>
              <a:rPr kumimoji="1" lang="en-US" altLang="ja-JP" dirty="0">
                <a:latin typeface="ＭＳ ゴシック" panose="020B0609070205080204" pitchFamily="49" charset="-128"/>
                <a:ea typeface="ＭＳ ゴシック" panose="020B0609070205080204" pitchFamily="49" charset="-128"/>
              </a:rPr>
              <a:t>vendor </a:t>
            </a:r>
            <a:r>
              <a:rPr kumimoji="1" lang="en-US" altLang="ja-JP" dirty="0" err="1">
                <a:latin typeface="ＭＳ ゴシック" panose="020B0609070205080204" pitchFamily="49" charset="-128"/>
                <a:ea typeface="ＭＳ ゴシック" panose="020B0609070205080204" pitchFamily="49" charset="-128"/>
              </a:rPr>
              <a:t>Torutk</a:t>
            </a:r>
            <a:r>
              <a:rPr kumimoji="1" lang="en-US" altLang="ja-JP" dirty="0">
                <a:latin typeface="ＭＳ ゴシック" panose="020B0609070205080204" pitchFamily="49" charset="-128"/>
                <a:ea typeface="ＭＳ ゴシック" panose="020B0609070205080204" pitchFamily="49" charset="-128"/>
              </a:rPr>
              <a:t> ^</a:t>
            </a:r>
          </a:p>
          <a:p>
            <a:r>
              <a:rPr kumimoji="1" lang="en-US" altLang="ja-JP" dirty="0">
                <a:latin typeface="ＭＳ ゴシック" panose="020B0609070205080204" pitchFamily="49" charset="-128"/>
                <a:ea typeface="ＭＳ ゴシック" panose="020B0609070205080204" pitchFamily="49" charset="-128"/>
              </a:rPr>
              <a:t>-</a:t>
            </a:r>
            <a:r>
              <a:rPr kumimoji="1" lang="en-US" altLang="ja-JP" dirty="0" err="1" smtClean="0">
                <a:latin typeface="ＭＳ ゴシック" panose="020B0609070205080204" pitchFamily="49" charset="-128"/>
                <a:ea typeface="ＭＳ ゴシック" panose="020B0609070205080204" pitchFamily="49" charset="-128"/>
              </a:rPr>
              <a:t>BappVersion</a:t>
            </a:r>
            <a:r>
              <a:rPr kumimoji="1" lang="en-US" altLang="ja-JP" dirty="0" smtClean="0">
                <a:latin typeface="ＭＳ ゴシック" panose="020B0609070205080204" pitchFamily="49" charset="-128"/>
                <a:ea typeface="ＭＳ ゴシック" panose="020B0609070205080204" pitchFamily="49" charset="-128"/>
              </a:rPr>
              <a:t>=1.0 </a:t>
            </a:r>
            <a:r>
              <a:rPr kumimoji="1" lang="en-US" altLang="ja-JP" dirty="0">
                <a:latin typeface="ＭＳ ゴシック" panose="020B0609070205080204" pitchFamily="49" charset="-128"/>
                <a:ea typeface="ＭＳ ゴシック" panose="020B0609070205080204" pitchFamily="49" charset="-128"/>
              </a:rPr>
              <a:t>^</a:t>
            </a:r>
          </a:p>
          <a:p>
            <a:r>
              <a:rPr kumimoji="1" lang="en-US" altLang="ja-JP" dirty="0">
                <a:latin typeface="ＭＳ ゴシック" panose="020B0609070205080204" pitchFamily="49" charset="-128"/>
                <a:ea typeface="ＭＳ ゴシック" panose="020B0609070205080204" pitchFamily="49" charset="-128"/>
              </a:rPr>
              <a:t>-</a:t>
            </a:r>
            <a:r>
              <a:rPr kumimoji="1" lang="en-US" altLang="ja-JP" dirty="0" err="1">
                <a:latin typeface="ＭＳ ゴシック" panose="020B0609070205080204" pitchFamily="49" charset="-128"/>
                <a:ea typeface="ＭＳ ゴシック" panose="020B0609070205080204" pitchFamily="49" charset="-128"/>
              </a:rPr>
              <a:t>Bwin.menuGroup</a:t>
            </a:r>
            <a:r>
              <a:rPr kumimoji="1" lang="en-US" altLang="ja-JP" dirty="0">
                <a:latin typeface="ＭＳ ゴシック" panose="020B0609070205080204" pitchFamily="49" charset="-128"/>
                <a:ea typeface="ＭＳ ゴシック" panose="020B0609070205080204" pitchFamily="49" charset="-128"/>
              </a:rPr>
              <a:t>="</a:t>
            </a:r>
            <a:r>
              <a:rPr kumimoji="1" lang="en-US" altLang="ja-JP" dirty="0" err="1">
                <a:latin typeface="ＭＳ ゴシック" panose="020B0609070205080204" pitchFamily="49" charset="-128"/>
                <a:ea typeface="ＭＳ ゴシック" panose="020B0609070205080204" pitchFamily="49" charset="-128"/>
              </a:rPr>
              <a:t>Torutk</a:t>
            </a:r>
            <a:r>
              <a:rPr kumimoji="1" lang="en-US" altLang="ja-JP" dirty="0">
                <a:latin typeface="ＭＳ ゴシック" panose="020B0609070205080204" pitchFamily="49" charset="-128"/>
                <a:ea typeface="ＭＳ ゴシック" panose="020B0609070205080204" pitchFamily="49" charset="-128"/>
              </a:rPr>
              <a:t> Tools"</a:t>
            </a:r>
            <a:endParaRPr kumimoji="1" lang="ja-JP" altLang="en-US" dirty="0">
              <a:latin typeface="ＭＳ ゴシック" panose="020B0609070205080204" pitchFamily="49" charset="-128"/>
              <a:ea typeface="ＭＳ ゴシック" panose="020B0609070205080204" pitchFamily="49" charset="-128"/>
            </a:endParaRPr>
          </a:p>
        </p:txBody>
      </p:sp>
      <p:sp>
        <p:nvSpPr>
          <p:cNvPr id="10" name="右カーブ矢印 9"/>
          <p:cNvSpPr/>
          <p:nvPr/>
        </p:nvSpPr>
        <p:spPr>
          <a:xfrm rot="19151245">
            <a:off x="3436543" y="5331026"/>
            <a:ext cx="470687" cy="130159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タイトル 1"/>
          <p:cNvSpPr>
            <a:spLocks noGrp="1"/>
          </p:cNvSpPr>
          <p:nvPr>
            <p:ph type="title"/>
          </p:nvPr>
        </p:nvSpPr>
        <p:spPr/>
        <p:txBody>
          <a:bodyPr/>
          <a:lstStyle/>
          <a:p>
            <a:r>
              <a:rPr kumimoji="1" lang="en-US" altLang="ja-JP" dirty="0"/>
              <a:t>Windows</a:t>
            </a:r>
            <a:r>
              <a:rPr kumimoji="1" lang="ja-JP" altLang="en-US" dirty="0"/>
              <a:t>インストーラーの作成</a:t>
            </a:r>
          </a:p>
        </p:txBody>
      </p:sp>
      <p:sp>
        <p:nvSpPr>
          <p:cNvPr id="3" name="コンテンツ プレースホルダー 2"/>
          <p:cNvSpPr>
            <a:spLocks noGrp="1"/>
          </p:cNvSpPr>
          <p:nvPr>
            <p:ph idx="1"/>
          </p:nvPr>
        </p:nvSpPr>
        <p:spPr>
          <a:xfrm>
            <a:off x="250825" y="1600201"/>
            <a:ext cx="8229600" cy="1036712"/>
          </a:xfrm>
        </p:spPr>
        <p:txBody>
          <a:bodyPr/>
          <a:lstStyle/>
          <a:p>
            <a:r>
              <a:rPr kumimoji="1" lang="ja-JP" altLang="en-US" dirty="0" smtClean="0"/>
              <a:t>（デモ１）</a:t>
            </a:r>
            <a:r>
              <a:rPr kumimoji="1" lang="en-US" altLang="ja-JP" dirty="0" err="1" smtClean="0"/>
              <a:t>javapackager</a:t>
            </a:r>
            <a:r>
              <a:rPr kumimoji="1" lang="ja-JP" altLang="en-US" dirty="0" smtClean="0"/>
              <a:t>の</a:t>
            </a:r>
            <a:r>
              <a:rPr kumimoji="1" lang="ja-JP" altLang="en-US" dirty="0"/>
              <a:t>実行</a:t>
            </a:r>
            <a:endParaRPr kumimoji="1" lang="en-US" altLang="ja-JP" dirty="0" smtClean="0"/>
          </a:p>
        </p:txBody>
      </p:sp>
      <p:sp>
        <p:nvSpPr>
          <p:cNvPr id="7" name="テキスト ボックス 6"/>
          <p:cNvSpPr txBox="1"/>
          <p:nvPr/>
        </p:nvSpPr>
        <p:spPr>
          <a:xfrm>
            <a:off x="2934031" y="2219397"/>
            <a:ext cx="2520280" cy="400110"/>
          </a:xfrm>
          <a:prstGeom prst="rect">
            <a:avLst/>
          </a:prstGeom>
          <a:noFill/>
        </p:spPr>
        <p:txBody>
          <a:bodyPr wrap="square" rtlCol="0">
            <a:spAutoFit/>
          </a:bodyPr>
          <a:lstStyle/>
          <a:p>
            <a:r>
              <a:rPr kumimoji="1" lang="en-US" altLang="ja-JP" sz="2000" dirty="0"/>
              <a:t>c</a:t>
            </a:r>
            <a:r>
              <a:rPr kumimoji="1" lang="en-US" altLang="ja-JP" sz="2000" dirty="0" smtClean="0"/>
              <a:t>reatemsi.ps1</a:t>
            </a:r>
            <a:endParaRPr kumimoji="1" lang="ja-JP" altLang="en-US" sz="2000" dirty="0"/>
          </a:p>
        </p:txBody>
      </p:sp>
      <p:pic>
        <p:nvPicPr>
          <p:cNvPr id="11" name="図 10"/>
          <p:cNvPicPr>
            <a:picLocks noChangeAspect="1"/>
          </p:cNvPicPr>
          <p:nvPr/>
        </p:nvPicPr>
        <p:blipFill>
          <a:blip r:embed="rId2"/>
          <a:stretch>
            <a:fillRect/>
          </a:stretch>
        </p:blipFill>
        <p:spPr>
          <a:xfrm>
            <a:off x="4211961" y="4005063"/>
            <a:ext cx="4859200" cy="2741341"/>
          </a:xfrm>
          <a:prstGeom prst="rect">
            <a:avLst/>
          </a:prstGeom>
        </p:spPr>
      </p:pic>
    </p:spTree>
    <p:extLst>
      <p:ext uri="{BB962C8B-B14F-4D97-AF65-F5344CB8AC3E}">
        <p14:creationId xmlns:p14="http://schemas.microsoft.com/office/powerpoint/2010/main" val="268805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本セッションの目的</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想定聴講者</a:t>
            </a:r>
            <a:endParaRPr kumimoji="1" lang="en-US" altLang="ja-JP" dirty="0" smtClean="0"/>
          </a:p>
          <a:p>
            <a:pPr lvl="1"/>
            <a:r>
              <a:rPr kumimoji="1" lang="en-US" altLang="ja-JP" dirty="0" smtClean="0"/>
              <a:t>Java</a:t>
            </a:r>
            <a:r>
              <a:rPr kumimoji="1" lang="ja-JP" altLang="en-US" dirty="0" smtClean="0"/>
              <a:t>で</a:t>
            </a:r>
            <a:r>
              <a:rPr kumimoji="1" lang="ja-JP" altLang="en-US" dirty="0" smtClean="0"/>
              <a:t>作ったデスクトッププログラム</a:t>
            </a:r>
            <a:r>
              <a:rPr kumimoji="1" lang="ja-JP" altLang="en-US" dirty="0" smtClean="0"/>
              <a:t>を</a:t>
            </a:r>
            <a:r>
              <a:rPr kumimoji="1" lang="ja-JP" altLang="en-US" dirty="0" smtClean="0"/>
              <a:t>、別な人に使ってもらいたい</a:t>
            </a:r>
            <a:endParaRPr kumimoji="1" lang="en-US" altLang="ja-JP" dirty="0" smtClean="0"/>
          </a:p>
          <a:p>
            <a:pPr lvl="1"/>
            <a:r>
              <a:rPr kumimoji="1" lang="ja-JP" altLang="en-US" dirty="0" smtClean="0"/>
              <a:t>省メモリ／</a:t>
            </a:r>
            <a:r>
              <a:rPr kumimoji="1" lang="en-US" altLang="ja-JP" dirty="0" smtClean="0"/>
              <a:t>CPU</a:t>
            </a:r>
            <a:r>
              <a:rPr kumimoji="1" lang="ja-JP" altLang="en-US" dirty="0" smtClean="0"/>
              <a:t>使用な設定を知りたい</a:t>
            </a:r>
            <a:endParaRPr kumimoji="1" lang="en-US" altLang="ja-JP" dirty="0" smtClean="0"/>
          </a:p>
          <a:p>
            <a:pPr lvl="1"/>
            <a:endParaRPr kumimoji="1" lang="en-US" altLang="ja-JP" dirty="0" smtClean="0"/>
          </a:p>
          <a:p>
            <a:r>
              <a:rPr kumimoji="1" lang="ja-JP" altLang="en-US" dirty="0" smtClean="0"/>
              <a:t>セッション</a:t>
            </a:r>
            <a:r>
              <a:rPr kumimoji="1" lang="ja-JP" altLang="en-US" dirty="0" smtClean="0"/>
              <a:t>聴講後には</a:t>
            </a:r>
            <a:endParaRPr kumimoji="1" lang="en-US" altLang="ja-JP" dirty="0" smtClean="0"/>
          </a:p>
          <a:p>
            <a:pPr lvl="1"/>
            <a:r>
              <a:rPr kumimoji="1" lang="en-US" altLang="ja-JP" dirty="0" smtClean="0"/>
              <a:t>Java</a:t>
            </a:r>
            <a:r>
              <a:rPr kumimoji="1" lang="ja-JP" altLang="en-US" dirty="0" smtClean="0"/>
              <a:t>で作ったデスクトッププログラムの</a:t>
            </a:r>
            <a:r>
              <a:rPr kumimoji="1" lang="en-US" altLang="ja-JP" dirty="0" smtClean="0"/>
              <a:t>Windows</a:t>
            </a:r>
            <a:r>
              <a:rPr kumimoji="1" lang="ja-JP" altLang="en-US" dirty="0"/>
              <a:t>インストーラ</a:t>
            </a:r>
            <a:r>
              <a:rPr kumimoji="1" lang="ja-JP" altLang="en-US" dirty="0" smtClean="0"/>
              <a:t>ーが作成できる</a:t>
            </a:r>
            <a:endParaRPr kumimoji="1" lang="en-US" altLang="ja-JP" dirty="0" smtClean="0"/>
          </a:p>
          <a:p>
            <a:pPr lvl="1"/>
            <a:r>
              <a:rPr kumimoji="1" lang="ja-JP" altLang="en-US" dirty="0" smtClean="0"/>
              <a:t>デスクトッププログラムのための</a:t>
            </a:r>
            <a:r>
              <a:rPr kumimoji="1" lang="en-US" altLang="ja-JP" dirty="0" err="1" smtClean="0"/>
              <a:t>JavaVM</a:t>
            </a:r>
            <a:r>
              <a:rPr kumimoji="1" lang="ja-JP" altLang="en-US" dirty="0" smtClean="0"/>
              <a:t>オプション調整ができる</a:t>
            </a:r>
            <a:endParaRPr kumimoji="1" lang="ja-JP" altLang="en-US" dirty="0"/>
          </a:p>
        </p:txBody>
      </p:sp>
    </p:spTree>
    <p:extLst>
      <p:ext uri="{BB962C8B-B14F-4D97-AF65-F5344CB8AC3E}">
        <p14:creationId xmlns:p14="http://schemas.microsoft.com/office/powerpoint/2010/main" val="35970610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Windows</a:t>
            </a:r>
            <a:r>
              <a:rPr kumimoji="1" lang="ja-JP" altLang="en-US" dirty="0"/>
              <a:t>インストーラーの作成</a:t>
            </a:r>
          </a:p>
        </p:txBody>
      </p:sp>
      <p:sp>
        <p:nvSpPr>
          <p:cNvPr id="3" name="コンテンツ プレースホルダー 2"/>
          <p:cNvSpPr>
            <a:spLocks noGrp="1"/>
          </p:cNvSpPr>
          <p:nvPr>
            <p:ph idx="1"/>
          </p:nvPr>
        </p:nvSpPr>
        <p:spPr>
          <a:xfrm>
            <a:off x="250824" y="1600201"/>
            <a:ext cx="8713663" cy="1036712"/>
          </a:xfrm>
        </p:spPr>
        <p:txBody>
          <a:bodyPr/>
          <a:lstStyle/>
          <a:p>
            <a:r>
              <a:rPr kumimoji="1" lang="ja-JP" altLang="en-US" dirty="0" smtClean="0"/>
              <a:t>（デモ１）</a:t>
            </a:r>
            <a:r>
              <a:rPr kumimoji="1" lang="en-US" altLang="ja-JP" dirty="0" err="1" smtClean="0"/>
              <a:t>Javapackager</a:t>
            </a:r>
            <a:r>
              <a:rPr kumimoji="1" lang="ja-JP" altLang="en-US" dirty="0" smtClean="0"/>
              <a:t>で作成した</a:t>
            </a:r>
            <a:r>
              <a:rPr kumimoji="1" lang="en-US" altLang="ja-JP" dirty="0" smtClean="0"/>
              <a:t>MSI</a:t>
            </a:r>
            <a:r>
              <a:rPr kumimoji="1" lang="ja-JP" altLang="en-US" dirty="0" smtClean="0"/>
              <a:t>のインストール</a:t>
            </a:r>
            <a:endParaRPr kumimoji="1" lang="en-US" altLang="ja-JP" dirty="0" smtClean="0"/>
          </a:p>
        </p:txBody>
      </p:sp>
      <p:pic>
        <p:nvPicPr>
          <p:cNvPr id="4" name="図 3"/>
          <p:cNvPicPr>
            <a:picLocks noChangeAspect="1"/>
          </p:cNvPicPr>
          <p:nvPr/>
        </p:nvPicPr>
        <p:blipFill>
          <a:blip r:embed="rId2"/>
          <a:stretch>
            <a:fillRect/>
          </a:stretch>
        </p:blipFill>
        <p:spPr>
          <a:xfrm>
            <a:off x="611560" y="2276872"/>
            <a:ext cx="3658230" cy="3630162"/>
          </a:xfrm>
          <a:prstGeom prst="rect">
            <a:avLst/>
          </a:prstGeom>
        </p:spPr>
      </p:pic>
      <p:pic>
        <p:nvPicPr>
          <p:cNvPr id="5" name="図 4"/>
          <p:cNvPicPr>
            <a:picLocks noChangeAspect="1"/>
          </p:cNvPicPr>
          <p:nvPr/>
        </p:nvPicPr>
        <p:blipFill>
          <a:blip r:embed="rId3"/>
          <a:stretch>
            <a:fillRect/>
          </a:stretch>
        </p:blipFill>
        <p:spPr>
          <a:xfrm>
            <a:off x="5532396" y="2623490"/>
            <a:ext cx="2915816" cy="1648483"/>
          </a:xfrm>
          <a:prstGeom prst="rect">
            <a:avLst/>
          </a:prstGeom>
        </p:spPr>
      </p:pic>
      <p:sp>
        <p:nvSpPr>
          <p:cNvPr id="11" name="角丸四角形 10"/>
          <p:cNvSpPr/>
          <p:nvPr/>
        </p:nvSpPr>
        <p:spPr>
          <a:xfrm>
            <a:off x="525490" y="3373733"/>
            <a:ext cx="1007385" cy="30767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p:cNvCxnSpPr>
            <a:stCxn id="11" idx="3"/>
          </p:cNvCxnSpPr>
          <p:nvPr/>
        </p:nvCxnSpPr>
        <p:spPr>
          <a:xfrm flipV="1">
            <a:off x="1532875" y="3447731"/>
            <a:ext cx="3903221" cy="798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5109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a:stretch>
            <a:fillRect/>
          </a:stretch>
        </p:blipFill>
        <p:spPr>
          <a:xfrm>
            <a:off x="167399" y="4581128"/>
            <a:ext cx="8092807" cy="2232248"/>
          </a:xfrm>
          <a:prstGeom prst="rect">
            <a:avLst/>
          </a:prstGeom>
        </p:spPr>
      </p:pic>
      <p:sp>
        <p:nvSpPr>
          <p:cNvPr id="2" name="タイトル 1"/>
          <p:cNvSpPr>
            <a:spLocks noGrp="1"/>
          </p:cNvSpPr>
          <p:nvPr>
            <p:ph type="title"/>
          </p:nvPr>
        </p:nvSpPr>
        <p:spPr/>
        <p:txBody>
          <a:bodyPr/>
          <a:lstStyle/>
          <a:p>
            <a:r>
              <a:rPr kumimoji="1" lang="en-US" altLang="ja-JP" dirty="0"/>
              <a:t>Windows</a:t>
            </a:r>
            <a:r>
              <a:rPr kumimoji="1" lang="ja-JP" altLang="en-US" dirty="0"/>
              <a:t>インストーラーの作成</a:t>
            </a:r>
          </a:p>
        </p:txBody>
      </p:sp>
      <p:pic>
        <p:nvPicPr>
          <p:cNvPr id="7" name="図 6"/>
          <p:cNvPicPr>
            <a:picLocks noChangeAspect="1"/>
          </p:cNvPicPr>
          <p:nvPr/>
        </p:nvPicPr>
        <p:blipFill>
          <a:blip r:embed="rId3"/>
          <a:stretch>
            <a:fillRect/>
          </a:stretch>
        </p:blipFill>
        <p:spPr>
          <a:xfrm>
            <a:off x="145756" y="2907532"/>
            <a:ext cx="4190863" cy="576064"/>
          </a:xfrm>
          <a:prstGeom prst="rect">
            <a:avLst/>
          </a:prstGeom>
        </p:spPr>
      </p:pic>
      <p:sp>
        <p:nvSpPr>
          <p:cNvPr id="8" name="コンテンツ プレースホルダー 2"/>
          <p:cNvSpPr>
            <a:spLocks noGrp="1"/>
          </p:cNvSpPr>
          <p:nvPr>
            <p:ph idx="1"/>
          </p:nvPr>
        </p:nvSpPr>
        <p:spPr>
          <a:xfrm>
            <a:off x="250824" y="1600201"/>
            <a:ext cx="8641655" cy="1036712"/>
          </a:xfrm>
        </p:spPr>
        <p:txBody>
          <a:bodyPr/>
          <a:lstStyle/>
          <a:p>
            <a:r>
              <a:rPr kumimoji="1" lang="ja-JP" altLang="en-US" dirty="0" smtClean="0"/>
              <a:t>（デモ１）</a:t>
            </a:r>
            <a:r>
              <a:rPr kumimoji="1" lang="en-US" altLang="ja-JP" dirty="0" err="1" smtClean="0"/>
              <a:t>javapackager</a:t>
            </a:r>
            <a:r>
              <a:rPr kumimoji="1" lang="ja-JP" altLang="en-US" dirty="0"/>
              <a:t>で作成した</a:t>
            </a:r>
            <a:r>
              <a:rPr kumimoji="1" lang="en-US" altLang="ja-JP" dirty="0"/>
              <a:t>MSI</a:t>
            </a:r>
            <a:r>
              <a:rPr kumimoji="1" lang="ja-JP" altLang="en-US" dirty="0"/>
              <a:t>のインストール</a:t>
            </a:r>
            <a:endParaRPr kumimoji="1" lang="en-US" altLang="ja-JP" dirty="0"/>
          </a:p>
        </p:txBody>
      </p:sp>
      <p:pic>
        <p:nvPicPr>
          <p:cNvPr id="9" name="図 8"/>
          <p:cNvPicPr>
            <a:picLocks noChangeAspect="1"/>
          </p:cNvPicPr>
          <p:nvPr/>
        </p:nvPicPr>
        <p:blipFill>
          <a:blip r:embed="rId4"/>
          <a:stretch>
            <a:fillRect/>
          </a:stretch>
        </p:blipFill>
        <p:spPr>
          <a:xfrm>
            <a:off x="4644008" y="2132856"/>
            <a:ext cx="4032448" cy="3718729"/>
          </a:xfrm>
          <a:prstGeom prst="rect">
            <a:avLst/>
          </a:prstGeom>
        </p:spPr>
      </p:pic>
    </p:spTree>
    <p:extLst>
      <p:ext uri="{BB962C8B-B14F-4D97-AF65-F5344CB8AC3E}">
        <p14:creationId xmlns:p14="http://schemas.microsoft.com/office/powerpoint/2010/main" val="13317099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Windows</a:t>
            </a:r>
            <a:r>
              <a:rPr kumimoji="1" lang="ja-JP" altLang="en-US" dirty="0"/>
              <a:t>インストーラーの作成</a:t>
            </a:r>
          </a:p>
        </p:txBody>
      </p:sp>
      <p:sp>
        <p:nvSpPr>
          <p:cNvPr id="3" name="コンテンツ プレースホルダー 2"/>
          <p:cNvSpPr>
            <a:spLocks noGrp="1"/>
          </p:cNvSpPr>
          <p:nvPr>
            <p:ph idx="1"/>
          </p:nvPr>
        </p:nvSpPr>
        <p:spPr/>
        <p:txBody>
          <a:bodyPr/>
          <a:lstStyle/>
          <a:p>
            <a:r>
              <a:rPr kumimoji="1" lang="ja-JP" altLang="en-US" dirty="0" smtClean="0"/>
              <a:t>（デモ１）実行</a:t>
            </a:r>
            <a:endParaRPr kumimoji="1" lang="ja-JP" altLang="en-US" dirty="0"/>
          </a:p>
        </p:txBody>
      </p:sp>
      <p:pic>
        <p:nvPicPr>
          <p:cNvPr id="6" name="図 5"/>
          <p:cNvPicPr>
            <a:picLocks noChangeAspect="1"/>
          </p:cNvPicPr>
          <p:nvPr/>
        </p:nvPicPr>
        <p:blipFill>
          <a:blip r:embed="rId2"/>
          <a:stretch>
            <a:fillRect/>
          </a:stretch>
        </p:blipFill>
        <p:spPr>
          <a:xfrm>
            <a:off x="238883" y="2204864"/>
            <a:ext cx="3202601" cy="2529978"/>
          </a:xfrm>
          <a:prstGeom prst="rect">
            <a:avLst/>
          </a:prstGeom>
        </p:spPr>
      </p:pic>
      <p:pic>
        <p:nvPicPr>
          <p:cNvPr id="8" name="図 7"/>
          <p:cNvPicPr>
            <a:picLocks noChangeAspect="1"/>
          </p:cNvPicPr>
          <p:nvPr/>
        </p:nvPicPr>
        <p:blipFill>
          <a:blip r:embed="rId3"/>
          <a:stretch>
            <a:fillRect/>
          </a:stretch>
        </p:blipFill>
        <p:spPr>
          <a:xfrm>
            <a:off x="4904731" y="1807806"/>
            <a:ext cx="3470172" cy="2485290"/>
          </a:xfrm>
          <a:prstGeom prst="rect">
            <a:avLst/>
          </a:prstGeom>
        </p:spPr>
      </p:pic>
      <p:pic>
        <p:nvPicPr>
          <p:cNvPr id="9" name="図 8"/>
          <p:cNvPicPr>
            <a:picLocks noChangeAspect="1"/>
          </p:cNvPicPr>
          <p:nvPr/>
        </p:nvPicPr>
        <p:blipFill>
          <a:blip r:embed="rId4"/>
          <a:stretch>
            <a:fillRect/>
          </a:stretch>
        </p:blipFill>
        <p:spPr>
          <a:xfrm>
            <a:off x="1763688" y="4286133"/>
            <a:ext cx="7308304" cy="2372067"/>
          </a:xfrm>
          <a:prstGeom prst="rect">
            <a:avLst/>
          </a:prstGeom>
        </p:spPr>
      </p:pic>
    </p:spTree>
    <p:extLst>
      <p:ext uri="{BB962C8B-B14F-4D97-AF65-F5344CB8AC3E}">
        <p14:creationId xmlns:p14="http://schemas.microsoft.com/office/powerpoint/2010/main" val="26399948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Windows</a:t>
            </a:r>
            <a:r>
              <a:rPr kumimoji="1" lang="ja-JP" altLang="en-US" dirty="0"/>
              <a:t>インストーラーの作成</a:t>
            </a:r>
          </a:p>
        </p:txBody>
      </p:sp>
      <p:sp>
        <p:nvSpPr>
          <p:cNvPr id="3" name="コンテンツ プレースホルダー 2"/>
          <p:cNvSpPr>
            <a:spLocks noGrp="1"/>
          </p:cNvSpPr>
          <p:nvPr>
            <p:ph idx="1"/>
          </p:nvPr>
        </p:nvSpPr>
        <p:spPr/>
        <p:txBody>
          <a:bodyPr/>
          <a:lstStyle/>
          <a:p>
            <a:r>
              <a:rPr kumimoji="1" lang="en-US" altLang="ja-JP" dirty="0" err="1"/>
              <a:t>j</a:t>
            </a:r>
            <a:r>
              <a:rPr kumimoji="1" lang="en-US" altLang="ja-JP" dirty="0" err="1" smtClean="0"/>
              <a:t>avapackager</a:t>
            </a:r>
            <a:r>
              <a:rPr kumimoji="1" lang="ja-JP" altLang="en-US" dirty="0" smtClean="0"/>
              <a:t>コマンドのオプション説明</a:t>
            </a:r>
            <a:endParaRPr kumimoji="1" lang="ja-JP" altLang="en-US" dirty="0"/>
          </a:p>
        </p:txBody>
      </p:sp>
    </p:spTree>
    <p:extLst>
      <p:ext uri="{BB962C8B-B14F-4D97-AF65-F5344CB8AC3E}">
        <p14:creationId xmlns:p14="http://schemas.microsoft.com/office/powerpoint/2010/main" val="37337570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PC</a:t>
            </a:r>
            <a:r>
              <a:rPr kumimoji="1" lang="ja-JP" altLang="en-US" dirty="0" smtClean="0"/>
              <a:t>のリソース</a:t>
            </a:r>
            <a:endParaRPr kumimoji="1" lang="ja-JP" altLang="en-US" dirty="0"/>
          </a:p>
        </p:txBody>
      </p:sp>
      <p:pic>
        <p:nvPicPr>
          <p:cNvPr id="4" name="コンテンツ プレースホルダー 3"/>
          <p:cNvPicPr>
            <a:picLocks noGrp="1" noChangeAspect="1"/>
          </p:cNvPicPr>
          <p:nvPr>
            <p:ph idx="1"/>
          </p:nvPr>
        </p:nvPicPr>
        <p:blipFill>
          <a:blip r:embed="rId2"/>
          <a:stretch>
            <a:fillRect/>
          </a:stretch>
        </p:blipFill>
        <p:spPr>
          <a:xfrm>
            <a:off x="323528" y="1625071"/>
            <a:ext cx="2664296" cy="1998222"/>
          </a:xfrm>
          <a:prstGeom prst="rect">
            <a:avLst/>
          </a:prstGeom>
        </p:spPr>
      </p:pic>
      <p:sp>
        <p:nvSpPr>
          <p:cNvPr id="6" name="テキスト ボックス 5"/>
          <p:cNvSpPr txBox="1"/>
          <p:nvPr/>
        </p:nvSpPr>
        <p:spPr>
          <a:xfrm>
            <a:off x="3434620" y="1772062"/>
            <a:ext cx="4464496" cy="400110"/>
          </a:xfrm>
          <a:prstGeom prst="rect">
            <a:avLst/>
          </a:prstGeom>
          <a:noFill/>
        </p:spPr>
        <p:txBody>
          <a:bodyPr wrap="square" rtlCol="0">
            <a:spAutoFit/>
          </a:bodyPr>
          <a:lstStyle/>
          <a:p>
            <a:r>
              <a:rPr kumimoji="1" lang="ja-JP" altLang="en-US" sz="2000" dirty="0" smtClean="0"/>
              <a:t>典型的な</a:t>
            </a:r>
            <a:r>
              <a:rPr kumimoji="1" lang="ja-JP" altLang="en-US" sz="2000" dirty="0"/>
              <a:t>ノート</a:t>
            </a:r>
            <a:r>
              <a:rPr kumimoji="1" lang="en-US" altLang="ja-JP" sz="2000" dirty="0" smtClean="0"/>
              <a:t>PC</a:t>
            </a:r>
            <a:r>
              <a:rPr kumimoji="1" lang="ja-JP" altLang="en-US" sz="2000" dirty="0" smtClean="0"/>
              <a:t>の仕様</a:t>
            </a:r>
            <a:endParaRPr kumimoji="1" lang="en-US" altLang="ja-JP" sz="2000" dirty="0" smtClean="0"/>
          </a:p>
        </p:txBody>
      </p:sp>
      <p:graphicFrame>
        <p:nvGraphicFramePr>
          <p:cNvPr id="7" name="表 6"/>
          <p:cNvGraphicFramePr>
            <a:graphicFrameLocks noGrp="1"/>
          </p:cNvGraphicFramePr>
          <p:nvPr>
            <p:extLst>
              <p:ext uri="{D42A27DB-BD31-4B8C-83A1-F6EECF244321}">
                <p14:modId xmlns:p14="http://schemas.microsoft.com/office/powerpoint/2010/main" val="481974872"/>
              </p:ext>
            </p:extLst>
          </p:nvPr>
        </p:nvGraphicFramePr>
        <p:xfrm>
          <a:off x="3460533" y="2160253"/>
          <a:ext cx="5493308" cy="1463040"/>
        </p:xfrm>
        <a:graphic>
          <a:graphicData uri="http://schemas.openxmlformats.org/drawingml/2006/table">
            <a:tbl>
              <a:tblPr firstRow="1" bandRow="1">
                <a:tableStyleId>{5C22544A-7EE6-4342-B048-85BDC9FD1C3A}</a:tableStyleId>
              </a:tblPr>
              <a:tblGrid>
                <a:gridCol w="1244836"/>
                <a:gridCol w="2819164"/>
                <a:gridCol w="1429308"/>
              </a:tblGrid>
              <a:tr h="313466">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r>
              <a:tr h="317820">
                <a:tc>
                  <a:txBody>
                    <a:bodyPr/>
                    <a:lstStyle/>
                    <a:p>
                      <a:r>
                        <a:rPr kumimoji="1" lang="en-US" altLang="ja-JP" dirty="0" smtClean="0"/>
                        <a:t>CPU</a:t>
                      </a:r>
                      <a:endParaRPr kumimoji="1" lang="ja-JP" altLang="en-US" dirty="0"/>
                    </a:p>
                  </a:txBody>
                  <a:tcPr/>
                </a:tc>
                <a:tc>
                  <a:txBody>
                    <a:bodyPr/>
                    <a:lstStyle/>
                    <a:p>
                      <a:r>
                        <a:rPr kumimoji="1" lang="en-US" altLang="ja-JP" dirty="0" smtClean="0"/>
                        <a:t>Intel</a:t>
                      </a:r>
                      <a:r>
                        <a:rPr kumimoji="1" lang="en-US" altLang="ja-JP" baseline="0" dirty="0" smtClean="0"/>
                        <a:t> 2core/4thread 2GHz</a:t>
                      </a:r>
                      <a:endParaRPr kumimoji="1" lang="ja-JP" altLang="en-US" dirty="0"/>
                    </a:p>
                  </a:txBody>
                  <a:tcPr/>
                </a:tc>
                <a:tc>
                  <a:txBody>
                    <a:bodyPr/>
                    <a:lstStyle/>
                    <a:p>
                      <a:endParaRPr kumimoji="1" lang="ja-JP" altLang="en-US" dirty="0"/>
                    </a:p>
                  </a:txBody>
                  <a:tcPr/>
                </a:tc>
              </a:tr>
              <a:tr h="317820">
                <a:tc>
                  <a:txBody>
                    <a:bodyPr/>
                    <a:lstStyle/>
                    <a:p>
                      <a:r>
                        <a:rPr kumimoji="1" lang="ja-JP" altLang="en-US" dirty="0" smtClean="0"/>
                        <a:t>メモリ</a:t>
                      </a:r>
                      <a:endParaRPr kumimoji="1" lang="ja-JP" altLang="en-US" dirty="0"/>
                    </a:p>
                  </a:txBody>
                  <a:tcPr/>
                </a:tc>
                <a:tc>
                  <a:txBody>
                    <a:bodyPr/>
                    <a:lstStyle/>
                    <a:p>
                      <a:r>
                        <a:rPr kumimoji="1" lang="en-US" altLang="ja-JP" dirty="0" smtClean="0"/>
                        <a:t>8GB</a:t>
                      </a:r>
                      <a:endParaRPr kumimoji="1" lang="ja-JP" altLang="en-US" dirty="0"/>
                    </a:p>
                  </a:txBody>
                  <a:tcPr/>
                </a:tc>
                <a:tc>
                  <a:txBody>
                    <a:bodyPr/>
                    <a:lstStyle/>
                    <a:p>
                      <a:endParaRPr kumimoji="1" lang="ja-JP" altLang="en-US"/>
                    </a:p>
                  </a:txBody>
                  <a:tcPr/>
                </a:tc>
              </a:tr>
              <a:tr h="317820">
                <a:tc>
                  <a:txBody>
                    <a:bodyPr/>
                    <a:lstStyle/>
                    <a:p>
                      <a:r>
                        <a:rPr kumimoji="1" lang="en-US" altLang="ja-JP" dirty="0" smtClean="0"/>
                        <a:t>OS</a:t>
                      </a:r>
                      <a:endParaRPr kumimoji="1" lang="ja-JP" altLang="en-US" dirty="0"/>
                    </a:p>
                  </a:txBody>
                  <a:tcPr/>
                </a:tc>
                <a:tc>
                  <a:txBody>
                    <a:bodyPr/>
                    <a:lstStyle/>
                    <a:p>
                      <a:r>
                        <a:rPr kumimoji="1" lang="en-US" altLang="ja-JP" dirty="0" smtClean="0"/>
                        <a:t>Windows 10 64bit</a:t>
                      </a:r>
                      <a:endParaRPr kumimoji="1" lang="ja-JP" altLang="en-US" dirty="0"/>
                    </a:p>
                  </a:txBody>
                  <a:tcPr/>
                </a:tc>
                <a:tc>
                  <a:txBody>
                    <a:bodyPr/>
                    <a:lstStyle/>
                    <a:p>
                      <a:endParaRPr kumimoji="1" lang="ja-JP" altLang="en-US" dirty="0"/>
                    </a:p>
                  </a:txBody>
                  <a:tcPr/>
                </a:tc>
              </a:tr>
            </a:tbl>
          </a:graphicData>
        </a:graphic>
      </p:graphicFrame>
    </p:spTree>
    <p:extLst>
      <p:ext uri="{BB962C8B-B14F-4D97-AF65-F5344CB8AC3E}">
        <p14:creationId xmlns:p14="http://schemas.microsoft.com/office/powerpoint/2010/main" val="17302657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PC</a:t>
            </a:r>
            <a:r>
              <a:rPr kumimoji="1" lang="ja-JP" altLang="en-US" dirty="0" smtClean="0"/>
              <a:t>のリソース</a:t>
            </a:r>
            <a:endParaRPr kumimoji="1" lang="ja-JP" altLang="en-US" dirty="0"/>
          </a:p>
        </p:txBody>
      </p:sp>
      <p:pic>
        <p:nvPicPr>
          <p:cNvPr id="4" name="コンテンツ プレースホルダー 3"/>
          <p:cNvPicPr>
            <a:picLocks noGrp="1" noChangeAspect="1"/>
          </p:cNvPicPr>
          <p:nvPr>
            <p:ph idx="1"/>
          </p:nvPr>
        </p:nvPicPr>
        <p:blipFill>
          <a:blip r:embed="rId2"/>
          <a:stretch>
            <a:fillRect/>
          </a:stretch>
        </p:blipFill>
        <p:spPr>
          <a:xfrm>
            <a:off x="323528" y="1625071"/>
            <a:ext cx="2664296" cy="1998222"/>
          </a:xfrm>
          <a:prstGeom prst="rect">
            <a:avLst/>
          </a:prstGeom>
        </p:spPr>
      </p:pic>
      <p:sp>
        <p:nvSpPr>
          <p:cNvPr id="6" name="テキスト ボックス 5"/>
          <p:cNvSpPr txBox="1"/>
          <p:nvPr/>
        </p:nvSpPr>
        <p:spPr>
          <a:xfrm>
            <a:off x="3434620" y="1772062"/>
            <a:ext cx="4464496" cy="400110"/>
          </a:xfrm>
          <a:prstGeom prst="rect">
            <a:avLst/>
          </a:prstGeom>
          <a:noFill/>
        </p:spPr>
        <p:txBody>
          <a:bodyPr wrap="square" rtlCol="0">
            <a:spAutoFit/>
          </a:bodyPr>
          <a:lstStyle/>
          <a:p>
            <a:r>
              <a:rPr kumimoji="1" lang="ja-JP" altLang="en-US" sz="2000" dirty="0" smtClean="0"/>
              <a:t>典型的な</a:t>
            </a:r>
            <a:r>
              <a:rPr kumimoji="1" lang="ja-JP" altLang="en-US" sz="2000" dirty="0"/>
              <a:t>ノート</a:t>
            </a:r>
            <a:r>
              <a:rPr kumimoji="1" lang="en-US" altLang="ja-JP" sz="2000" dirty="0" smtClean="0"/>
              <a:t>PC</a:t>
            </a:r>
            <a:r>
              <a:rPr kumimoji="1" lang="ja-JP" altLang="en-US" sz="2000" dirty="0" smtClean="0"/>
              <a:t>の仕様</a:t>
            </a:r>
            <a:endParaRPr kumimoji="1" lang="en-US" altLang="ja-JP" sz="2000" dirty="0" smtClean="0"/>
          </a:p>
        </p:txBody>
      </p:sp>
      <p:graphicFrame>
        <p:nvGraphicFramePr>
          <p:cNvPr id="7" name="表 6"/>
          <p:cNvGraphicFramePr>
            <a:graphicFrameLocks noGrp="1"/>
          </p:cNvGraphicFramePr>
          <p:nvPr>
            <p:extLst>
              <p:ext uri="{D42A27DB-BD31-4B8C-83A1-F6EECF244321}">
                <p14:modId xmlns:p14="http://schemas.microsoft.com/office/powerpoint/2010/main" val="1351979978"/>
              </p:ext>
            </p:extLst>
          </p:nvPr>
        </p:nvGraphicFramePr>
        <p:xfrm>
          <a:off x="3460533" y="2160253"/>
          <a:ext cx="5493308" cy="1493520"/>
        </p:xfrm>
        <a:graphic>
          <a:graphicData uri="http://schemas.openxmlformats.org/drawingml/2006/table">
            <a:tbl>
              <a:tblPr firstRow="1" bandRow="1">
                <a:tableStyleId>{5C22544A-7EE6-4342-B048-85BDC9FD1C3A}</a:tableStyleId>
              </a:tblPr>
              <a:tblGrid>
                <a:gridCol w="1244836"/>
                <a:gridCol w="3323015"/>
                <a:gridCol w="925457"/>
              </a:tblGrid>
              <a:tr h="313466">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r>
              <a:tr h="317820">
                <a:tc>
                  <a:txBody>
                    <a:bodyPr/>
                    <a:lstStyle/>
                    <a:p>
                      <a:r>
                        <a:rPr kumimoji="1" lang="en-US" altLang="ja-JP" sz="2000" b="1" dirty="0" smtClean="0">
                          <a:solidFill>
                            <a:srgbClr val="FF0000"/>
                          </a:solidFill>
                        </a:rPr>
                        <a:t>CPU</a:t>
                      </a:r>
                      <a:endParaRPr kumimoji="1" lang="ja-JP" altLang="en-US" sz="2000" b="1" dirty="0">
                        <a:solidFill>
                          <a:srgbClr val="FF0000"/>
                        </a:solidFill>
                      </a:endParaRPr>
                    </a:p>
                  </a:txBody>
                  <a:tcPr/>
                </a:tc>
                <a:tc>
                  <a:txBody>
                    <a:bodyPr/>
                    <a:lstStyle/>
                    <a:p>
                      <a:r>
                        <a:rPr kumimoji="1" lang="en-US" altLang="ja-JP" sz="2000" b="1" dirty="0" smtClean="0">
                          <a:solidFill>
                            <a:srgbClr val="FF0000"/>
                          </a:solidFill>
                        </a:rPr>
                        <a:t>Intel</a:t>
                      </a:r>
                      <a:r>
                        <a:rPr kumimoji="1" lang="en-US" altLang="ja-JP" sz="2000" b="1" baseline="0" dirty="0" smtClean="0">
                          <a:solidFill>
                            <a:srgbClr val="FF0000"/>
                          </a:solidFill>
                        </a:rPr>
                        <a:t> 2core/4thread 2GHz</a:t>
                      </a:r>
                      <a:endParaRPr kumimoji="1" lang="ja-JP" altLang="en-US" sz="2000" b="1" dirty="0">
                        <a:solidFill>
                          <a:srgbClr val="FF0000"/>
                        </a:solidFill>
                      </a:endParaRPr>
                    </a:p>
                  </a:txBody>
                  <a:tcPr/>
                </a:tc>
                <a:tc>
                  <a:txBody>
                    <a:bodyPr/>
                    <a:lstStyle/>
                    <a:p>
                      <a:endParaRPr kumimoji="1" lang="ja-JP" altLang="en-US" dirty="0"/>
                    </a:p>
                  </a:txBody>
                  <a:tcPr/>
                </a:tc>
              </a:tr>
              <a:tr h="317820">
                <a:tc>
                  <a:txBody>
                    <a:bodyPr/>
                    <a:lstStyle/>
                    <a:p>
                      <a:r>
                        <a:rPr kumimoji="1" lang="ja-JP" altLang="en-US" dirty="0" smtClean="0"/>
                        <a:t>メモリ</a:t>
                      </a:r>
                      <a:endParaRPr kumimoji="1" lang="ja-JP" altLang="en-US" dirty="0"/>
                    </a:p>
                  </a:txBody>
                  <a:tcPr/>
                </a:tc>
                <a:tc>
                  <a:txBody>
                    <a:bodyPr/>
                    <a:lstStyle/>
                    <a:p>
                      <a:r>
                        <a:rPr kumimoji="1" lang="en-US" altLang="ja-JP" dirty="0" smtClean="0"/>
                        <a:t>8GB</a:t>
                      </a:r>
                      <a:endParaRPr kumimoji="1" lang="ja-JP" altLang="en-US" dirty="0"/>
                    </a:p>
                  </a:txBody>
                  <a:tcPr/>
                </a:tc>
                <a:tc>
                  <a:txBody>
                    <a:bodyPr/>
                    <a:lstStyle/>
                    <a:p>
                      <a:endParaRPr kumimoji="1" lang="ja-JP" altLang="en-US"/>
                    </a:p>
                  </a:txBody>
                  <a:tcPr/>
                </a:tc>
              </a:tr>
              <a:tr h="317820">
                <a:tc>
                  <a:txBody>
                    <a:bodyPr/>
                    <a:lstStyle/>
                    <a:p>
                      <a:r>
                        <a:rPr kumimoji="1" lang="en-US" altLang="ja-JP" dirty="0" smtClean="0"/>
                        <a:t>OS</a:t>
                      </a:r>
                      <a:endParaRPr kumimoji="1" lang="ja-JP" altLang="en-US" dirty="0"/>
                    </a:p>
                  </a:txBody>
                  <a:tcPr/>
                </a:tc>
                <a:tc>
                  <a:txBody>
                    <a:bodyPr/>
                    <a:lstStyle/>
                    <a:p>
                      <a:r>
                        <a:rPr kumimoji="1" lang="en-US" altLang="ja-JP" dirty="0" smtClean="0"/>
                        <a:t>Windows 10 </a:t>
                      </a:r>
                      <a:r>
                        <a:rPr kumimoji="1" lang="en-US" altLang="ja-JP" b="1" dirty="0" smtClean="0">
                          <a:solidFill>
                            <a:srgbClr val="FF0000"/>
                          </a:solidFill>
                        </a:rPr>
                        <a:t>64bit</a:t>
                      </a:r>
                      <a:endParaRPr kumimoji="1" lang="ja-JP" altLang="en-US" b="1" dirty="0">
                        <a:solidFill>
                          <a:srgbClr val="FF0000"/>
                        </a:solidFill>
                      </a:endParaRPr>
                    </a:p>
                  </a:txBody>
                  <a:tcPr/>
                </a:tc>
                <a:tc>
                  <a:txBody>
                    <a:bodyPr/>
                    <a:lstStyle/>
                    <a:p>
                      <a:endParaRPr kumimoji="1" lang="ja-JP" altLang="en-US" dirty="0"/>
                    </a:p>
                  </a:txBody>
                  <a:tcPr/>
                </a:tc>
              </a:tr>
            </a:tbl>
          </a:graphicData>
        </a:graphic>
      </p:graphicFrame>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348" y="4188302"/>
            <a:ext cx="4572000" cy="2048162"/>
          </a:xfrm>
          <a:prstGeom prst="rect">
            <a:avLst/>
          </a:prstGeom>
        </p:spPr>
      </p:pic>
      <p:sp>
        <p:nvSpPr>
          <p:cNvPr id="10" name="テキスト ボックス 9"/>
          <p:cNvSpPr txBox="1"/>
          <p:nvPr/>
        </p:nvSpPr>
        <p:spPr>
          <a:xfrm>
            <a:off x="107504" y="6260341"/>
            <a:ext cx="6264696" cy="307777"/>
          </a:xfrm>
          <a:prstGeom prst="rect">
            <a:avLst/>
          </a:prstGeom>
          <a:noFill/>
        </p:spPr>
        <p:txBody>
          <a:bodyPr wrap="square" rtlCol="0">
            <a:spAutoFit/>
          </a:bodyPr>
          <a:lstStyle/>
          <a:p>
            <a:r>
              <a:rPr kumimoji="1" lang="en-US" altLang="ja-JP" sz="1400" dirty="0"/>
              <a:t>https://software.intel.com/en-us/articles/heterogeneous-computing-pipelining</a:t>
            </a:r>
            <a:endParaRPr kumimoji="1" lang="ja-JP" altLang="en-US" sz="1400" dirty="0"/>
          </a:p>
        </p:txBody>
      </p:sp>
      <p:sp>
        <p:nvSpPr>
          <p:cNvPr id="3" name="四角形吹き出し 2"/>
          <p:cNvSpPr/>
          <p:nvPr/>
        </p:nvSpPr>
        <p:spPr>
          <a:xfrm>
            <a:off x="4788024" y="3610018"/>
            <a:ext cx="4355976" cy="1763198"/>
          </a:xfrm>
          <a:prstGeom prst="wedgeRectCallout">
            <a:avLst>
              <a:gd name="adj1" fmla="val -63621"/>
              <a:gd name="adj2" fmla="val 37845"/>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2400" b="1" u="sng" dirty="0" smtClean="0">
                <a:solidFill>
                  <a:srgbClr val="FF0000"/>
                </a:solidFill>
              </a:rPr>
              <a:t>ハイパースレッディングに注意</a:t>
            </a:r>
            <a:endParaRPr kumimoji="1" lang="en-US" altLang="ja-JP" sz="2400" b="1" u="sng" dirty="0" smtClean="0">
              <a:solidFill>
                <a:srgbClr val="FF0000"/>
              </a:solidFill>
            </a:endParaRPr>
          </a:p>
          <a:p>
            <a:endParaRPr kumimoji="1" lang="en-US" altLang="ja-JP" b="1" u="sng" dirty="0" smtClean="0">
              <a:solidFill>
                <a:srgbClr val="FF0000"/>
              </a:solidFill>
            </a:endParaRPr>
          </a:p>
          <a:p>
            <a:r>
              <a:rPr kumimoji="1" lang="en-US" altLang="ja-JP" sz="2400" dirty="0" smtClean="0"/>
              <a:t>CPU</a:t>
            </a:r>
            <a:r>
              <a:rPr kumimoji="1" lang="ja-JP" altLang="en-US" sz="2400" dirty="0" smtClean="0"/>
              <a:t> </a:t>
            </a:r>
            <a:r>
              <a:rPr kumimoji="1" lang="en-US" altLang="ja-JP" sz="2400" dirty="0" smtClean="0"/>
              <a:t>core</a:t>
            </a:r>
            <a:r>
              <a:rPr kumimoji="1" lang="ja-JP" altLang="en-US" sz="2400" dirty="0" smtClean="0"/>
              <a:t>は</a:t>
            </a:r>
            <a:r>
              <a:rPr kumimoji="1" lang="en-US" altLang="ja-JP" sz="2400" dirty="0"/>
              <a:t>2</a:t>
            </a:r>
            <a:r>
              <a:rPr kumimoji="1" lang="ja-JP" altLang="en-US" sz="2400" dirty="0" smtClean="0"/>
              <a:t>つだが、</a:t>
            </a:r>
            <a:r>
              <a:rPr kumimoji="1" lang="en-US" altLang="ja-JP" sz="2400" dirty="0" err="1" smtClean="0"/>
              <a:t>JavaVM</a:t>
            </a:r>
            <a:r>
              <a:rPr kumimoji="1" lang="ja-JP" altLang="en-US" sz="2400" dirty="0" smtClean="0"/>
              <a:t>からは</a:t>
            </a:r>
            <a:r>
              <a:rPr kumimoji="1" lang="en-US" altLang="ja-JP" sz="2400" dirty="0" smtClean="0"/>
              <a:t>CPU</a:t>
            </a:r>
            <a:r>
              <a:rPr kumimoji="1" lang="ja-JP" altLang="en-US" sz="2400" dirty="0" smtClean="0"/>
              <a:t>が</a:t>
            </a:r>
            <a:r>
              <a:rPr kumimoji="1" lang="en-US" altLang="ja-JP" sz="2400" dirty="0" smtClean="0"/>
              <a:t>4</a:t>
            </a:r>
            <a:r>
              <a:rPr kumimoji="1" lang="ja-JP" altLang="en-US" sz="2400" dirty="0" smtClean="0"/>
              <a:t>つと見える。</a:t>
            </a:r>
            <a:endParaRPr kumimoji="1" lang="ja-JP" altLang="en-US" sz="2400" dirty="0"/>
          </a:p>
        </p:txBody>
      </p:sp>
    </p:spTree>
    <p:extLst>
      <p:ext uri="{BB962C8B-B14F-4D97-AF65-F5344CB8AC3E}">
        <p14:creationId xmlns:p14="http://schemas.microsoft.com/office/powerpoint/2010/main" val="6132240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PC</a:t>
            </a:r>
            <a:r>
              <a:rPr kumimoji="1" lang="ja-JP" altLang="en-US" dirty="0" smtClean="0"/>
              <a:t>のリソース</a:t>
            </a:r>
            <a:endParaRPr kumimoji="1" lang="ja-JP" altLang="en-US" dirty="0"/>
          </a:p>
        </p:txBody>
      </p:sp>
      <p:pic>
        <p:nvPicPr>
          <p:cNvPr id="4" name="コンテンツ プレースホルダー 3"/>
          <p:cNvPicPr>
            <a:picLocks noGrp="1" noChangeAspect="1"/>
          </p:cNvPicPr>
          <p:nvPr>
            <p:ph idx="1"/>
          </p:nvPr>
        </p:nvPicPr>
        <p:blipFill>
          <a:blip r:embed="rId2"/>
          <a:stretch>
            <a:fillRect/>
          </a:stretch>
        </p:blipFill>
        <p:spPr>
          <a:xfrm>
            <a:off x="323528" y="1625071"/>
            <a:ext cx="2664296" cy="1998222"/>
          </a:xfrm>
          <a:prstGeom prst="rect">
            <a:avLst/>
          </a:prstGeom>
        </p:spPr>
      </p:pic>
      <p:sp>
        <p:nvSpPr>
          <p:cNvPr id="6" name="テキスト ボックス 5"/>
          <p:cNvSpPr txBox="1"/>
          <p:nvPr/>
        </p:nvSpPr>
        <p:spPr>
          <a:xfrm>
            <a:off x="3434620" y="1772062"/>
            <a:ext cx="4464496" cy="400110"/>
          </a:xfrm>
          <a:prstGeom prst="rect">
            <a:avLst/>
          </a:prstGeom>
          <a:noFill/>
        </p:spPr>
        <p:txBody>
          <a:bodyPr wrap="square" rtlCol="0">
            <a:spAutoFit/>
          </a:bodyPr>
          <a:lstStyle/>
          <a:p>
            <a:r>
              <a:rPr kumimoji="1" lang="ja-JP" altLang="en-US" sz="2000" dirty="0" smtClean="0"/>
              <a:t>典型的な</a:t>
            </a:r>
            <a:r>
              <a:rPr kumimoji="1" lang="ja-JP" altLang="en-US" sz="2000" dirty="0"/>
              <a:t>ノート</a:t>
            </a:r>
            <a:r>
              <a:rPr kumimoji="1" lang="en-US" altLang="ja-JP" sz="2000" dirty="0" smtClean="0"/>
              <a:t>PC</a:t>
            </a:r>
            <a:r>
              <a:rPr kumimoji="1" lang="ja-JP" altLang="en-US" sz="2000" dirty="0" smtClean="0"/>
              <a:t>の仕様</a:t>
            </a:r>
            <a:endParaRPr kumimoji="1" lang="en-US" altLang="ja-JP" sz="2000" dirty="0" smtClean="0"/>
          </a:p>
        </p:txBody>
      </p:sp>
      <p:graphicFrame>
        <p:nvGraphicFramePr>
          <p:cNvPr id="7" name="表 6"/>
          <p:cNvGraphicFramePr>
            <a:graphicFrameLocks noGrp="1"/>
          </p:cNvGraphicFramePr>
          <p:nvPr>
            <p:extLst>
              <p:ext uri="{D42A27DB-BD31-4B8C-83A1-F6EECF244321}">
                <p14:modId xmlns:p14="http://schemas.microsoft.com/office/powerpoint/2010/main" val="1916218935"/>
              </p:ext>
            </p:extLst>
          </p:nvPr>
        </p:nvGraphicFramePr>
        <p:xfrm>
          <a:off x="3460533" y="2160253"/>
          <a:ext cx="5493308" cy="1493520"/>
        </p:xfrm>
        <a:graphic>
          <a:graphicData uri="http://schemas.openxmlformats.org/drawingml/2006/table">
            <a:tbl>
              <a:tblPr firstRow="1" bandRow="1">
                <a:tableStyleId>{5C22544A-7EE6-4342-B048-85BDC9FD1C3A}</a:tableStyleId>
              </a:tblPr>
              <a:tblGrid>
                <a:gridCol w="1244836"/>
                <a:gridCol w="3323015"/>
                <a:gridCol w="925457"/>
              </a:tblGrid>
              <a:tr h="313466">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r>
              <a:tr h="317820">
                <a:tc>
                  <a:txBody>
                    <a:bodyPr/>
                    <a:lstStyle/>
                    <a:p>
                      <a:r>
                        <a:rPr kumimoji="1" lang="en-US" altLang="ja-JP" sz="2000" b="1" dirty="0" smtClean="0">
                          <a:solidFill>
                            <a:srgbClr val="FF0000"/>
                          </a:solidFill>
                        </a:rPr>
                        <a:t>CPU</a:t>
                      </a:r>
                      <a:endParaRPr kumimoji="1" lang="ja-JP" altLang="en-US" sz="2000" b="1" dirty="0">
                        <a:solidFill>
                          <a:srgbClr val="FF0000"/>
                        </a:solidFill>
                      </a:endParaRPr>
                    </a:p>
                  </a:txBody>
                  <a:tcPr/>
                </a:tc>
                <a:tc>
                  <a:txBody>
                    <a:bodyPr/>
                    <a:lstStyle/>
                    <a:p>
                      <a:r>
                        <a:rPr kumimoji="1" lang="en-US" altLang="ja-JP" sz="2000" b="0" dirty="0" smtClean="0">
                          <a:solidFill>
                            <a:schemeClr val="tx1"/>
                          </a:solidFill>
                        </a:rPr>
                        <a:t>Intel</a:t>
                      </a:r>
                      <a:r>
                        <a:rPr kumimoji="1" lang="en-US" altLang="ja-JP" sz="2000" b="1" baseline="0" dirty="0" smtClean="0">
                          <a:solidFill>
                            <a:srgbClr val="FF0000"/>
                          </a:solidFill>
                        </a:rPr>
                        <a:t> 2core</a:t>
                      </a:r>
                      <a:r>
                        <a:rPr kumimoji="1" lang="en-US" altLang="ja-JP" sz="2000" b="0" baseline="0" dirty="0" smtClean="0">
                          <a:solidFill>
                            <a:schemeClr val="tx1"/>
                          </a:solidFill>
                        </a:rPr>
                        <a:t>/4thread 2GHz</a:t>
                      </a:r>
                      <a:endParaRPr kumimoji="1" lang="ja-JP" altLang="en-US" sz="2000" b="0" dirty="0">
                        <a:solidFill>
                          <a:schemeClr val="tx1"/>
                        </a:solidFill>
                      </a:endParaRPr>
                    </a:p>
                  </a:txBody>
                  <a:tcPr/>
                </a:tc>
                <a:tc>
                  <a:txBody>
                    <a:bodyPr/>
                    <a:lstStyle/>
                    <a:p>
                      <a:endParaRPr kumimoji="1" lang="ja-JP" altLang="en-US" dirty="0"/>
                    </a:p>
                  </a:txBody>
                  <a:tcPr/>
                </a:tc>
              </a:tr>
              <a:tr h="317820">
                <a:tc>
                  <a:txBody>
                    <a:bodyPr/>
                    <a:lstStyle/>
                    <a:p>
                      <a:r>
                        <a:rPr kumimoji="1" lang="ja-JP" altLang="en-US" dirty="0" smtClean="0"/>
                        <a:t>メモリ</a:t>
                      </a:r>
                      <a:endParaRPr kumimoji="1" lang="ja-JP" altLang="en-US" dirty="0"/>
                    </a:p>
                  </a:txBody>
                  <a:tcPr/>
                </a:tc>
                <a:tc>
                  <a:txBody>
                    <a:bodyPr/>
                    <a:lstStyle/>
                    <a:p>
                      <a:r>
                        <a:rPr kumimoji="1" lang="en-US" altLang="ja-JP" dirty="0" smtClean="0"/>
                        <a:t>8GB</a:t>
                      </a:r>
                      <a:endParaRPr kumimoji="1" lang="ja-JP" altLang="en-US" dirty="0"/>
                    </a:p>
                  </a:txBody>
                  <a:tcPr/>
                </a:tc>
                <a:tc>
                  <a:txBody>
                    <a:bodyPr/>
                    <a:lstStyle/>
                    <a:p>
                      <a:endParaRPr kumimoji="1" lang="ja-JP" altLang="en-US"/>
                    </a:p>
                  </a:txBody>
                  <a:tcPr/>
                </a:tc>
              </a:tr>
              <a:tr h="317820">
                <a:tc>
                  <a:txBody>
                    <a:bodyPr/>
                    <a:lstStyle/>
                    <a:p>
                      <a:r>
                        <a:rPr kumimoji="1" lang="en-US" altLang="ja-JP" dirty="0" smtClean="0"/>
                        <a:t>OS</a:t>
                      </a:r>
                      <a:endParaRPr kumimoji="1" lang="ja-JP" altLang="en-US" dirty="0"/>
                    </a:p>
                  </a:txBody>
                  <a:tcPr/>
                </a:tc>
                <a:tc>
                  <a:txBody>
                    <a:bodyPr/>
                    <a:lstStyle/>
                    <a:p>
                      <a:r>
                        <a:rPr kumimoji="1" lang="en-US" altLang="ja-JP" dirty="0" smtClean="0"/>
                        <a:t>Windows 10 64bit</a:t>
                      </a:r>
                      <a:endParaRPr kumimoji="1" lang="ja-JP" altLang="en-US" dirty="0"/>
                    </a:p>
                  </a:txBody>
                  <a:tcPr/>
                </a:tc>
                <a:tc>
                  <a:txBody>
                    <a:bodyPr/>
                    <a:lstStyle/>
                    <a:p>
                      <a:endParaRPr kumimoji="1" lang="ja-JP" altLang="en-US" dirty="0"/>
                    </a:p>
                  </a:txBody>
                  <a:tcPr/>
                </a:tc>
              </a:tr>
            </a:tbl>
          </a:graphicData>
        </a:graphic>
      </p:graphicFrame>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348" y="4188302"/>
            <a:ext cx="4572000" cy="2048162"/>
          </a:xfrm>
          <a:prstGeom prst="rect">
            <a:avLst/>
          </a:prstGeom>
        </p:spPr>
      </p:pic>
      <p:sp>
        <p:nvSpPr>
          <p:cNvPr id="10" name="テキスト ボックス 9"/>
          <p:cNvSpPr txBox="1"/>
          <p:nvPr/>
        </p:nvSpPr>
        <p:spPr>
          <a:xfrm>
            <a:off x="107504" y="6260341"/>
            <a:ext cx="6264696" cy="307777"/>
          </a:xfrm>
          <a:prstGeom prst="rect">
            <a:avLst/>
          </a:prstGeom>
          <a:noFill/>
        </p:spPr>
        <p:txBody>
          <a:bodyPr wrap="square" rtlCol="0">
            <a:spAutoFit/>
          </a:bodyPr>
          <a:lstStyle/>
          <a:p>
            <a:r>
              <a:rPr kumimoji="1" lang="en-US" altLang="ja-JP" sz="1400" dirty="0"/>
              <a:t>https://software.intel.com/en-us/articles/heterogeneous-computing-pipelining</a:t>
            </a:r>
            <a:endParaRPr kumimoji="1" lang="ja-JP" altLang="en-US" sz="1400" dirty="0"/>
          </a:p>
        </p:txBody>
      </p:sp>
      <p:sp>
        <p:nvSpPr>
          <p:cNvPr id="11" name="正方形/長方形 10"/>
          <p:cNvSpPr/>
          <p:nvPr/>
        </p:nvSpPr>
        <p:spPr>
          <a:xfrm>
            <a:off x="5624609" y="3151292"/>
            <a:ext cx="2952328" cy="667885"/>
          </a:xfrm>
          <a:prstGeom prst="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演算処理</a:t>
            </a:r>
            <a:endParaRPr kumimoji="1" lang="en-US" altLang="ja-JP" dirty="0" smtClean="0"/>
          </a:p>
          <a:p>
            <a:pPr algn="ctr"/>
            <a:r>
              <a:rPr kumimoji="1" lang="ja-JP" altLang="en-US" dirty="0" smtClean="0"/>
              <a:t>（同時</a:t>
            </a:r>
            <a:r>
              <a:rPr kumimoji="1" lang="en-US" altLang="ja-JP" dirty="0" smtClean="0"/>
              <a:t>8</a:t>
            </a:r>
            <a:r>
              <a:rPr kumimoji="1" lang="ja-JP" altLang="en-US" dirty="0" smtClean="0"/>
              <a:t>命令）</a:t>
            </a:r>
            <a:endParaRPr kumimoji="1" lang="ja-JP" altLang="en-US" dirty="0"/>
          </a:p>
        </p:txBody>
      </p:sp>
      <p:sp>
        <p:nvSpPr>
          <p:cNvPr id="12" name="正方形/長方形 11"/>
          <p:cNvSpPr/>
          <p:nvPr/>
        </p:nvSpPr>
        <p:spPr>
          <a:xfrm>
            <a:off x="5624609" y="4072346"/>
            <a:ext cx="2952328" cy="775367"/>
          </a:xfrm>
          <a:prstGeom prst="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smtClean="0"/>
              <a:t>L1</a:t>
            </a:r>
            <a:r>
              <a:rPr kumimoji="1" lang="ja-JP" altLang="en-US" dirty="0" smtClean="0"/>
              <a:t>キャッシュメモリ</a:t>
            </a:r>
            <a:endParaRPr kumimoji="1" lang="en-US" altLang="ja-JP" dirty="0" smtClean="0"/>
          </a:p>
          <a:p>
            <a:pPr algn="ctr"/>
            <a:r>
              <a:rPr kumimoji="1" lang="ja-JP" altLang="en-US" dirty="0"/>
              <a:t>（</a:t>
            </a:r>
            <a:r>
              <a:rPr kumimoji="1" lang="ja-JP" altLang="en-US" dirty="0" smtClean="0"/>
              <a:t>命令</a:t>
            </a:r>
            <a:r>
              <a:rPr kumimoji="1" lang="en-US" altLang="ja-JP" dirty="0" smtClean="0"/>
              <a:t>32KB + </a:t>
            </a:r>
            <a:r>
              <a:rPr kumimoji="1" lang="ja-JP" altLang="en-US" dirty="0" smtClean="0"/>
              <a:t>データ</a:t>
            </a:r>
            <a:r>
              <a:rPr kumimoji="1" lang="en-US" altLang="ja-JP" dirty="0" smtClean="0"/>
              <a:t>32KB</a:t>
            </a:r>
            <a:r>
              <a:rPr kumimoji="1" lang="ja-JP" altLang="en-US" dirty="0" smtClean="0"/>
              <a:t>）</a:t>
            </a:r>
            <a:endParaRPr kumimoji="1" lang="ja-JP" altLang="en-US" dirty="0"/>
          </a:p>
        </p:txBody>
      </p:sp>
      <p:sp>
        <p:nvSpPr>
          <p:cNvPr id="13" name="正方形/長方形 12"/>
          <p:cNvSpPr/>
          <p:nvPr/>
        </p:nvSpPr>
        <p:spPr>
          <a:xfrm>
            <a:off x="5624609" y="5100882"/>
            <a:ext cx="2952328" cy="682935"/>
          </a:xfrm>
          <a:prstGeom prst="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smtClean="0"/>
              <a:t>L2</a:t>
            </a:r>
            <a:r>
              <a:rPr kumimoji="1" lang="ja-JP" altLang="en-US" dirty="0" smtClean="0"/>
              <a:t>キャッシュメモリ</a:t>
            </a:r>
            <a:endParaRPr kumimoji="1" lang="en-US" altLang="ja-JP" dirty="0" smtClean="0"/>
          </a:p>
          <a:p>
            <a:pPr algn="ctr"/>
            <a:r>
              <a:rPr kumimoji="1" lang="ja-JP" altLang="en-US" dirty="0" smtClean="0"/>
              <a:t>（</a:t>
            </a:r>
            <a:r>
              <a:rPr kumimoji="1" lang="en-US" altLang="ja-JP" dirty="0" smtClean="0"/>
              <a:t>256KB</a:t>
            </a:r>
            <a:r>
              <a:rPr kumimoji="1" lang="ja-JP" altLang="en-US" dirty="0" smtClean="0"/>
              <a:t>）</a:t>
            </a:r>
            <a:endParaRPr kumimoji="1" lang="ja-JP" altLang="en-US" dirty="0"/>
          </a:p>
        </p:txBody>
      </p:sp>
      <p:sp>
        <p:nvSpPr>
          <p:cNvPr id="14" name="角丸四角形 13"/>
          <p:cNvSpPr/>
          <p:nvPr/>
        </p:nvSpPr>
        <p:spPr>
          <a:xfrm>
            <a:off x="3491880" y="4140359"/>
            <a:ext cx="666074" cy="131325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5510284" y="2988807"/>
            <a:ext cx="3210669" cy="2943385"/>
          </a:xfrm>
          <a:prstGeom prst="roundRect">
            <a:avLst>
              <a:gd name="adj" fmla="val 6906"/>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コネクタ 15"/>
          <p:cNvCxnSpPr/>
          <p:nvPr/>
        </p:nvCxnSpPr>
        <p:spPr>
          <a:xfrm flipV="1">
            <a:off x="4157954" y="3076552"/>
            <a:ext cx="1352330" cy="1063809"/>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cxnSp>
        <p:nvCxnSpPr>
          <p:cNvPr id="17" name="直線コネクタ 16"/>
          <p:cNvCxnSpPr/>
          <p:nvPr/>
        </p:nvCxnSpPr>
        <p:spPr>
          <a:xfrm>
            <a:off x="4148953" y="5453614"/>
            <a:ext cx="1414904" cy="421461"/>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518123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PC</a:t>
            </a:r>
            <a:r>
              <a:rPr kumimoji="1" lang="ja-JP" altLang="en-US" dirty="0" smtClean="0"/>
              <a:t>のリソース</a:t>
            </a:r>
            <a:endParaRPr kumimoji="1" lang="ja-JP" altLang="en-US" dirty="0"/>
          </a:p>
        </p:txBody>
      </p:sp>
      <p:pic>
        <p:nvPicPr>
          <p:cNvPr id="4" name="コンテンツ プレースホルダー 3"/>
          <p:cNvPicPr>
            <a:picLocks noGrp="1" noChangeAspect="1"/>
          </p:cNvPicPr>
          <p:nvPr>
            <p:ph idx="1"/>
          </p:nvPr>
        </p:nvPicPr>
        <p:blipFill>
          <a:blip r:embed="rId2"/>
          <a:stretch>
            <a:fillRect/>
          </a:stretch>
        </p:blipFill>
        <p:spPr>
          <a:xfrm>
            <a:off x="323528" y="1625071"/>
            <a:ext cx="2664296" cy="1998222"/>
          </a:xfrm>
          <a:prstGeom prst="rect">
            <a:avLst/>
          </a:prstGeom>
        </p:spPr>
      </p:pic>
      <p:sp>
        <p:nvSpPr>
          <p:cNvPr id="6" name="テキスト ボックス 5"/>
          <p:cNvSpPr txBox="1"/>
          <p:nvPr/>
        </p:nvSpPr>
        <p:spPr>
          <a:xfrm>
            <a:off x="3434620" y="1772062"/>
            <a:ext cx="4464496" cy="400110"/>
          </a:xfrm>
          <a:prstGeom prst="rect">
            <a:avLst/>
          </a:prstGeom>
          <a:noFill/>
        </p:spPr>
        <p:txBody>
          <a:bodyPr wrap="square" rtlCol="0">
            <a:spAutoFit/>
          </a:bodyPr>
          <a:lstStyle/>
          <a:p>
            <a:r>
              <a:rPr kumimoji="1" lang="ja-JP" altLang="en-US" sz="2000" dirty="0" smtClean="0"/>
              <a:t>典型的な</a:t>
            </a:r>
            <a:r>
              <a:rPr kumimoji="1" lang="ja-JP" altLang="en-US" sz="2000" dirty="0"/>
              <a:t>ノート</a:t>
            </a:r>
            <a:r>
              <a:rPr kumimoji="1" lang="en-US" altLang="ja-JP" sz="2000" dirty="0" smtClean="0"/>
              <a:t>PC</a:t>
            </a:r>
            <a:r>
              <a:rPr kumimoji="1" lang="ja-JP" altLang="en-US" sz="2000" dirty="0" smtClean="0"/>
              <a:t>の仕様</a:t>
            </a:r>
            <a:endParaRPr kumimoji="1" lang="en-US" altLang="ja-JP" sz="2000" dirty="0" smtClean="0"/>
          </a:p>
        </p:txBody>
      </p:sp>
      <p:graphicFrame>
        <p:nvGraphicFramePr>
          <p:cNvPr id="7" name="表 6"/>
          <p:cNvGraphicFramePr>
            <a:graphicFrameLocks noGrp="1"/>
          </p:cNvGraphicFramePr>
          <p:nvPr>
            <p:extLst>
              <p:ext uri="{D42A27DB-BD31-4B8C-83A1-F6EECF244321}">
                <p14:modId xmlns:p14="http://schemas.microsoft.com/office/powerpoint/2010/main" val="1222078587"/>
              </p:ext>
            </p:extLst>
          </p:nvPr>
        </p:nvGraphicFramePr>
        <p:xfrm>
          <a:off x="3460533" y="2160253"/>
          <a:ext cx="5493308" cy="1493520"/>
        </p:xfrm>
        <a:graphic>
          <a:graphicData uri="http://schemas.openxmlformats.org/drawingml/2006/table">
            <a:tbl>
              <a:tblPr firstRow="1" bandRow="1">
                <a:tableStyleId>{5C22544A-7EE6-4342-B048-85BDC9FD1C3A}</a:tableStyleId>
              </a:tblPr>
              <a:tblGrid>
                <a:gridCol w="1244836"/>
                <a:gridCol w="3323015"/>
                <a:gridCol w="925457"/>
              </a:tblGrid>
              <a:tr h="313466">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r>
              <a:tr h="317820">
                <a:tc>
                  <a:txBody>
                    <a:bodyPr/>
                    <a:lstStyle/>
                    <a:p>
                      <a:r>
                        <a:rPr kumimoji="1" lang="en-US" altLang="ja-JP" sz="2000" b="1" dirty="0" smtClean="0">
                          <a:solidFill>
                            <a:srgbClr val="FF0000"/>
                          </a:solidFill>
                        </a:rPr>
                        <a:t>CPU</a:t>
                      </a:r>
                      <a:endParaRPr kumimoji="1" lang="ja-JP" altLang="en-US" sz="2000" b="1" dirty="0">
                        <a:solidFill>
                          <a:srgbClr val="FF0000"/>
                        </a:solidFill>
                      </a:endParaRPr>
                    </a:p>
                  </a:txBody>
                  <a:tcPr/>
                </a:tc>
                <a:tc>
                  <a:txBody>
                    <a:bodyPr/>
                    <a:lstStyle/>
                    <a:p>
                      <a:r>
                        <a:rPr kumimoji="1" lang="en-US" altLang="ja-JP" sz="2000" b="0" dirty="0" smtClean="0">
                          <a:solidFill>
                            <a:schemeClr val="tx1"/>
                          </a:solidFill>
                        </a:rPr>
                        <a:t>Intel</a:t>
                      </a:r>
                      <a:r>
                        <a:rPr kumimoji="1" lang="en-US" altLang="ja-JP" sz="2000" b="0" baseline="0" dirty="0" smtClean="0">
                          <a:solidFill>
                            <a:schemeClr val="tx1"/>
                          </a:solidFill>
                        </a:rPr>
                        <a:t> 2core/</a:t>
                      </a:r>
                      <a:r>
                        <a:rPr kumimoji="1" lang="en-US" altLang="ja-JP" sz="2000" b="1" baseline="0" dirty="0" smtClean="0">
                          <a:solidFill>
                            <a:srgbClr val="FF0000"/>
                          </a:solidFill>
                        </a:rPr>
                        <a:t>4thread </a:t>
                      </a:r>
                      <a:r>
                        <a:rPr kumimoji="1" lang="en-US" altLang="ja-JP" sz="2000" b="0" baseline="0" dirty="0" smtClean="0">
                          <a:solidFill>
                            <a:schemeClr val="tx1"/>
                          </a:solidFill>
                        </a:rPr>
                        <a:t>2GHz</a:t>
                      </a:r>
                      <a:endParaRPr kumimoji="1" lang="ja-JP" altLang="en-US" sz="2000" b="0" dirty="0">
                        <a:solidFill>
                          <a:schemeClr val="tx1"/>
                        </a:solidFill>
                      </a:endParaRPr>
                    </a:p>
                  </a:txBody>
                  <a:tcPr/>
                </a:tc>
                <a:tc>
                  <a:txBody>
                    <a:bodyPr/>
                    <a:lstStyle/>
                    <a:p>
                      <a:endParaRPr kumimoji="1" lang="ja-JP" altLang="en-US" dirty="0"/>
                    </a:p>
                  </a:txBody>
                  <a:tcPr/>
                </a:tc>
              </a:tr>
              <a:tr h="317820">
                <a:tc>
                  <a:txBody>
                    <a:bodyPr/>
                    <a:lstStyle/>
                    <a:p>
                      <a:r>
                        <a:rPr kumimoji="1" lang="ja-JP" altLang="en-US" dirty="0" smtClean="0"/>
                        <a:t>メモリ</a:t>
                      </a:r>
                      <a:endParaRPr kumimoji="1" lang="ja-JP" altLang="en-US" dirty="0"/>
                    </a:p>
                  </a:txBody>
                  <a:tcPr/>
                </a:tc>
                <a:tc>
                  <a:txBody>
                    <a:bodyPr/>
                    <a:lstStyle/>
                    <a:p>
                      <a:r>
                        <a:rPr kumimoji="1" lang="en-US" altLang="ja-JP" dirty="0" smtClean="0"/>
                        <a:t>8GB</a:t>
                      </a:r>
                      <a:endParaRPr kumimoji="1" lang="ja-JP" altLang="en-US" dirty="0"/>
                    </a:p>
                  </a:txBody>
                  <a:tcPr/>
                </a:tc>
                <a:tc>
                  <a:txBody>
                    <a:bodyPr/>
                    <a:lstStyle/>
                    <a:p>
                      <a:endParaRPr kumimoji="1" lang="ja-JP" altLang="en-US"/>
                    </a:p>
                  </a:txBody>
                  <a:tcPr/>
                </a:tc>
              </a:tr>
              <a:tr h="317820">
                <a:tc>
                  <a:txBody>
                    <a:bodyPr/>
                    <a:lstStyle/>
                    <a:p>
                      <a:r>
                        <a:rPr kumimoji="1" lang="en-US" altLang="ja-JP" dirty="0" smtClean="0"/>
                        <a:t>OS</a:t>
                      </a:r>
                      <a:endParaRPr kumimoji="1" lang="ja-JP" altLang="en-US" dirty="0"/>
                    </a:p>
                  </a:txBody>
                  <a:tcPr/>
                </a:tc>
                <a:tc>
                  <a:txBody>
                    <a:bodyPr/>
                    <a:lstStyle/>
                    <a:p>
                      <a:r>
                        <a:rPr kumimoji="1" lang="en-US" altLang="ja-JP" dirty="0" smtClean="0"/>
                        <a:t>Windows 10 64bit</a:t>
                      </a:r>
                      <a:endParaRPr kumimoji="1" lang="ja-JP" altLang="en-US" dirty="0"/>
                    </a:p>
                  </a:txBody>
                  <a:tcPr/>
                </a:tc>
                <a:tc>
                  <a:txBody>
                    <a:bodyPr/>
                    <a:lstStyle/>
                    <a:p>
                      <a:endParaRPr kumimoji="1" lang="ja-JP" altLang="en-US" dirty="0"/>
                    </a:p>
                  </a:txBody>
                  <a:tcPr/>
                </a:tc>
              </a:tr>
            </a:tbl>
          </a:graphicData>
        </a:graphic>
      </p:graphicFrame>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348" y="4188302"/>
            <a:ext cx="4572000" cy="2048162"/>
          </a:xfrm>
          <a:prstGeom prst="rect">
            <a:avLst/>
          </a:prstGeom>
        </p:spPr>
      </p:pic>
      <p:sp>
        <p:nvSpPr>
          <p:cNvPr id="10" name="テキスト ボックス 9"/>
          <p:cNvSpPr txBox="1"/>
          <p:nvPr/>
        </p:nvSpPr>
        <p:spPr>
          <a:xfrm>
            <a:off x="107504" y="6260341"/>
            <a:ext cx="6264696" cy="307777"/>
          </a:xfrm>
          <a:prstGeom prst="rect">
            <a:avLst/>
          </a:prstGeom>
          <a:noFill/>
        </p:spPr>
        <p:txBody>
          <a:bodyPr wrap="square" rtlCol="0">
            <a:spAutoFit/>
          </a:bodyPr>
          <a:lstStyle/>
          <a:p>
            <a:r>
              <a:rPr kumimoji="1" lang="en-US" altLang="ja-JP" sz="1400" dirty="0"/>
              <a:t>https://software.intel.com/en-us/articles/heterogeneous-computing-pipelining</a:t>
            </a:r>
            <a:endParaRPr kumimoji="1" lang="ja-JP" altLang="en-US" sz="1400" dirty="0"/>
          </a:p>
        </p:txBody>
      </p:sp>
      <p:sp>
        <p:nvSpPr>
          <p:cNvPr id="11" name="正方形/長方形 10"/>
          <p:cNvSpPr/>
          <p:nvPr/>
        </p:nvSpPr>
        <p:spPr>
          <a:xfrm>
            <a:off x="5624609" y="3151292"/>
            <a:ext cx="2952328" cy="667885"/>
          </a:xfrm>
          <a:prstGeom prst="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演算処理</a:t>
            </a:r>
            <a:endParaRPr kumimoji="1" lang="en-US" altLang="ja-JP" dirty="0" smtClean="0"/>
          </a:p>
          <a:p>
            <a:pPr algn="ctr"/>
            <a:r>
              <a:rPr kumimoji="1" lang="ja-JP" altLang="en-US" dirty="0" smtClean="0"/>
              <a:t>（同時</a:t>
            </a:r>
            <a:r>
              <a:rPr kumimoji="1" lang="en-US" altLang="ja-JP" dirty="0" smtClean="0"/>
              <a:t>8</a:t>
            </a:r>
            <a:r>
              <a:rPr kumimoji="1" lang="ja-JP" altLang="en-US" dirty="0" smtClean="0"/>
              <a:t>命令）</a:t>
            </a:r>
            <a:endParaRPr kumimoji="1" lang="ja-JP" altLang="en-US" dirty="0"/>
          </a:p>
        </p:txBody>
      </p:sp>
      <p:sp>
        <p:nvSpPr>
          <p:cNvPr id="12" name="正方形/長方形 11"/>
          <p:cNvSpPr/>
          <p:nvPr/>
        </p:nvSpPr>
        <p:spPr>
          <a:xfrm>
            <a:off x="5624609" y="4072346"/>
            <a:ext cx="2952328" cy="775367"/>
          </a:xfrm>
          <a:prstGeom prst="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smtClean="0"/>
              <a:t>L1</a:t>
            </a:r>
            <a:r>
              <a:rPr kumimoji="1" lang="ja-JP" altLang="en-US" dirty="0" smtClean="0"/>
              <a:t>キャッシュメモリ</a:t>
            </a:r>
            <a:endParaRPr kumimoji="1" lang="en-US" altLang="ja-JP" dirty="0" smtClean="0"/>
          </a:p>
          <a:p>
            <a:pPr algn="ctr"/>
            <a:r>
              <a:rPr kumimoji="1" lang="ja-JP" altLang="en-US" dirty="0"/>
              <a:t>（</a:t>
            </a:r>
            <a:r>
              <a:rPr kumimoji="1" lang="ja-JP" altLang="en-US" dirty="0" smtClean="0"/>
              <a:t>命令</a:t>
            </a:r>
            <a:r>
              <a:rPr kumimoji="1" lang="en-US" altLang="ja-JP" dirty="0" smtClean="0"/>
              <a:t>32KB + </a:t>
            </a:r>
            <a:r>
              <a:rPr kumimoji="1" lang="ja-JP" altLang="en-US" dirty="0" smtClean="0"/>
              <a:t>データ</a:t>
            </a:r>
            <a:r>
              <a:rPr kumimoji="1" lang="en-US" altLang="ja-JP" dirty="0" smtClean="0"/>
              <a:t>32KB</a:t>
            </a:r>
            <a:r>
              <a:rPr kumimoji="1" lang="ja-JP" altLang="en-US" dirty="0" smtClean="0"/>
              <a:t>）</a:t>
            </a:r>
            <a:endParaRPr kumimoji="1" lang="ja-JP" altLang="en-US" dirty="0"/>
          </a:p>
        </p:txBody>
      </p:sp>
      <p:sp>
        <p:nvSpPr>
          <p:cNvPr id="13" name="正方形/長方形 12"/>
          <p:cNvSpPr/>
          <p:nvPr/>
        </p:nvSpPr>
        <p:spPr>
          <a:xfrm>
            <a:off x="5624609" y="5100882"/>
            <a:ext cx="2952328" cy="682935"/>
          </a:xfrm>
          <a:prstGeom prst="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smtClean="0"/>
              <a:t>L2</a:t>
            </a:r>
            <a:r>
              <a:rPr kumimoji="1" lang="ja-JP" altLang="en-US" dirty="0" smtClean="0"/>
              <a:t>キャッシュメモリ</a:t>
            </a:r>
            <a:endParaRPr kumimoji="1" lang="en-US" altLang="ja-JP" dirty="0" smtClean="0"/>
          </a:p>
          <a:p>
            <a:pPr algn="ctr"/>
            <a:r>
              <a:rPr kumimoji="1" lang="ja-JP" altLang="en-US" dirty="0" smtClean="0"/>
              <a:t>（</a:t>
            </a:r>
            <a:r>
              <a:rPr kumimoji="1" lang="en-US" altLang="ja-JP" dirty="0" smtClean="0"/>
              <a:t>256KB</a:t>
            </a:r>
            <a:r>
              <a:rPr kumimoji="1" lang="ja-JP" altLang="en-US" dirty="0" smtClean="0"/>
              <a:t>）</a:t>
            </a:r>
            <a:endParaRPr kumimoji="1" lang="ja-JP" altLang="en-US" dirty="0"/>
          </a:p>
        </p:txBody>
      </p:sp>
      <p:sp>
        <p:nvSpPr>
          <p:cNvPr id="14" name="角丸四角形 13"/>
          <p:cNvSpPr/>
          <p:nvPr/>
        </p:nvSpPr>
        <p:spPr>
          <a:xfrm>
            <a:off x="3491880" y="4140359"/>
            <a:ext cx="666074" cy="131325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5510284" y="2988807"/>
            <a:ext cx="3210669" cy="2943385"/>
          </a:xfrm>
          <a:prstGeom prst="roundRect">
            <a:avLst>
              <a:gd name="adj" fmla="val 6906"/>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コネクタ 15"/>
          <p:cNvCxnSpPr/>
          <p:nvPr/>
        </p:nvCxnSpPr>
        <p:spPr>
          <a:xfrm flipV="1">
            <a:off x="4157954" y="3076552"/>
            <a:ext cx="1352330" cy="1063809"/>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cxnSp>
        <p:nvCxnSpPr>
          <p:cNvPr id="17" name="直線コネクタ 16"/>
          <p:cNvCxnSpPr/>
          <p:nvPr/>
        </p:nvCxnSpPr>
        <p:spPr>
          <a:xfrm>
            <a:off x="4148953" y="5453614"/>
            <a:ext cx="1414904" cy="421461"/>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
        <p:nvSpPr>
          <p:cNvPr id="18" name="稲妻 17"/>
          <p:cNvSpPr/>
          <p:nvPr/>
        </p:nvSpPr>
        <p:spPr>
          <a:xfrm>
            <a:off x="6815429" y="2856217"/>
            <a:ext cx="506296" cy="3346038"/>
          </a:xfrm>
          <a:prstGeom prst="lightningBol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 name="正方形/長方形 2"/>
          <p:cNvSpPr/>
          <p:nvPr/>
        </p:nvSpPr>
        <p:spPr>
          <a:xfrm>
            <a:off x="5666868" y="3076552"/>
            <a:ext cx="1209388" cy="2798523"/>
          </a:xfrm>
          <a:prstGeom prst="rect">
            <a:avLst/>
          </a:prstGeom>
          <a:gradFill>
            <a:gsLst>
              <a:gs pos="0">
                <a:schemeClr val="accent3">
                  <a:tint val="50000"/>
                  <a:satMod val="300000"/>
                </a:schemeClr>
              </a:gs>
              <a:gs pos="35000">
                <a:schemeClr val="accent3">
                  <a:tint val="37000"/>
                  <a:satMod val="300000"/>
                  <a:alpha val="8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dirty="0" smtClean="0"/>
              <a:t>thread</a:t>
            </a:r>
            <a:endParaRPr kumimoji="1" lang="ja-JP" altLang="en-US" dirty="0"/>
          </a:p>
        </p:txBody>
      </p:sp>
      <p:sp>
        <p:nvSpPr>
          <p:cNvPr id="19" name="正方形/長方形 18"/>
          <p:cNvSpPr/>
          <p:nvPr/>
        </p:nvSpPr>
        <p:spPr>
          <a:xfrm>
            <a:off x="7359677" y="3076552"/>
            <a:ext cx="1209388" cy="2798523"/>
          </a:xfrm>
          <a:prstGeom prst="rect">
            <a:avLst/>
          </a:prstGeom>
          <a:gradFill>
            <a:gsLst>
              <a:gs pos="0">
                <a:schemeClr val="accent3">
                  <a:tint val="50000"/>
                  <a:satMod val="300000"/>
                </a:schemeClr>
              </a:gs>
              <a:gs pos="35000">
                <a:schemeClr val="accent3">
                  <a:tint val="37000"/>
                  <a:satMod val="300000"/>
                  <a:alpha val="8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dirty="0" smtClean="0"/>
              <a:t>thread</a:t>
            </a:r>
            <a:endParaRPr kumimoji="1" lang="ja-JP" altLang="en-US" dirty="0"/>
          </a:p>
        </p:txBody>
      </p:sp>
      <p:sp>
        <p:nvSpPr>
          <p:cNvPr id="5" name="四角形吹き出し 4"/>
          <p:cNvSpPr/>
          <p:nvPr/>
        </p:nvSpPr>
        <p:spPr>
          <a:xfrm>
            <a:off x="3203848" y="5875074"/>
            <a:ext cx="4968552" cy="866293"/>
          </a:xfrm>
          <a:prstGeom prst="wedgeRectCallout">
            <a:avLst>
              <a:gd name="adj1" fmla="val 17587"/>
              <a:gd name="adj2" fmla="val -74194"/>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dirty="0" smtClean="0"/>
              <a:t>キャッシュ半減、競合増大</a:t>
            </a:r>
            <a:endParaRPr kumimoji="1" lang="en-US" altLang="ja-JP" dirty="0" smtClean="0"/>
          </a:p>
          <a:p>
            <a:r>
              <a:rPr kumimoji="1" lang="ja-JP" altLang="en-US" dirty="0" smtClean="0"/>
              <a:t>→ 一説には、複数</a:t>
            </a:r>
            <a:r>
              <a:rPr kumimoji="1" lang="en-US" altLang="ja-JP" dirty="0" smtClean="0"/>
              <a:t>core</a:t>
            </a:r>
            <a:r>
              <a:rPr kumimoji="1" lang="ja-JP" altLang="en-US" dirty="0" smtClean="0"/>
              <a:t>に期待することの</a:t>
            </a:r>
            <a:r>
              <a:rPr kumimoji="1" lang="en-US" altLang="ja-JP" dirty="0" smtClean="0"/>
              <a:t>15%</a:t>
            </a:r>
            <a:r>
              <a:rPr kumimoji="1" lang="ja-JP" altLang="en-US" dirty="0" smtClean="0"/>
              <a:t>程度</a:t>
            </a:r>
            <a:endParaRPr kumimoji="1" lang="ja-JP" altLang="en-US" dirty="0"/>
          </a:p>
        </p:txBody>
      </p:sp>
    </p:spTree>
    <p:extLst>
      <p:ext uri="{BB962C8B-B14F-4D97-AF65-F5344CB8AC3E}">
        <p14:creationId xmlns:p14="http://schemas.microsoft.com/office/powerpoint/2010/main" val="39824147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PC</a:t>
            </a:r>
            <a:r>
              <a:rPr kumimoji="1" lang="ja-JP" altLang="en-US" dirty="0"/>
              <a:t>のリソース</a:t>
            </a:r>
          </a:p>
        </p:txBody>
      </p:sp>
      <p:sp>
        <p:nvSpPr>
          <p:cNvPr id="3" name="コンテンツ プレースホルダー 2"/>
          <p:cNvSpPr>
            <a:spLocks noGrp="1"/>
          </p:cNvSpPr>
          <p:nvPr>
            <p:ph idx="1"/>
          </p:nvPr>
        </p:nvSpPr>
        <p:spPr>
          <a:xfrm>
            <a:off x="250824" y="1600200"/>
            <a:ext cx="8713663" cy="4525963"/>
          </a:xfrm>
        </p:spPr>
        <p:txBody>
          <a:bodyPr/>
          <a:lstStyle/>
          <a:p>
            <a:r>
              <a:rPr kumimoji="1" lang="en-US" altLang="ja-JP" dirty="0" smtClean="0"/>
              <a:t>Java</a:t>
            </a:r>
            <a:r>
              <a:rPr kumimoji="1" lang="ja-JP" altLang="en-US" dirty="0" smtClean="0"/>
              <a:t>プログラムがデフォルトで使用する</a:t>
            </a:r>
            <a:r>
              <a:rPr kumimoji="1" lang="en-US" altLang="ja-JP" dirty="0" smtClean="0"/>
              <a:t>CPU</a:t>
            </a:r>
            <a:r>
              <a:rPr kumimoji="1" lang="ja-JP" altLang="en-US" dirty="0" smtClean="0"/>
              <a:t>リソース</a:t>
            </a:r>
            <a:endParaRPr kumimoji="1" lang="en-US" altLang="ja-JP" dirty="0" smtClean="0"/>
          </a:p>
          <a:p>
            <a:pPr marL="457200" lvl="1" indent="0">
              <a:buNone/>
            </a:pPr>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454768643"/>
              </p:ext>
            </p:extLst>
          </p:nvPr>
        </p:nvGraphicFramePr>
        <p:xfrm>
          <a:off x="250825" y="3966946"/>
          <a:ext cx="8569647" cy="1889760"/>
        </p:xfrm>
        <a:graphic>
          <a:graphicData uri="http://schemas.openxmlformats.org/drawingml/2006/table">
            <a:tbl>
              <a:tblPr firstRow="1" bandRow="1">
                <a:tableStyleId>{0E3FDE45-AF77-4B5C-9715-49D594BDF05E}</a:tableStyleId>
              </a:tblPr>
              <a:tblGrid>
                <a:gridCol w="3745111"/>
                <a:gridCol w="2520280"/>
                <a:gridCol w="2304256"/>
              </a:tblGrid>
              <a:tr h="370840">
                <a:tc>
                  <a:txBody>
                    <a:bodyPr/>
                    <a:lstStyle/>
                    <a:p>
                      <a:endParaRPr kumimoji="1" lang="ja-JP" altLang="en-US" sz="2000" dirty="0">
                        <a:solidFill>
                          <a:schemeClr val="tx1"/>
                        </a:solidFill>
                      </a:endParaRPr>
                    </a:p>
                  </a:txBody>
                  <a:tcPr/>
                </a:tc>
                <a:tc>
                  <a:txBody>
                    <a:bodyPr/>
                    <a:lstStyle/>
                    <a:p>
                      <a:r>
                        <a:rPr kumimoji="1" lang="en-US" altLang="ja-JP" sz="2000" dirty="0" smtClean="0"/>
                        <a:t>Oracle Java RE 8</a:t>
                      </a:r>
                    </a:p>
                    <a:p>
                      <a:r>
                        <a:rPr kumimoji="1" lang="ja-JP" altLang="en-US" sz="2000" dirty="0" smtClean="0"/>
                        <a:t> </a:t>
                      </a:r>
                      <a:r>
                        <a:rPr kumimoji="1" lang="en-US" altLang="ja-JP" sz="2000" dirty="0" smtClean="0"/>
                        <a:t>64bit</a:t>
                      </a:r>
                      <a:r>
                        <a:rPr kumimoji="1" lang="ja-JP" altLang="en-US" sz="2000" dirty="0" smtClean="0"/>
                        <a:t>版</a:t>
                      </a:r>
                      <a:endParaRPr kumimoji="1" lang="ja-JP" altLang="en-US" sz="2000" dirty="0">
                        <a:solidFill>
                          <a:schemeClr val="tx1"/>
                        </a:solidFill>
                      </a:endParaRPr>
                    </a:p>
                  </a:txBody>
                  <a:tcPr/>
                </a:tc>
                <a:tc>
                  <a:txBody>
                    <a:bodyPr/>
                    <a:lstStyle/>
                    <a:p>
                      <a:r>
                        <a:rPr kumimoji="1" lang="en-US" altLang="ja-JP" sz="2000" dirty="0" smtClean="0"/>
                        <a:t>Oracle</a:t>
                      </a:r>
                      <a:r>
                        <a:rPr kumimoji="1" lang="ja-JP" altLang="en-US" sz="2000" dirty="0" smtClean="0"/>
                        <a:t> </a:t>
                      </a:r>
                      <a:r>
                        <a:rPr kumimoji="1" lang="en-US" altLang="ja-JP" sz="2000" dirty="0" smtClean="0"/>
                        <a:t>Java</a:t>
                      </a:r>
                      <a:r>
                        <a:rPr kumimoji="1" lang="ja-JP" altLang="en-US" sz="2000" dirty="0" smtClean="0"/>
                        <a:t> </a:t>
                      </a:r>
                      <a:r>
                        <a:rPr kumimoji="1" lang="en-US" altLang="ja-JP" sz="2000" dirty="0" smtClean="0"/>
                        <a:t>RE</a:t>
                      </a:r>
                    </a:p>
                    <a:p>
                      <a:r>
                        <a:rPr kumimoji="1" lang="ja-JP" altLang="en-US" sz="2000" dirty="0" smtClean="0"/>
                        <a:t> </a:t>
                      </a:r>
                      <a:r>
                        <a:rPr kumimoji="1" lang="en-US" altLang="ja-JP" sz="2000" dirty="0" smtClean="0"/>
                        <a:t>32</a:t>
                      </a:r>
                      <a:r>
                        <a:rPr kumimoji="1" lang="ja-JP" altLang="en-US" sz="2000" dirty="0" smtClean="0"/>
                        <a:t>ｂｉｔ版</a:t>
                      </a:r>
                      <a:endParaRPr kumimoji="1" lang="ja-JP" altLang="en-US" sz="2000" dirty="0">
                        <a:solidFill>
                          <a:schemeClr val="tx1"/>
                        </a:solidFill>
                      </a:endParaRPr>
                    </a:p>
                  </a:txBody>
                  <a:tcPr/>
                </a:tc>
              </a:tr>
              <a:tr h="370840">
                <a:tc>
                  <a:txBody>
                    <a:bodyPr/>
                    <a:lstStyle/>
                    <a:p>
                      <a:r>
                        <a:rPr kumimoji="1" lang="en-US" altLang="ja-JP" sz="2000" dirty="0" smtClean="0"/>
                        <a:t>JIT</a:t>
                      </a:r>
                      <a:r>
                        <a:rPr kumimoji="1" lang="ja-JP" altLang="en-US" sz="2000" dirty="0" smtClean="0"/>
                        <a:t>コンパイルスレッド数（種類）</a:t>
                      </a:r>
                      <a:endParaRPr kumimoji="1" lang="ja-JP" altLang="en-US" sz="2000" dirty="0"/>
                    </a:p>
                  </a:txBody>
                  <a:tcPr/>
                </a:tc>
                <a:tc>
                  <a:txBody>
                    <a:bodyPr/>
                    <a:lstStyle/>
                    <a:p>
                      <a:r>
                        <a:rPr kumimoji="1" lang="ja-JP" altLang="en-US" sz="2000" dirty="0" smtClean="0"/>
                        <a:t>３（</a:t>
                      </a:r>
                      <a:r>
                        <a:rPr kumimoji="1" lang="en-US" altLang="ja-JP" sz="2000" dirty="0" smtClean="0"/>
                        <a:t>Tiered</a:t>
                      </a:r>
                      <a:r>
                        <a:rPr kumimoji="1" lang="ja-JP" altLang="en-US" sz="2000" dirty="0" smtClean="0"/>
                        <a:t> </a:t>
                      </a:r>
                      <a:r>
                        <a:rPr kumimoji="1" lang="en-US" altLang="ja-JP" sz="2000" dirty="0" smtClean="0"/>
                        <a:t>Compile</a:t>
                      </a:r>
                      <a:r>
                        <a:rPr kumimoji="1" lang="ja-JP" altLang="en-US" sz="2000" dirty="0" smtClean="0"/>
                        <a:t>）</a:t>
                      </a:r>
                      <a:endParaRPr kumimoji="1" lang="ja-JP" altLang="en-US" sz="2000" dirty="0"/>
                    </a:p>
                  </a:txBody>
                  <a:tcPr/>
                </a:tc>
                <a:tc>
                  <a:txBody>
                    <a:bodyPr/>
                    <a:lstStyle/>
                    <a:p>
                      <a:r>
                        <a:rPr kumimoji="1" lang="ja-JP" altLang="en-US" sz="2000" dirty="0" smtClean="0"/>
                        <a:t>１（</a:t>
                      </a:r>
                      <a:r>
                        <a:rPr kumimoji="1" lang="en-US" altLang="ja-JP" sz="2000" dirty="0" smtClean="0"/>
                        <a:t>Client Compiler</a:t>
                      </a:r>
                      <a:r>
                        <a:rPr kumimoji="1" lang="ja-JP" altLang="en-US" sz="2000" dirty="0" smtClean="0"/>
                        <a:t>）</a:t>
                      </a:r>
                      <a:endParaRPr kumimoji="1" lang="ja-JP" altLang="en-US" sz="2000" dirty="0"/>
                    </a:p>
                  </a:txBody>
                  <a:tcPr/>
                </a:tc>
              </a:tr>
              <a:tr h="370840">
                <a:tc>
                  <a:txBody>
                    <a:bodyPr/>
                    <a:lstStyle/>
                    <a:p>
                      <a:r>
                        <a:rPr kumimoji="1" lang="en-US" altLang="ja-JP" sz="2000" dirty="0" smtClean="0"/>
                        <a:t>GC</a:t>
                      </a:r>
                      <a:r>
                        <a:rPr kumimoji="1" lang="ja-JP" altLang="en-US" sz="2000" dirty="0" smtClean="0"/>
                        <a:t>スレッド数（種類）</a:t>
                      </a:r>
                      <a:endParaRPr kumimoji="1" lang="ja-JP" altLang="en-US" sz="2000" dirty="0"/>
                    </a:p>
                  </a:txBody>
                  <a:tcPr/>
                </a:tc>
                <a:tc>
                  <a:txBody>
                    <a:bodyPr/>
                    <a:lstStyle/>
                    <a:p>
                      <a:r>
                        <a:rPr kumimoji="1" lang="ja-JP" altLang="en-US" sz="2000" dirty="0" smtClean="0"/>
                        <a:t>４（</a:t>
                      </a:r>
                      <a:r>
                        <a:rPr kumimoji="1" lang="en-US" altLang="ja-JP" sz="2000" dirty="0" smtClean="0"/>
                        <a:t>Parallel</a:t>
                      </a:r>
                      <a:r>
                        <a:rPr kumimoji="1" lang="ja-JP" altLang="en-US" sz="2000" dirty="0" smtClean="0"/>
                        <a:t>）</a:t>
                      </a:r>
                      <a:endParaRPr kumimoji="1" lang="ja-JP" altLang="en-US" sz="2000" dirty="0"/>
                    </a:p>
                  </a:txBody>
                  <a:tcPr/>
                </a:tc>
                <a:tc>
                  <a:txBody>
                    <a:bodyPr/>
                    <a:lstStyle/>
                    <a:p>
                      <a:r>
                        <a:rPr kumimoji="1" lang="ja-JP" altLang="en-US" sz="2000" dirty="0" smtClean="0"/>
                        <a:t>１（</a:t>
                      </a:r>
                      <a:r>
                        <a:rPr kumimoji="1" lang="en-US" altLang="ja-JP" sz="2000" dirty="0" smtClean="0"/>
                        <a:t>Serial</a:t>
                      </a:r>
                      <a:r>
                        <a:rPr kumimoji="1" lang="ja-JP" altLang="en-US" sz="2000" dirty="0" smtClean="0"/>
                        <a:t>）</a:t>
                      </a:r>
                      <a:endParaRPr kumimoji="1" lang="ja-JP" altLang="en-US" sz="2000" dirty="0"/>
                    </a:p>
                  </a:txBody>
                  <a:tcPr/>
                </a:tc>
              </a:tr>
              <a:tr h="370840">
                <a:tc>
                  <a:txBody>
                    <a:bodyPr/>
                    <a:lstStyle/>
                    <a:p>
                      <a:r>
                        <a:rPr kumimoji="1" lang="ja-JP" altLang="en-US" sz="2000" dirty="0" smtClean="0"/>
                        <a:t>合計</a:t>
                      </a:r>
                      <a:endParaRPr kumimoji="1" lang="ja-JP" altLang="en-US" sz="2000" dirty="0"/>
                    </a:p>
                  </a:txBody>
                  <a:tcPr/>
                </a:tc>
                <a:tc>
                  <a:txBody>
                    <a:bodyPr/>
                    <a:lstStyle/>
                    <a:p>
                      <a:r>
                        <a:rPr kumimoji="1" lang="ja-JP" altLang="en-US" sz="2000" dirty="0" smtClean="0"/>
                        <a:t>７</a:t>
                      </a:r>
                      <a:endParaRPr kumimoji="1" lang="ja-JP" altLang="en-US" sz="2000" dirty="0"/>
                    </a:p>
                  </a:txBody>
                  <a:tcPr/>
                </a:tc>
                <a:tc>
                  <a:txBody>
                    <a:bodyPr/>
                    <a:lstStyle/>
                    <a:p>
                      <a:r>
                        <a:rPr kumimoji="1" lang="ja-JP" altLang="en-US" sz="2000" dirty="0" smtClean="0"/>
                        <a:t>２</a:t>
                      </a:r>
                      <a:endParaRPr kumimoji="1" lang="ja-JP" altLang="en-US" sz="2000" dirty="0"/>
                    </a:p>
                  </a:txBody>
                  <a:tcPr/>
                </a:tc>
              </a:tr>
            </a:tbl>
          </a:graphicData>
        </a:graphic>
      </p:graphicFrame>
      <p:sp>
        <p:nvSpPr>
          <p:cNvPr id="5" name="テキスト ボックス 4"/>
          <p:cNvSpPr txBox="1"/>
          <p:nvPr/>
        </p:nvSpPr>
        <p:spPr>
          <a:xfrm>
            <a:off x="452860" y="2550983"/>
            <a:ext cx="8309590" cy="830997"/>
          </a:xfrm>
          <a:prstGeom prst="rect">
            <a:avLst/>
          </a:prstGeom>
          <a:noFill/>
        </p:spPr>
        <p:txBody>
          <a:bodyPr wrap="square" rtlCol="0">
            <a:spAutoFit/>
          </a:bodyPr>
          <a:lstStyle/>
          <a:p>
            <a:r>
              <a:rPr kumimoji="1" lang="en-US" altLang="ja-JP" sz="2400" dirty="0" smtClean="0"/>
              <a:t>2core/4thread CPU</a:t>
            </a:r>
            <a:r>
              <a:rPr kumimoji="1" lang="ja-JP" altLang="en-US" sz="2400" dirty="0" smtClean="0"/>
              <a:t>上で</a:t>
            </a:r>
            <a:r>
              <a:rPr kumimoji="1" lang="en-US" altLang="ja-JP" sz="2400" dirty="0" err="1" smtClean="0"/>
              <a:t>JavaVM</a:t>
            </a:r>
            <a:r>
              <a:rPr kumimoji="1" lang="ja-JP" altLang="en-US" sz="2400" dirty="0" smtClean="0"/>
              <a:t>がデフォルトで使用する</a:t>
            </a:r>
            <a:endParaRPr kumimoji="1" lang="en-US" altLang="ja-JP" sz="2400" dirty="0" smtClean="0"/>
          </a:p>
          <a:p>
            <a:r>
              <a:rPr kumimoji="1" lang="en-US" altLang="ja-JP" sz="2400" dirty="0" smtClean="0"/>
              <a:t>JIT</a:t>
            </a:r>
            <a:r>
              <a:rPr kumimoji="1" lang="ja-JP" altLang="en-US" sz="2400" dirty="0" smtClean="0"/>
              <a:t>コンパイル・</a:t>
            </a:r>
            <a:r>
              <a:rPr kumimoji="1" lang="en-US" altLang="ja-JP" sz="2400" dirty="0" smtClean="0"/>
              <a:t>GC</a:t>
            </a:r>
            <a:r>
              <a:rPr kumimoji="1" lang="ja-JP" altLang="en-US" sz="2400" dirty="0" smtClean="0"/>
              <a:t>スレッド数</a:t>
            </a:r>
            <a:r>
              <a:rPr kumimoji="1" lang="ja-JP" altLang="en-US" sz="1400" dirty="0" smtClean="0"/>
              <a:t>（「</a:t>
            </a:r>
            <a:r>
              <a:rPr kumimoji="1" lang="en-US" altLang="ja-JP" sz="1400" dirty="0" smtClean="0"/>
              <a:t>Java</a:t>
            </a:r>
            <a:r>
              <a:rPr kumimoji="1" lang="ja-JP" altLang="en-US" sz="1400" dirty="0" smtClean="0"/>
              <a:t>パフォーマンス」より）</a:t>
            </a:r>
            <a:endParaRPr kumimoji="1" lang="ja-JP" altLang="en-US" sz="1400" dirty="0"/>
          </a:p>
        </p:txBody>
      </p:sp>
      <p:sp>
        <p:nvSpPr>
          <p:cNvPr id="6" name="四角形吹き出し 5"/>
          <p:cNvSpPr/>
          <p:nvPr/>
        </p:nvSpPr>
        <p:spPr>
          <a:xfrm>
            <a:off x="503199" y="5999748"/>
            <a:ext cx="8208912" cy="720081"/>
          </a:xfrm>
          <a:prstGeom prst="wedgeRectCallout">
            <a:avLst>
              <a:gd name="adj1" fmla="val -5504"/>
              <a:gd name="adj2" fmla="val -7281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ハイパースレッディング</a:t>
            </a:r>
            <a:r>
              <a:rPr kumimoji="1" lang="en-US" altLang="ja-JP" dirty="0" smtClean="0"/>
              <a:t>CPU</a:t>
            </a:r>
            <a:r>
              <a:rPr kumimoji="1" lang="ja-JP" altLang="en-US" dirty="0" smtClean="0"/>
              <a:t>で</a:t>
            </a:r>
            <a:r>
              <a:rPr kumimoji="1" lang="en-US" altLang="ja-JP" dirty="0"/>
              <a:t>64bit </a:t>
            </a:r>
            <a:r>
              <a:rPr kumimoji="1" lang="en-US" altLang="ja-JP" dirty="0" err="1"/>
              <a:t>JavaVM</a:t>
            </a:r>
            <a:r>
              <a:rPr kumimoji="1" lang="ja-JP" altLang="en-US" dirty="0" smtClean="0"/>
              <a:t>では過剰にスレッドを使用する</a:t>
            </a:r>
            <a:endParaRPr kumimoji="1" lang="ja-JP" altLang="en-US" dirty="0"/>
          </a:p>
        </p:txBody>
      </p:sp>
    </p:spTree>
    <p:extLst>
      <p:ext uri="{BB962C8B-B14F-4D97-AF65-F5344CB8AC3E}">
        <p14:creationId xmlns:p14="http://schemas.microsoft.com/office/powerpoint/2010/main" val="29888065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PC</a:t>
            </a:r>
            <a:r>
              <a:rPr kumimoji="1" lang="ja-JP" altLang="en-US" dirty="0" smtClean="0"/>
              <a:t>のリソース</a:t>
            </a:r>
            <a:endParaRPr kumimoji="1" lang="ja-JP" altLang="en-US" dirty="0"/>
          </a:p>
        </p:txBody>
      </p:sp>
      <p:pic>
        <p:nvPicPr>
          <p:cNvPr id="4" name="コンテンツ プレースホルダー 3"/>
          <p:cNvPicPr>
            <a:picLocks noGrp="1" noChangeAspect="1"/>
          </p:cNvPicPr>
          <p:nvPr>
            <p:ph idx="1"/>
          </p:nvPr>
        </p:nvPicPr>
        <p:blipFill>
          <a:blip r:embed="rId2"/>
          <a:stretch>
            <a:fillRect/>
          </a:stretch>
        </p:blipFill>
        <p:spPr>
          <a:xfrm>
            <a:off x="323528" y="1625071"/>
            <a:ext cx="2664296" cy="1998222"/>
          </a:xfrm>
          <a:prstGeom prst="rect">
            <a:avLst/>
          </a:prstGeom>
        </p:spPr>
      </p:pic>
      <p:sp>
        <p:nvSpPr>
          <p:cNvPr id="6" name="テキスト ボックス 5"/>
          <p:cNvSpPr txBox="1"/>
          <p:nvPr/>
        </p:nvSpPr>
        <p:spPr>
          <a:xfrm>
            <a:off x="3434620" y="1772062"/>
            <a:ext cx="4464496" cy="400110"/>
          </a:xfrm>
          <a:prstGeom prst="rect">
            <a:avLst/>
          </a:prstGeom>
          <a:noFill/>
        </p:spPr>
        <p:txBody>
          <a:bodyPr wrap="square" rtlCol="0">
            <a:spAutoFit/>
          </a:bodyPr>
          <a:lstStyle/>
          <a:p>
            <a:r>
              <a:rPr kumimoji="1" lang="ja-JP" altLang="en-US" sz="2000" dirty="0" smtClean="0"/>
              <a:t>典型的な</a:t>
            </a:r>
            <a:r>
              <a:rPr kumimoji="1" lang="ja-JP" altLang="en-US" sz="2000" dirty="0"/>
              <a:t>ノート</a:t>
            </a:r>
            <a:r>
              <a:rPr kumimoji="1" lang="en-US" altLang="ja-JP" sz="2000" dirty="0" smtClean="0"/>
              <a:t>PC</a:t>
            </a:r>
            <a:r>
              <a:rPr kumimoji="1" lang="ja-JP" altLang="en-US" sz="2000" dirty="0" smtClean="0"/>
              <a:t>の仕様</a:t>
            </a:r>
            <a:endParaRPr kumimoji="1" lang="en-US" altLang="ja-JP" sz="2000" dirty="0" smtClean="0"/>
          </a:p>
        </p:txBody>
      </p:sp>
      <p:graphicFrame>
        <p:nvGraphicFramePr>
          <p:cNvPr id="7" name="表 6"/>
          <p:cNvGraphicFramePr>
            <a:graphicFrameLocks noGrp="1"/>
          </p:cNvGraphicFramePr>
          <p:nvPr/>
        </p:nvGraphicFramePr>
        <p:xfrm>
          <a:off x="3460533" y="2160253"/>
          <a:ext cx="5493308" cy="1463040"/>
        </p:xfrm>
        <a:graphic>
          <a:graphicData uri="http://schemas.openxmlformats.org/drawingml/2006/table">
            <a:tbl>
              <a:tblPr firstRow="1" bandRow="1">
                <a:tableStyleId>{5C22544A-7EE6-4342-B048-85BDC9FD1C3A}</a:tableStyleId>
              </a:tblPr>
              <a:tblGrid>
                <a:gridCol w="1244836"/>
                <a:gridCol w="2819164"/>
                <a:gridCol w="1429308"/>
              </a:tblGrid>
              <a:tr h="313466">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r>
              <a:tr h="317820">
                <a:tc>
                  <a:txBody>
                    <a:bodyPr/>
                    <a:lstStyle/>
                    <a:p>
                      <a:r>
                        <a:rPr kumimoji="1" lang="en-US" altLang="ja-JP" dirty="0" smtClean="0"/>
                        <a:t>CPU</a:t>
                      </a:r>
                      <a:endParaRPr kumimoji="1" lang="ja-JP" altLang="en-US" dirty="0"/>
                    </a:p>
                  </a:txBody>
                  <a:tcPr/>
                </a:tc>
                <a:tc>
                  <a:txBody>
                    <a:bodyPr/>
                    <a:lstStyle/>
                    <a:p>
                      <a:r>
                        <a:rPr kumimoji="1" lang="en-US" altLang="ja-JP" dirty="0" smtClean="0"/>
                        <a:t>Intel</a:t>
                      </a:r>
                      <a:r>
                        <a:rPr kumimoji="1" lang="en-US" altLang="ja-JP" baseline="0" dirty="0" smtClean="0"/>
                        <a:t> 2core/4thread 2GHz</a:t>
                      </a:r>
                      <a:endParaRPr kumimoji="1" lang="ja-JP" altLang="en-US" dirty="0"/>
                    </a:p>
                  </a:txBody>
                  <a:tcPr/>
                </a:tc>
                <a:tc>
                  <a:txBody>
                    <a:bodyPr/>
                    <a:lstStyle/>
                    <a:p>
                      <a:endParaRPr kumimoji="1" lang="ja-JP" altLang="en-US" dirty="0"/>
                    </a:p>
                  </a:txBody>
                  <a:tcPr/>
                </a:tc>
              </a:tr>
              <a:tr h="317820">
                <a:tc>
                  <a:txBody>
                    <a:bodyPr/>
                    <a:lstStyle/>
                    <a:p>
                      <a:r>
                        <a:rPr kumimoji="1" lang="ja-JP" altLang="en-US" b="1" dirty="0" smtClean="0">
                          <a:solidFill>
                            <a:srgbClr val="FF0000"/>
                          </a:solidFill>
                        </a:rPr>
                        <a:t>メモリ</a:t>
                      </a:r>
                      <a:endParaRPr kumimoji="1" lang="ja-JP" altLang="en-US" b="1" dirty="0">
                        <a:solidFill>
                          <a:srgbClr val="FF0000"/>
                        </a:solidFill>
                      </a:endParaRPr>
                    </a:p>
                  </a:txBody>
                  <a:tcPr/>
                </a:tc>
                <a:tc>
                  <a:txBody>
                    <a:bodyPr/>
                    <a:lstStyle/>
                    <a:p>
                      <a:r>
                        <a:rPr kumimoji="1" lang="en-US" altLang="ja-JP" b="1" dirty="0" smtClean="0">
                          <a:solidFill>
                            <a:srgbClr val="FF0000"/>
                          </a:solidFill>
                        </a:rPr>
                        <a:t>8GB</a:t>
                      </a:r>
                      <a:endParaRPr kumimoji="1" lang="ja-JP" altLang="en-US" b="1" dirty="0">
                        <a:solidFill>
                          <a:srgbClr val="FF0000"/>
                        </a:solidFill>
                      </a:endParaRPr>
                    </a:p>
                  </a:txBody>
                  <a:tcPr/>
                </a:tc>
                <a:tc>
                  <a:txBody>
                    <a:bodyPr/>
                    <a:lstStyle/>
                    <a:p>
                      <a:endParaRPr kumimoji="1" lang="ja-JP" altLang="en-US"/>
                    </a:p>
                  </a:txBody>
                  <a:tcPr/>
                </a:tc>
              </a:tr>
              <a:tr h="317820">
                <a:tc>
                  <a:txBody>
                    <a:bodyPr/>
                    <a:lstStyle/>
                    <a:p>
                      <a:r>
                        <a:rPr kumimoji="1" lang="en-US" altLang="ja-JP" dirty="0" smtClean="0"/>
                        <a:t>OS</a:t>
                      </a:r>
                      <a:endParaRPr kumimoji="1" lang="ja-JP" altLang="en-US" dirty="0"/>
                    </a:p>
                  </a:txBody>
                  <a:tcPr/>
                </a:tc>
                <a:tc>
                  <a:txBody>
                    <a:bodyPr/>
                    <a:lstStyle/>
                    <a:p>
                      <a:r>
                        <a:rPr kumimoji="1" lang="en-US" altLang="ja-JP" dirty="0" smtClean="0"/>
                        <a:t>Windows 10 64bit</a:t>
                      </a:r>
                      <a:endParaRPr kumimoji="1" lang="ja-JP" altLang="en-US" dirty="0"/>
                    </a:p>
                  </a:txBody>
                  <a:tcPr/>
                </a:tc>
                <a:tc>
                  <a:txBody>
                    <a:bodyPr/>
                    <a:lstStyle/>
                    <a:p>
                      <a:endParaRPr kumimoji="1" lang="ja-JP" altLang="en-US" dirty="0"/>
                    </a:p>
                  </a:txBody>
                  <a:tcPr/>
                </a:tc>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2038946299"/>
              </p:ext>
            </p:extLst>
          </p:nvPr>
        </p:nvGraphicFramePr>
        <p:xfrm>
          <a:off x="395536" y="3861048"/>
          <a:ext cx="8145820" cy="1798320"/>
        </p:xfrm>
        <a:graphic>
          <a:graphicData uri="http://schemas.openxmlformats.org/drawingml/2006/table">
            <a:tbl>
              <a:tblPr firstRow="1" bandRow="1">
                <a:tableStyleId>{0E3FDE45-AF77-4B5C-9715-49D594BDF05E}</a:tableStyleId>
              </a:tblPr>
              <a:tblGrid>
                <a:gridCol w="2808312"/>
                <a:gridCol w="2952328"/>
                <a:gridCol w="2385180"/>
              </a:tblGrid>
              <a:tr h="288032">
                <a:tc>
                  <a:txBody>
                    <a:bodyPr/>
                    <a:lstStyle/>
                    <a:p>
                      <a:endParaRPr kumimoji="1" lang="ja-JP" alt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Oracle Java RE 8</a:t>
                      </a:r>
                      <a:r>
                        <a:rPr kumimoji="1" lang="ja-JP" altLang="en-US" sz="1600" dirty="0" smtClean="0"/>
                        <a:t> </a:t>
                      </a:r>
                      <a:r>
                        <a:rPr kumimoji="1" lang="en-US" altLang="ja-JP" sz="1600" dirty="0" smtClean="0"/>
                        <a:t>64bit</a:t>
                      </a:r>
                      <a:r>
                        <a:rPr kumimoji="1" lang="ja-JP" altLang="en-US" sz="1600" dirty="0" smtClean="0"/>
                        <a:t>版</a:t>
                      </a:r>
                      <a:endParaRPr kumimoji="1" lang="ja-JP" alt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Oracle Java RE 8</a:t>
                      </a:r>
                      <a:r>
                        <a:rPr kumimoji="1" lang="ja-JP" altLang="en-US" sz="1600" dirty="0" smtClean="0"/>
                        <a:t> </a:t>
                      </a:r>
                      <a:r>
                        <a:rPr kumimoji="1" lang="en-US" altLang="ja-JP" sz="1600" dirty="0" smtClean="0"/>
                        <a:t>32bit</a:t>
                      </a:r>
                      <a:r>
                        <a:rPr kumimoji="1" lang="ja-JP" altLang="en-US" sz="1600" dirty="0" smtClean="0"/>
                        <a:t>版</a:t>
                      </a:r>
                      <a:endParaRPr kumimoji="1" lang="ja-JP" altLang="en-US" sz="1600" dirty="0"/>
                    </a:p>
                  </a:txBody>
                  <a:tcPr/>
                </a:tc>
              </a:tr>
              <a:tr h="240784">
                <a:tc>
                  <a:txBody>
                    <a:bodyPr/>
                    <a:lstStyle/>
                    <a:p>
                      <a:r>
                        <a:rPr kumimoji="1" lang="ja-JP" altLang="en-US" sz="1600" dirty="0" smtClean="0"/>
                        <a:t>初期ヒープサイズ</a:t>
                      </a:r>
                      <a:endParaRPr kumimoji="1" lang="ja-JP" altLang="en-US" sz="1600" dirty="0"/>
                    </a:p>
                  </a:txBody>
                  <a:tcPr/>
                </a:tc>
                <a:tc>
                  <a:txBody>
                    <a:bodyPr/>
                    <a:lstStyle/>
                    <a:p>
                      <a:r>
                        <a:rPr kumimoji="1" lang="en-US" altLang="ja-JP" sz="1800" dirty="0" smtClean="0"/>
                        <a:t>128MB</a:t>
                      </a:r>
                      <a:endParaRPr kumimoji="1" lang="ja-JP" altLang="en-US" sz="1800" dirty="0"/>
                    </a:p>
                  </a:txBody>
                  <a:tcPr/>
                </a:tc>
                <a:tc>
                  <a:txBody>
                    <a:bodyPr/>
                    <a:lstStyle/>
                    <a:p>
                      <a:r>
                        <a:rPr kumimoji="1" lang="en-US" altLang="ja-JP" sz="1800" dirty="0" smtClean="0"/>
                        <a:t>16MB</a:t>
                      </a:r>
                      <a:endParaRPr kumimoji="1" lang="ja-JP" altLang="en-US" sz="1800" dirty="0"/>
                    </a:p>
                  </a:txBody>
                  <a:tcPr/>
                </a:tc>
              </a:tr>
              <a:tr h="265544">
                <a:tc>
                  <a:txBody>
                    <a:bodyPr/>
                    <a:lstStyle/>
                    <a:p>
                      <a:r>
                        <a:rPr kumimoji="1" lang="ja-JP" altLang="en-US" sz="1600" dirty="0" smtClean="0"/>
                        <a:t>最大ヒープサイズ</a:t>
                      </a:r>
                      <a:endParaRPr kumimoji="1" lang="ja-JP" altLang="en-US" sz="1600" dirty="0"/>
                    </a:p>
                  </a:txBody>
                  <a:tcPr/>
                </a:tc>
                <a:tc>
                  <a:txBody>
                    <a:bodyPr/>
                    <a:lstStyle/>
                    <a:p>
                      <a:r>
                        <a:rPr kumimoji="1" lang="en-US" altLang="ja-JP" sz="1800" dirty="0" smtClean="0"/>
                        <a:t>2GB</a:t>
                      </a:r>
                      <a:endParaRPr kumimoji="1" lang="ja-JP" altLang="en-US" sz="1800" dirty="0"/>
                    </a:p>
                  </a:txBody>
                  <a:tcPr/>
                </a:tc>
                <a:tc>
                  <a:txBody>
                    <a:bodyPr/>
                    <a:lstStyle/>
                    <a:p>
                      <a:r>
                        <a:rPr kumimoji="1" lang="en-US" altLang="ja-JP" sz="1800" dirty="0" smtClean="0"/>
                        <a:t>256MB</a:t>
                      </a:r>
                      <a:endParaRPr kumimoji="1" lang="ja-JP" altLang="en-US" sz="1800" dirty="0"/>
                    </a:p>
                  </a:txBody>
                  <a:tcPr/>
                </a:tc>
              </a:tr>
              <a:tr h="290304">
                <a:tc>
                  <a:txBody>
                    <a:bodyPr/>
                    <a:lstStyle/>
                    <a:p>
                      <a:r>
                        <a:rPr kumimoji="1" lang="ja-JP" altLang="en-US" sz="1600" dirty="0" smtClean="0"/>
                        <a:t>メタスペースサイズ</a:t>
                      </a:r>
                      <a:endParaRPr kumimoji="1" lang="ja-JP" altLang="en-US" sz="1600" dirty="0"/>
                    </a:p>
                  </a:txBody>
                  <a:tcPr/>
                </a:tc>
                <a:tc>
                  <a:txBody>
                    <a:bodyPr/>
                    <a:lstStyle/>
                    <a:p>
                      <a:r>
                        <a:rPr kumimoji="1" lang="en-US" altLang="ja-JP" sz="1800" dirty="0" smtClean="0"/>
                        <a:t>20.75MB</a:t>
                      </a:r>
                      <a:endParaRPr kumimoji="1" lang="ja-JP" altLang="en-US" sz="1800" dirty="0"/>
                    </a:p>
                  </a:txBody>
                  <a:tcPr/>
                </a:tc>
                <a:tc>
                  <a:txBody>
                    <a:bodyPr/>
                    <a:lstStyle/>
                    <a:p>
                      <a:r>
                        <a:rPr kumimoji="1" lang="en-US" altLang="ja-JP" sz="1800" dirty="0" smtClean="0"/>
                        <a:t>12MB</a:t>
                      </a:r>
                      <a:endParaRPr kumimoji="1" lang="ja-JP" altLang="en-US" sz="1800" dirty="0"/>
                    </a:p>
                  </a:txBody>
                  <a:tcPr/>
                </a:tc>
              </a:tr>
              <a:tr h="171048">
                <a:tc>
                  <a:txBody>
                    <a:bodyPr/>
                    <a:lstStyle/>
                    <a:p>
                      <a:r>
                        <a:rPr kumimoji="1" lang="ja-JP" altLang="en-US" sz="1600" dirty="0" smtClean="0"/>
                        <a:t>スタックサイズ（</a:t>
                      </a:r>
                      <a:r>
                        <a:rPr kumimoji="1" lang="en-US" altLang="ja-JP" sz="1600" dirty="0" smtClean="0"/>
                        <a:t>20</a:t>
                      </a:r>
                      <a:r>
                        <a:rPr kumimoji="1" lang="ja-JP" altLang="en-US" sz="1600" dirty="0" smtClean="0"/>
                        <a:t>スレッド分）</a:t>
                      </a:r>
                      <a:endParaRPr kumimoji="1" lang="ja-JP" altLang="en-US" sz="1600" dirty="0"/>
                    </a:p>
                  </a:txBody>
                  <a:tcPr/>
                </a:tc>
                <a:tc>
                  <a:txBody>
                    <a:bodyPr/>
                    <a:lstStyle/>
                    <a:p>
                      <a:r>
                        <a:rPr kumimoji="1" lang="en-US" altLang="ja-JP" sz="1800" dirty="0" smtClean="0"/>
                        <a:t>20MB</a:t>
                      </a:r>
                      <a:endParaRPr kumimoji="1" lang="ja-JP" altLang="en-US" sz="1800" dirty="0"/>
                    </a:p>
                  </a:txBody>
                  <a:tcPr/>
                </a:tc>
                <a:tc>
                  <a:txBody>
                    <a:bodyPr/>
                    <a:lstStyle/>
                    <a:p>
                      <a:r>
                        <a:rPr kumimoji="1" lang="en-US" altLang="ja-JP" sz="1800" dirty="0" smtClean="0"/>
                        <a:t>6.25MB</a:t>
                      </a:r>
                      <a:endParaRPr kumimoji="1" lang="ja-JP" altLang="en-US" sz="1800" dirty="0"/>
                    </a:p>
                  </a:txBody>
                  <a:tcPr/>
                </a:tc>
              </a:tr>
            </a:tbl>
          </a:graphicData>
        </a:graphic>
      </p:graphicFrame>
      <p:sp>
        <p:nvSpPr>
          <p:cNvPr id="8" name="四角形吹き出し 7"/>
          <p:cNvSpPr/>
          <p:nvPr/>
        </p:nvSpPr>
        <p:spPr>
          <a:xfrm>
            <a:off x="611560" y="5798261"/>
            <a:ext cx="8208912" cy="720081"/>
          </a:xfrm>
          <a:prstGeom prst="wedgeRectCallout">
            <a:avLst>
              <a:gd name="adj1" fmla="val -13271"/>
              <a:gd name="adj2" fmla="val -7398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同一マシン上で複数の</a:t>
            </a:r>
            <a:r>
              <a:rPr kumimoji="1" lang="en-US" altLang="ja-JP" dirty="0" smtClean="0"/>
              <a:t>Java</a:t>
            </a:r>
            <a:r>
              <a:rPr kumimoji="1" lang="ja-JP" altLang="en-US" dirty="0" smtClean="0"/>
              <a:t>プログラムを実行する場合、</a:t>
            </a:r>
            <a:endParaRPr kumimoji="1" lang="en-US" altLang="ja-JP" dirty="0" smtClean="0"/>
          </a:p>
          <a:p>
            <a:pPr algn="ctr"/>
            <a:r>
              <a:rPr kumimoji="1" lang="en-US" altLang="ja-JP" dirty="0" smtClean="0"/>
              <a:t>64bit </a:t>
            </a:r>
            <a:r>
              <a:rPr kumimoji="1" lang="en-US" altLang="ja-JP" dirty="0" err="1" smtClean="0"/>
              <a:t>JavaVM</a:t>
            </a:r>
            <a:r>
              <a:rPr kumimoji="1" lang="ja-JP" altLang="en-US" dirty="0" smtClean="0"/>
              <a:t>のデフォルト設定ではメモリ</a:t>
            </a:r>
            <a:r>
              <a:rPr kumimoji="1" lang="ja-JP" altLang="en-US" dirty="0"/>
              <a:t>の</a:t>
            </a:r>
            <a:r>
              <a:rPr kumimoji="1" lang="ja-JP" altLang="en-US" dirty="0" smtClean="0"/>
              <a:t>使用が過剰</a:t>
            </a:r>
            <a:endParaRPr kumimoji="1" lang="ja-JP" altLang="en-US" dirty="0"/>
          </a:p>
        </p:txBody>
      </p:sp>
    </p:spTree>
    <p:extLst>
      <p:ext uri="{BB962C8B-B14F-4D97-AF65-F5344CB8AC3E}">
        <p14:creationId xmlns:p14="http://schemas.microsoft.com/office/powerpoint/2010/main" val="2880884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高橋 </a:t>
            </a:r>
            <a:r>
              <a:rPr lang="ja-JP" altLang="en-US" dirty="0" smtClean="0"/>
              <a:t>徹の</a:t>
            </a:r>
            <a:r>
              <a:rPr kumimoji="1" lang="ja-JP" altLang="en-US" dirty="0" smtClean="0"/>
              <a:t>自己紹介</a:t>
            </a:r>
            <a:endParaRPr kumimoji="1" lang="ja-JP" altLang="en-US" dirty="0"/>
          </a:p>
        </p:txBody>
      </p:sp>
      <p:sp>
        <p:nvSpPr>
          <p:cNvPr id="3" name="コンテンツ プレースホルダー 2"/>
          <p:cNvSpPr>
            <a:spLocks noGrp="1"/>
          </p:cNvSpPr>
          <p:nvPr>
            <p:ph idx="1"/>
          </p:nvPr>
        </p:nvSpPr>
        <p:spPr/>
        <p:txBody>
          <a:bodyPr>
            <a:normAutofit/>
          </a:bodyPr>
          <a:lstStyle/>
          <a:p>
            <a:pPr marL="800100" lvl="1" indent="-342900"/>
            <a:r>
              <a:rPr lang="ja-JP" altLang="en-US" sz="2400" dirty="0" smtClean="0"/>
              <a:t>コミュニティ活動</a:t>
            </a:r>
            <a:endParaRPr lang="en-US" altLang="ja-JP" sz="2400" dirty="0" smtClean="0"/>
          </a:p>
          <a:p>
            <a:pPr marL="857250" lvl="2" indent="0">
              <a:buNone/>
            </a:pPr>
            <a:endParaRPr lang="en-US" altLang="ja-JP" dirty="0"/>
          </a:p>
          <a:p>
            <a:pPr marL="857250" lvl="2" indent="0">
              <a:buNone/>
            </a:pPr>
            <a:endParaRPr lang="en-US" altLang="ja-JP" sz="2000" dirty="0" smtClean="0"/>
          </a:p>
          <a:p>
            <a:pPr marL="857250" lvl="2" indent="0">
              <a:buNone/>
            </a:pPr>
            <a:endParaRPr lang="en-US" altLang="ja-JP" sz="2000" dirty="0" smtClean="0"/>
          </a:p>
          <a:p>
            <a:pPr marL="914400" lvl="2" indent="0">
              <a:buNone/>
            </a:pPr>
            <a:endParaRPr lang="en-US" altLang="ja-JP" sz="1800" dirty="0" smtClean="0"/>
          </a:p>
          <a:p>
            <a:pPr marL="914400" lvl="2" indent="0">
              <a:buNone/>
            </a:pPr>
            <a:r>
              <a:rPr lang="ja-JP" altLang="en-US" sz="1800" dirty="0" smtClean="0"/>
              <a:t>毎月</a:t>
            </a:r>
            <a:r>
              <a:rPr lang="en-US" altLang="ja-JP" sz="1800" dirty="0" smtClean="0"/>
              <a:t>1</a:t>
            </a:r>
            <a:r>
              <a:rPr lang="ja-JP" altLang="en-US" sz="1800" dirty="0" smtClean="0"/>
              <a:t>回読書会開催中</a:t>
            </a:r>
            <a:endParaRPr lang="en-US" altLang="ja-JP" sz="1800" dirty="0"/>
          </a:p>
          <a:p>
            <a:pPr marL="914400" lvl="2" indent="0">
              <a:buNone/>
            </a:pPr>
            <a:endParaRPr lang="en-US" altLang="ja-JP" sz="1800" dirty="0" smtClean="0"/>
          </a:p>
          <a:p>
            <a:pPr marL="914400" lvl="2" indent="0">
              <a:buNone/>
            </a:pPr>
            <a:endParaRPr lang="en-US" altLang="ja-JP" sz="1800" dirty="0" smtClean="0"/>
          </a:p>
          <a:p>
            <a:pPr lvl="1"/>
            <a:r>
              <a:rPr lang="ja-JP" altLang="en-US" dirty="0" smtClean="0"/>
              <a:t>ブログ等</a:t>
            </a:r>
            <a:endParaRPr lang="en-US" altLang="ja-JP" dirty="0" smtClean="0"/>
          </a:p>
          <a:p>
            <a:pPr lvl="2"/>
            <a:r>
              <a:rPr lang="ja-JP" altLang="en-US" dirty="0" smtClean="0"/>
              <a:t>ブログ </a:t>
            </a:r>
            <a:r>
              <a:rPr lang="en-US" altLang="ja-JP" dirty="0" smtClean="0">
                <a:hlinkClick r:id="rId3"/>
              </a:rPr>
              <a:t>http://d.hatena.ne.jp/torutk</a:t>
            </a:r>
            <a:r>
              <a:rPr lang="en-US" altLang="ja-JP" dirty="0" smtClean="0">
                <a:hlinkClick r:id="rId3"/>
              </a:rPr>
              <a:t>/</a:t>
            </a:r>
            <a:r>
              <a:rPr lang="ja-JP" altLang="en-US" dirty="0" smtClean="0"/>
              <a:t>　他</a:t>
            </a:r>
            <a:endParaRPr lang="en-US" altLang="ja-JP" dirty="0" smtClean="0"/>
          </a:p>
          <a:p>
            <a:pPr lvl="2"/>
            <a:r>
              <a:rPr lang="en-US" altLang="ja-JP" dirty="0" smtClean="0"/>
              <a:t>Twitter @</a:t>
            </a:r>
            <a:r>
              <a:rPr lang="en-US" altLang="ja-JP" dirty="0" err="1" smtClean="0"/>
              <a:t>boochnich</a:t>
            </a:r>
            <a:endParaRPr lang="en-US" altLang="ja-JP" dirty="0" smtClean="0"/>
          </a:p>
        </p:txBody>
      </p:sp>
      <p:pic>
        <p:nvPicPr>
          <p:cNvPr id="1026" name="Picture 2" descr="V:\jobs\presentation\devsumi2013\事前準備\JavaReadingBOF_Logo_300dp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2248074"/>
            <a:ext cx="3452153" cy="1044730"/>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4415" y="3271247"/>
            <a:ext cx="857370" cy="857370"/>
          </a:xfrm>
          <a:prstGeom prst="rect">
            <a:avLst/>
          </a:prstGeom>
        </p:spPr>
      </p:pic>
      <p:pic>
        <p:nvPicPr>
          <p:cNvPr id="8196" name="Picture 4" descr="https://www.oreilly.co.jp/books/images/picture_large978-4-87311-718-8.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00742" y="2292239"/>
            <a:ext cx="1732452" cy="2215927"/>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www.seshop.com/static/images/product/18271/L.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8104" y="1774554"/>
            <a:ext cx="1705913" cy="2156763"/>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5510254" y="3931317"/>
            <a:ext cx="1590488" cy="369332"/>
          </a:xfrm>
          <a:prstGeom prst="rect">
            <a:avLst/>
          </a:prstGeom>
          <a:noFill/>
        </p:spPr>
        <p:txBody>
          <a:bodyPr wrap="square" rtlCol="0">
            <a:spAutoFit/>
          </a:bodyPr>
          <a:lstStyle/>
          <a:p>
            <a:r>
              <a:rPr kumimoji="1" lang="en-US" altLang="ja-JP" dirty="0" smtClean="0"/>
              <a:t>2016-01</a:t>
            </a:r>
            <a:r>
              <a:rPr kumimoji="1" lang="ja-JP" altLang="en-US" dirty="0" smtClean="0"/>
              <a:t>～</a:t>
            </a:r>
            <a:r>
              <a:rPr kumimoji="1" lang="ja-JP" altLang="en-US" dirty="0"/>
              <a:t>今</a:t>
            </a:r>
          </a:p>
        </p:txBody>
      </p:sp>
      <p:sp>
        <p:nvSpPr>
          <p:cNvPr id="9" name="テキスト ボックス 8"/>
          <p:cNvSpPr txBox="1"/>
          <p:nvPr/>
        </p:nvSpPr>
        <p:spPr>
          <a:xfrm>
            <a:off x="7090920" y="4564323"/>
            <a:ext cx="1742274" cy="369332"/>
          </a:xfrm>
          <a:prstGeom prst="rect">
            <a:avLst/>
          </a:prstGeom>
          <a:noFill/>
        </p:spPr>
        <p:txBody>
          <a:bodyPr wrap="square" rtlCol="0">
            <a:spAutoFit/>
          </a:bodyPr>
          <a:lstStyle/>
          <a:p>
            <a:r>
              <a:rPr kumimoji="1" lang="en-US" altLang="ja-JP" dirty="0" smtClean="0"/>
              <a:t>2015-06</a:t>
            </a:r>
            <a:r>
              <a:rPr kumimoji="1" lang="ja-JP" altLang="en-US" dirty="0" smtClean="0"/>
              <a:t>～</a:t>
            </a:r>
            <a:r>
              <a:rPr kumimoji="1" lang="en-US" altLang="ja-JP" dirty="0" smtClean="0"/>
              <a:t>12</a:t>
            </a:r>
            <a:endParaRPr kumimoji="1" lang="ja-JP" altLang="en-US" dirty="0"/>
          </a:p>
        </p:txBody>
      </p:sp>
    </p:spTree>
    <p:extLst>
      <p:ext uri="{BB962C8B-B14F-4D97-AF65-F5344CB8AC3E}">
        <p14:creationId xmlns:p14="http://schemas.microsoft.com/office/powerpoint/2010/main" val="38785611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デスクトッププログラム配布の目標</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デスクトップ上で複数の</a:t>
            </a:r>
            <a:r>
              <a:rPr kumimoji="1" lang="en-US" altLang="ja-JP" dirty="0" smtClean="0"/>
              <a:t>Java</a:t>
            </a:r>
            <a:r>
              <a:rPr kumimoji="1" lang="ja-JP" altLang="en-US" dirty="0" smtClean="0"/>
              <a:t>プログラムを実行</a:t>
            </a:r>
            <a:endParaRPr kumimoji="1" lang="en-US" altLang="ja-JP" dirty="0" smtClean="0"/>
          </a:p>
          <a:p>
            <a:endParaRPr kumimoji="1" lang="en-US" altLang="ja-JP" dirty="0"/>
          </a:p>
          <a:p>
            <a:r>
              <a:rPr kumimoji="1" lang="en-US" altLang="ja-JP" dirty="0" smtClean="0"/>
              <a:t>Windows</a:t>
            </a:r>
            <a:r>
              <a:rPr kumimoji="1" lang="ja-JP" altLang="en-US" dirty="0" smtClean="0"/>
              <a:t>インストーラー形式のファイルで配布</a:t>
            </a:r>
            <a:endParaRPr kumimoji="1" lang="en-US" altLang="ja-JP" dirty="0" smtClean="0"/>
          </a:p>
          <a:p>
            <a:r>
              <a:rPr kumimoji="1" lang="en-US" altLang="ja-JP" dirty="0" err="1" smtClean="0"/>
              <a:t>JavaVM</a:t>
            </a:r>
            <a:r>
              <a:rPr kumimoji="1" lang="ja-JP" altLang="en-US" dirty="0"/>
              <a:t> </a:t>
            </a:r>
            <a:r>
              <a:rPr kumimoji="1" lang="en-US" altLang="ja-JP" dirty="0" smtClean="0"/>
              <a:t>32bit</a:t>
            </a:r>
            <a:r>
              <a:rPr kumimoji="1" lang="ja-JP" altLang="en-US" dirty="0" smtClean="0"/>
              <a:t>で</a:t>
            </a:r>
            <a:r>
              <a:rPr kumimoji="1" lang="ja-JP" altLang="en-US" dirty="0" smtClean="0"/>
              <a:t>実行</a:t>
            </a:r>
            <a:endParaRPr kumimoji="1" lang="en-US" altLang="ja-JP" dirty="0" smtClean="0"/>
          </a:p>
          <a:p>
            <a:r>
              <a:rPr kumimoji="1" lang="en-US" altLang="ja-JP" dirty="0" err="1" smtClean="0"/>
              <a:t>JavaVM</a:t>
            </a:r>
            <a:r>
              <a:rPr kumimoji="1" lang="ja-JP" altLang="en-US" dirty="0"/>
              <a:t> </a:t>
            </a:r>
            <a:r>
              <a:rPr kumimoji="1" lang="en-US" altLang="ja-JP" dirty="0" smtClean="0"/>
              <a:t>64bit</a:t>
            </a:r>
            <a:r>
              <a:rPr kumimoji="1" lang="ja-JP" altLang="en-US" dirty="0" smtClean="0"/>
              <a:t>で実行の場合は</a:t>
            </a:r>
            <a:r>
              <a:rPr kumimoji="1" lang="en-US" altLang="ja-JP" dirty="0" smtClean="0"/>
              <a:t>JVM</a:t>
            </a:r>
            <a:r>
              <a:rPr kumimoji="1" lang="ja-JP" altLang="en-US" dirty="0" smtClean="0"/>
              <a:t>オプション指定</a:t>
            </a:r>
            <a:endParaRPr kumimoji="1" lang="en-US" altLang="ja-JP" dirty="0" smtClean="0"/>
          </a:p>
          <a:p>
            <a:pPr marL="457200" lvl="1" indent="0">
              <a:buNone/>
            </a:pPr>
            <a:endParaRPr kumimoji="1" lang="ja-JP" altLang="en-US" dirty="0"/>
          </a:p>
        </p:txBody>
      </p:sp>
      <p:sp>
        <p:nvSpPr>
          <p:cNvPr id="4" name="メモ 3"/>
          <p:cNvSpPr/>
          <p:nvPr/>
        </p:nvSpPr>
        <p:spPr>
          <a:xfrm>
            <a:off x="1331640" y="4365104"/>
            <a:ext cx="3600400" cy="1584176"/>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t"/>
          <a:lstStyle/>
          <a:p>
            <a:r>
              <a:rPr kumimoji="1" lang="en-US" altLang="ja-JP" sz="2000" dirty="0" smtClean="0"/>
              <a:t>-Xms16m</a:t>
            </a:r>
          </a:p>
          <a:p>
            <a:r>
              <a:rPr kumimoji="1" lang="en-US" altLang="ja-JP" sz="2000" dirty="0" smtClean="0"/>
              <a:t>-Xmx256m</a:t>
            </a:r>
          </a:p>
          <a:p>
            <a:r>
              <a:rPr kumimoji="1" lang="en-US" altLang="ja-JP" sz="2000" dirty="0" smtClean="0"/>
              <a:t>-Xss320k</a:t>
            </a:r>
          </a:p>
          <a:p>
            <a:r>
              <a:rPr kumimoji="1" lang="en-US" altLang="ja-JP" sz="2000" dirty="0" err="1" smtClean="0"/>
              <a:t>serialGC</a:t>
            </a:r>
            <a:r>
              <a:rPr kumimoji="1" lang="ja-JP" altLang="en-US" sz="2000" dirty="0" smtClean="0"/>
              <a:t>を指定</a:t>
            </a:r>
            <a:endParaRPr kumimoji="1" lang="en-US" altLang="ja-JP" sz="2000" dirty="0" smtClean="0"/>
          </a:p>
          <a:p>
            <a:r>
              <a:rPr kumimoji="1" lang="ja-JP" altLang="en-US" sz="2000" dirty="0" smtClean="0"/>
              <a:t>コンパイルスレッド数を</a:t>
            </a:r>
            <a:r>
              <a:rPr kumimoji="1" lang="ja-JP" altLang="en-US" sz="2000" dirty="0"/>
              <a:t>指定</a:t>
            </a:r>
          </a:p>
        </p:txBody>
      </p:sp>
    </p:spTree>
    <p:extLst>
      <p:ext uri="{BB962C8B-B14F-4D97-AF65-F5344CB8AC3E}">
        <p14:creationId xmlns:p14="http://schemas.microsoft.com/office/powerpoint/2010/main" val="27056220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539552" y="1916832"/>
            <a:ext cx="4104456" cy="4608512"/>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kumimoji="1" lang="en-US" altLang="ja-JP" sz="2000" dirty="0" smtClean="0"/>
              <a:t>Windows</a:t>
            </a:r>
            <a:r>
              <a:rPr kumimoji="1" lang="ja-JP" altLang="en-US" sz="2000" dirty="0" smtClean="0"/>
              <a:t>インストーラー（</a:t>
            </a:r>
            <a:r>
              <a:rPr kumimoji="1" lang="en-US" altLang="ja-JP" sz="2000" dirty="0" smtClean="0"/>
              <a:t>MSI</a:t>
            </a:r>
            <a:r>
              <a:rPr kumimoji="1" lang="ja-JP" altLang="en-US" sz="2000" dirty="0" smtClean="0"/>
              <a:t>）形式</a:t>
            </a:r>
            <a:endParaRPr kumimoji="1" lang="ja-JP" altLang="en-US" sz="2000" dirty="0"/>
          </a:p>
        </p:txBody>
      </p:sp>
      <p:sp>
        <p:nvSpPr>
          <p:cNvPr id="2" name="タイトル 1"/>
          <p:cNvSpPr>
            <a:spLocks noGrp="1"/>
          </p:cNvSpPr>
          <p:nvPr>
            <p:ph type="title"/>
          </p:nvPr>
        </p:nvSpPr>
        <p:spPr/>
        <p:txBody>
          <a:bodyPr/>
          <a:lstStyle/>
          <a:p>
            <a:r>
              <a:rPr kumimoji="1" lang="en-US" altLang="ja-JP" dirty="0" smtClean="0"/>
              <a:t>Windows</a:t>
            </a:r>
            <a:r>
              <a:rPr kumimoji="1" lang="ja-JP" altLang="en-US" dirty="0" smtClean="0"/>
              <a:t>インストーラーを作成する方法</a:t>
            </a:r>
            <a:endParaRPr kumimoji="1" lang="ja-JP" altLang="en-US" dirty="0"/>
          </a:p>
        </p:txBody>
      </p:sp>
      <p:sp>
        <p:nvSpPr>
          <p:cNvPr id="5" name="角丸四角形 4"/>
          <p:cNvSpPr/>
          <p:nvPr/>
        </p:nvSpPr>
        <p:spPr>
          <a:xfrm>
            <a:off x="1080597" y="2420888"/>
            <a:ext cx="2232248" cy="108012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2400" dirty="0" err="1" smtClean="0"/>
              <a:t>InstallShield</a:t>
            </a:r>
            <a:endParaRPr kumimoji="1" lang="en-US" altLang="ja-JP" sz="2400" dirty="0" smtClean="0"/>
          </a:p>
          <a:p>
            <a:pPr algn="ctr"/>
            <a:r>
              <a:rPr kumimoji="1" lang="ja-JP" altLang="en-US" sz="2400" dirty="0" smtClean="0"/>
              <a:t>商用製品</a:t>
            </a:r>
            <a:endParaRPr kumimoji="1" lang="ja-JP" altLang="en-US" sz="2400" dirty="0"/>
          </a:p>
        </p:txBody>
      </p:sp>
      <p:sp>
        <p:nvSpPr>
          <p:cNvPr id="8" name="角丸四角形 7"/>
          <p:cNvSpPr/>
          <p:nvPr/>
        </p:nvSpPr>
        <p:spPr>
          <a:xfrm>
            <a:off x="1115616" y="3861048"/>
            <a:ext cx="2232248" cy="108012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2400" dirty="0" smtClean="0"/>
              <a:t>Visual Studio Installer</a:t>
            </a:r>
          </a:p>
          <a:p>
            <a:pPr algn="ctr"/>
            <a:r>
              <a:rPr kumimoji="1" lang="ja-JP" altLang="en-US" sz="2400" dirty="0" smtClean="0"/>
              <a:t>商用</a:t>
            </a:r>
            <a:r>
              <a:rPr kumimoji="1" lang="ja-JP" altLang="en-US" sz="2400" dirty="0"/>
              <a:t>製品</a:t>
            </a:r>
            <a:endParaRPr kumimoji="1" lang="en-US" altLang="ja-JP" sz="2400" dirty="0" smtClean="0"/>
          </a:p>
        </p:txBody>
      </p:sp>
      <p:sp>
        <p:nvSpPr>
          <p:cNvPr id="10" name="角丸四角形 9"/>
          <p:cNvSpPr/>
          <p:nvPr/>
        </p:nvSpPr>
        <p:spPr>
          <a:xfrm>
            <a:off x="1115616" y="5301208"/>
            <a:ext cx="2232248" cy="108012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2400" dirty="0" smtClean="0"/>
              <a:t>WiX</a:t>
            </a:r>
            <a:r>
              <a:rPr kumimoji="1" lang="ja-JP" altLang="en-US" sz="2400" dirty="0" smtClean="0"/>
              <a:t> </a:t>
            </a:r>
            <a:r>
              <a:rPr kumimoji="1" lang="en-US" altLang="ja-JP" sz="2400" dirty="0" smtClean="0"/>
              <a:t>toolset</a:t>
            </a:r>
          </a:p>
          <a:p>
            <a:pPr algn="ctr"/>
            <a:r>
              <a:rPr kumimoji="1" lang="ja-JP" altLang="en-US" sz="2400" dirty="0"/>
              <a:t>無償</a:t>
            </a:r>
            <a:endParaRPr kumimoji="1" lang="en-US" altLang="ja-JP" sz="2400" dirty="0" smtClean="0"/>
          </a:p>
        </p:txBody>
      </p:sp>
      <p:sp>
        <p:nvSpPr>
          <p:cNvPr id="12" name="正方形/長方形 11"/>
          <p:cNvSpPr/>
          <p:nvPr/>
        </p:nvSpPr>
        <p:spPr>
          <a:xfrm>
            <a:off x="4932040" y="1916832"/>
            <a:ext cx="3960440" cy="4608512"/>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kumimoji="1" lang="ja-JP" altLang="en-US" sz="2000" dirty="0" smtClean="0"/>
              <a:t>独自インストーラー形式</a:t>
            </a:r>
            <a:endParaRPr kumimoji="1" lang="ja-JP" altLang="en-US" sz="2000" dirty="0"/>
          </a:p>
        </p:txBody>
      </p:sp>
      <p:sp>
        <p:nvSpPr>
          <p:cNvPr id="13" name="角丸四角形 12"/>
          <p:cNvSpPr/>
          <p:nvPr/>
        </p:nvSpPr>
        <p:spPr>
          <a:xfrm>
            <a:off x="5976826" y="3861048"/>
            <a:ext cx="2232248" cy="108012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2400" dirty="0" smtClean="0"/>
              <a:t>NSIS</a:t>
            </a:r>
          </a:p>
          <a:p>
            <a:pPr algn="ctr"/>
            <a:r>
              <a:rPr kumimoji="1" lang="ja-JP" altLang="en-US" sz="2400" dirty="0" smtClean="0"/>
              <a:t>無償</a:t>
            </a:r>
            <a:endParaRPr kumimoji="1" lang="en-US" altLang="ja-JP" sz="2400" dirty="0" smtClean="0"/>
          </a:p>
        </p:txBody>
      </p:sp>
      <p:sp>
        <p:nvSpPr>
          <p:cNvPr id="14" name="角丸四角形 13"/>
          <p:cNvSpPr/>
          <p:nvPr/>
        </p:nvSpPr>
        <p:spPr>
          <a:xfrm>
            <a:off x="5976826" y="2420888"/>
            <a:ext cx="2232248" cy="108012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2400" dirty="0" err="1" smtClean="0"/>
              <a:t>Inno</a:t>
            </a:r>
            <a:r>
              <a:rPr kumimoji="1" lang="ja-JP" altLang="en-US" sz="2400" dirty="0" smtClean="0"/>
              <a:t> </a:t>
            </a:r>
            <a:r>
              <a:rPr kumimoji="1" lang="en-US" altLang="ja-JP" sz="2400" dirty="0" smtClean="0"/>
              <a:t>Setup</a:t>
            </a:r>
          </a:p>
          <a:p>
            <a:pPr algn="ctr"/>
            <a:r>
              <a:rPr kumimoji="1" lang="ja-JP" altLang="en-US" sz="2400" dirty="0"/>
              <a:t>無償</a:t>
            </a:r>
            <a:endParaRPr kumimoji="1" lang="en-US" altLang="ja-JP" sz="2400" dirty="0" smtClean="0"/>
          </a:p>
        </p:txBody>
      </p:sp>
      <p:sp>
        <p:nvSpPr>
          <p:cNvPr id="3" name="正方形/長方形 2"/>
          <p:cNvSpPr/>
          <p:nvPr/>
        </p:nvSpPr>
        <p:spPr>
          <a:xfrm>
            <a:off x="755576" y="5085184"/>
            <a:ext cx="3528392" cy="13681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5185053" y="2276872"/>
            <a:ext cx="3528392" cy="13681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435421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altLang="en-US" smtClean="0"/>
              <a:t>Example Bullet Point Slide</a:t>
            </a:r>
            <a:endParaRPr lang="en-US" altLang="en-US" smtClean="0"/>
          </a:p>
        </p:txBody>
      </p:sp>
      <p:sp>
        <p:nvSpPr>
          <p:cNvPr id="5123" name="Rectangle 3"/>
          <p:cNvSpPr>
            <a:spLocks noGrp="1" noChangeArrowheads="1"/>
          </p:cNvSpPr>
          <p:nvPr>
            <p:ph type="body" idx="1"/>
          </p:nvPr>
        </p:nvSpPr>
        <p:spPr>
          <a:xfrm>
            <a:off x="406400" y="1663700"/>
            <a:ext cx="8229600" cy="4368800"/>
          </a:xfrm>
        </p:spPr>
        <p:txBody>
          <a:bodyPr/>
          <a:lstStyle/>
          <a:p>
            <a:pPr eaLnBrk="1" hangingPunct="1"/>
            <a:r>
              <a:rPr lang="en-US" altLang="en-US" smtClean="0"/>
              <a:t>Bullet point</a:t>
            </a:r>
          </a:p>
          <a:p>
            <a:pPr eaLnBrk="1" hangingPunct="1"/>
            <a:r>
              <a:rPr lang="en-US" altLang="en-US" smtClean="0"/>
              <a:t>Bullet point</a:t>
            </a:r>
          </a:p>
          <a:p>
            <a:pPr lvl="1" eaLnBrk="1" hangingPunct="1"/>
            <a:r>
              <a:rPr lang="en-US" altLang="en-US" smtClean="0"/>
              <a:t>Sub Bullet</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smtClean="0"/>
              <a:t>Sample Chart</a:t>
            </a:r>
            <a:endParaRPr lang="en-GB" altLang="en-US" smtClean="0"/>
          </a:p>
        </p:txBody>
      </p:sp>
      <p:graphicFrame>
        <p:nvGraphicFramePr>
          <p:cNvPr id="7171" name="Content Placeholder 3"/>
          <p:cNvGraphicFramePr>
            <a:graphicFrameLocks noGrp="1"/>
          </p:cNvGraphicFramePr>
          <p:nvPr>
            <p:ph idx="1"/>
          </p:nvPr>
        </p:nvGraphicFramePr>
        <p:xfrm>
          <a:off x="901700" y="1790700"/>
          <a:ext cx="7340600" cy="3944938"/>
        </p:xfrm>
        <a:graphic>
          <a:graphicData uri="http://schemas.openxmlformats.org/presentationml/2006/ole">
            <mc:AlternateContent xmlns:mc="http://schemas.openxmlformats.org/markup-compatibility/2006">
              <mc:Choice xmlns:v="urn:schemas-microsoft-com:vml" Requires="v">
                <p:oleObj spid="_x0000_s7186" r:id="rId3" imgW="7340220" imgH="3944454" progId="Excel.Chart.8">
                  <p:embed/>
                </p:oleObj>
              </mc:Choice>
              <mc:Fallback>
                <p:oleObj r:id="rId3" imgW="7340220" imgH="3944454" progId="Excel.Chart.8">
                  <p:embed/>
                  <p:pic>
                    <p:nvPicPr>
                      <p:cNvPr id="0" name="Content Placeholder 3"/>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700" y="1790700"/>
                        <a:ext cx="7340600" cy="394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GB" altLang="en-US" smtClean="0"/>
              <a:t>Colour scheme</a:t>
            </a:r>
            <a:endParaRPr lang="en-US" altLang="en-US" smtClean="0"/>
          </a:p>
        </p:txBody>
      </p:sp>
      <p:sp>
        <p:nvSpPr>
          <p:cNvPr id="8195" name="Rectangle 3"/>
          <p:cNvSpPr>
            <a:spLocks noChangeArrowheads="1"/>
          </p:cNvSpPr>
          <p:nvPr/>
        </p:nvSpPr>
        <p:spPr bwMode="auto">
          <a:xfrm>
            <a:off x="3571875" y="2863850"/>
            <a:ext cx="827088" cy="6111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8196" name="Rectangle 4"/>
          <p:cNvSpPr>
            <a:spLocks noChangeArrowheads="1"/>
          </p:cNvSpPr>
          <p:nvPr/>
        </p:nvSpPr>
        <p:spPr bwMode="auto">
          <a:xfrm>
            <a:off x="4648200" y="2863850"/>
            <a:ext cx="827088" cy="611188"/>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8197" name="Rectangle 5"/>
          <p:cNvSpPr>
            <a:spLocks noChangeArrowheads="1"/>
          </p:cNvSpPr>
          <p:nvPr/>
        </p:nvSpPr>
        <p:spPr bwMode="auto">
          <a:xfrm>
            <a:off x="2519363" y="4478338"/>
            <a:ext cx="827087" cy="6111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8198" name="Rectangle 6"/>
          <p:cNvSpPr>
            <a:spLocks noChangeArrowheads="1"/>
          </p:cNvSpPr>
          <p:nvPr/>
        </p:nvSpPr>
        <p:spPr bwMode="auto">
          <a:xfrm>
            <a:off x="3587750" y="4478338"/>
            <a:ext cx="827088" cy="611187"/>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8199" name="Rectangle 7"/>
          <p:cNvSpPr>
            <a:spLocks noChangeArrowheads="1"/>
          </p:cNvSpPr>
          <p:nvPr/>
        </p:nvSpPr>
        <p:spPr bwMode="auto">
          <a:xfrm>
            <a:off x="4656138" y="4478338"/>
            <a:ext cx="827087" cy="611187"/>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8200" name="Rectangle 8"/>
          <p:cNvSpPr>
            <a:spLocks noChangeArrowheads="1"/>
          </p:cNvSpPr>
          <p:nvPr/>
        </p:nvSpPr>
        <p:spPr bwMode="auto">
          <a:xfrm>
            <a:off x="5726113" y="4478338"/>
            <a:ext cx="827087" cy="611187"/>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8201" name="Rectangle 9"/>
          <p:cNvSpPr>
            <a:spLocks noChangeArrowheads="1"/>
          </p:cNvSpPr>
          <p:nvPr/>
        </p:nvSpPr>
        <p:spPr bwMode="auto">
          <a:xfrm>
            <a:off x="5708650" y="2863850"/>
            <a:ext cx="827088" cy="611188"/>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8202" name="Rectangle 10"/>
          <p:cNvSpPr>
            <a:spLocks noChangeArrowheads="1"/>
          </p:cNvSpPr>
          <p:nvPr/>
        </p:nvSpPr>
        <p:spPr bwMode="auto">
          <a:xfrm>
            <a:off x="2503488" y="2863850"/>
            <a:ext cx="827087" cy="6111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8203" name="Text Box 11"/>
          <p:cNvSpPr txBox="1">
            <a:spLocks noChangeArrowheads="1"/>
          </p:cNvSpPr>
          <p:nvPr/>
        </p:nvSpPr>
        <p:spPr bwMode="auto">
          <a:xfrm>
            <a:off x="2284413" y="2224088"/>
            <a:ext cx="1266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600"/>
              <a:t>Background</a:t>
            </a:r>
            <a:endParaRPr lang="en-US" altLang="en-US" sz="1600"/>
          </a:p>
        </p:txBody>
      </p:sp>
      <p:sp>
        <p:nvSpPr>
          <p:cNvPr id="8204" name="Text Box 12"/>
          <p:cNvSpPr txBox="1">
            <a:spLocks noChangeArrowheads="1"/>
          </p:cNvSpPr>
          <p:nvPr/>
        </p:nvSpPr>
        <p:spPr bwMode="auto">
          <a:xfrm>
            <a:off x="3602038" y="2101850"/>
            <a:ext cx="7715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600"/>
              <a:t>Text &amp;</a:t>
            </a:r>
          </a:p>
          <a:p>
            <a:pPr algn="ctr" eaLnBrk="1" hangingPunct="1">
              <a:spcBef>
                <a:spcPct val="0"/>
              </a:spcBef>
              <a:buFontTx/>
              <a:buNone/>
            </a:pPr>
            <a:r>
              <a:rPr lang="en-GB" altLang="en-US" sz="1600"/>
              <a:t>Lines</a:t>
            </a:r>
            <a:endParaRPr lang="en-US" altLang="en-US" sz="1600"/>
          </a:p>
        </p:txBody>
      </p:sp>
      <p:sp>
        <p:nvSpPr>
          <p:cNvPr id="8205" name="Text Box 13"/>
          <p:cNvSpPr txBox="1">
            <a:spLocks noChangeArrowheads="1"/>
          </p:cNvSpPr>
          <p:nvPr/>
        </p:nvSpPr>
        <p:spPr bwMode="auto">
          <a:xfrm>
            <a:off x="4552950" y="2224088"/>
            <a:ext cx="10175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600"/>
              <a:t>Shadows</a:t>
            </a:r>
            <a:endParaRPr lang="en-US" altLang="en-US" sz="1600"/>
          </a:p>
        </p:txBody>
      </p:sp>
      <p:sp>
        <p:nvSpPr>
          <p:cNvPr id="8206" name="Text Box 14"/>
          <p:cNvSpPr txBox="1">
            <a:spLocks noChangeArrowheads="1"/>
          </p:cNvSpPr>
          <p:nvPr/>
        </p:nvSpPr>
        <p:spPr bwMode="auto">
          <a:xfrm>
            <a:off x="5832475" y="2101850"/>
            <a:ext cx="57943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600"/>
              <a:t>Title</a:t>
            </a:r>
            <a:br>
              <a:rPr lang="en-GB" altLang="en-US" sz="1600"/>
            </a:br>
            <a:r>
              <a:rPr lang="en-GB" altLang="en-US" sz="1600"/>
              <a:t>Text</a:t>
            </a:r>
            <a:endParaRPr lang="en-US" altLang="en-US" sz="1600"/>
          </a:p>
        </p:txBody>
      </p:sp>
      <p:sp>
        <p:nvSpPr>
          <p:cNvPr id="8207" name="Text Box 15"/>
          <p:cNvSpPr txBox="1">
            <a:spLocks noChangeArrowheads="1"/>
          </p:cNvSpPr>
          <p:nvPr/>
        </p:nvSpPr>
        <p:spPr bwMode="auto">
          <a:xfrm>
            <a:off x="2662238" y="3838575"/>
            <a:ext cx="542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600"/>
              <a:t>Fills</a:t>
            </a:r>
            <a:endParaRPr lang="en-US" altLang="en-US" sz="1600"/>
          </a:p>
        </p:txBody>
      </p:sp>
      <p:sp>
        <p:nvSpPr>
          <p:cNvPr id="8208" name="Text Box 16"/>
          <p:cNvSpPr txBox="1">
            <a:spLocks noChangeArrowheads="1"/>
          </p:cNvSpPr>
          <p:nvPr/>
        </p:nvSpPr>
        <p:spPr bwMode="auto">
          <a:xfrm>
            <a:off x="3608388" y="3838575"/>
            <a:ext cx="804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600"/>
              <a:t>Accent</a:t>
            </a:r>
            <a:endParaRPr lang="en-US" altLang="en-US" sz="1600"/>
          </a:p>
        </p:txBody>
      </p:sp>
      <p:sp>
        <p:nvSpPr>
          <p:cNvPr id="8209" name="Text Box 17"/>
          <p:cNvSpPr txBox="1">
            <a:spLocks noChangeArrowheads="1"/>
          </p:cNvSpPr>
          <p:nvPr/>
        </p:nvSpPr>
        <p:spPr bwMode="auto">
          <a:xfrm>
            <a:off x="4543425" y="3716338"/>
            <a:ext cx="10287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600"/>
              <a:t>Accent &amp;</a:t>
            </a:r>
          </a:p>
          <a:p>
            <a:pPr algn="ctr" eaLnBrk="1" hangingPunct="1">
              <a:spcBef>
                <a:spcPct val="0"/>
              </a:spcBef>
              <a:buFontTx/>
              <a:buNone/>
            </a:pPr>
            <a:r>
              <a:rPr lang="en-GB" altLang="en-US" sz="1600"/>
              <a:t>Hyperlink</a:t>
            </a:r>
            <a:endParaRPr lang="en-US" altLang="en-US" sz="1600"/>
          </a:p>
        </p:txBody>
      </p:sp>
      <p:sp>
        <p:nvSpPr>
          <p:cNvPr id="8210" name="Text Box 18"/>
          <p:cNvSpPr txBox="1">
            <a:spLocks noChangeArrowheads="1"/>
          </p:cNvSpPr>
          <p:nvPr/>
        </p:nvSpPr>
        <p:spPr bwMode="auto">
          <a:xfrm>
            <a:off x="5624513" y="3714750"/>
            <a:ext cx="10287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600"/>
              <a:t>Followed</a:t>
            </a:r>
          </a:p>
          <a:p>
            <a:pPr algn="ctr" eaLnBrk="1" hangingPunct="1">
              <a:spcBef>
                <a:spcPct val="0"/>
              </a:spcBef>
              <a:buFontTx/>
              <a:buNone/>
            </a:pPr>
            <a:r>
              <a:rPr lang="en-GB" altLang="en-US" sz="1600"/>
              <a:t>Hyperlink</a:t>
            </a:r>
            <a:endParaRPr lang="en-US" altLang="en-US" sz="160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altLang="en-US" smtClean="0"/>
              <a:t>Picture slide</a:t>
            </a:r>
            <a:endParaRPr lang="en-US" altLang="en-US" smtClean="0"/>
          </a:p>
        </p:txBody>
      </p:sp>
      <p:sp>
        <p:nvSpPr>
          <p:cNvPr id="10243" name="Rectangle 3"/>
          <p:cNvSpPr>
            <a:spLocks noGrp="1" noChangeArrowheads="1"/>
          </p:cNvSpPr>
          <p:nvPr>
            <p:ph type="body" sz="half" idx="1"/>
          </p:nvPr>
        </p:nvSpPr>
        <p:spPr>
          <a:xfrm>
            <a:off x="457200" y="1600200"/>
            <a:ext cx="4027488" cy="4525963"/>
          </a:xfrm>
        </p:spPr>
        <p:txBody>
          <a:bodyPr/>
          <a:lstStyle/>
          <a:p>
            <a:pPr eaLnBrk="1" hangingPunct="1"/>
            <a:r>
              <a:rPr lang="en-GB" altLang="en-US" smtClean="0"/>
              <a:t>Bullet 1</a:t>
            </a:r>
          </a:p>
          <a:p>
            <a:pPr eaLnBrk="1" hangingPunct="1"/>
            <a:r>
              <a:rPr lang="en-GB" altLang="en-US" smtClean="0"/>
              <a:t>Bullet 2</a:t>
            </a:r>
            <a:endParaRPr lang="en-US" altLang="en-US" smtClean="0"/>
          </a:p>
        </p:txBody>
      </p:sp>
      <p:pic>
        <p:nvPicPr>
          <p:cNvPr id="10244" name="Picture 4" descr="IMG_92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6213" y="2205038"/>
            <a:ext cx="3097212" cy="3852862"/>
          </a:xfrm>
          <a:prstGeom prst="rect">
            <a:avLst/>
          </a:prstGeom>
          <a:solidFill>
            <a:schemeClr val="tx1"/>
          </a:solidFill>
          <a:ln w="57150">
            <a:solidFill>
              <a:schemeClr val="accent1"/>
            </a:solid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12291" name="Rectangle 3"/>
          <p:cNvSpPr>
            <a:spLocks noGrp="1" noChangeArrowheads="1"/>
          </p:cNvSpPr>
          <p:nvPr>
            <p:ph type="title"/>
          </p:nvPr>
        </p:nvSpPr>
        <p:spPr/>
        <p:txBody>
          <a:bodyPr/>
          <a:lstStyle/>
          <a:p>
            <a:pPr eaLnBrk="1" hangingPunct="1"/>
            <a:r>
              <a:rPr lang="en-GB" altLang="en-US" smtClean="0"/>
              <a:t>Use of templates</a:t>
            </a:r>
            <a:endParaRPr lang="en-US" altLang="en-US" smtClean="0"/>
          </a:p>
        </p:txBody>
      </p:sp>
      <p:sp>
        <p:nvSpPr>
          <p:cNvPr id="12292" name="Text Box 4"/>
          <p:cNvSpPr txBox="1">
            <a:spLocks noChangeArrowheads="1"/>
          </p:cNvSpPr>
          <p:nvPr/>
        </p:nvSpPr>
        <p:spPr bwMode="auto">
          <a:xfrm>
            <a:off x="1150938" y="1711325"/>
            <a:ext cx="69500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2000" b="1" dirty="0"/>
              <a:t>You are free to use these templates for your personal and business presentations.</a:t>
            </a:r>
          </a:p>
        </p:txBody>
      </p:sp>
      <p:sp>
        <p:nvSpPr>
          <p:cNvPr id="12293" name="Text Box 5"/>
          <p:cNvSpPr txBox="1">
            <a:spLocks noChangeArrowheads="1"/>
          </p:cNvSpPr>
          <p:nvPr/>
        </p:nvSpPr>
        <p:spPr bwMode="auto">
          <a:xfrm>
            <a:off x="1150938" y="3140075"/>
            <a:ext cx="3409950" cy="225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u="sng" dirty="0"/>
              <a:t>Do</a:t>
            </a:r>
          </a:p>
          <a:p>
            <a:pPr eaLnBrk="1" hangingPunct="1">
              <a:spcBef>
                <a:spcPct val="0"/>
              </a:spcBef>
              <a:buFont typeface="Wingdings" panose="05000000000000000000" pitchFamily="2" charset="2"/>
              <a:buChar char="ü"/>
            </a:pPr>
            <a:r>
              <a:rPr lang="en-GB" altLang="en-US" sz="1400" dirty="0"/>
              <a:t>Use these templates for your presentations</a:t>
            </a:r>
          </a:p>
          <a:p>
            <a:pPr eaLnBrk="1" hangingPunct="1">
              <a:spcBef>
                <a:spcPct val="0"/>
              </a:spcBef>
              <a:buFont typeface="Wingdings" panose="05000000000000000000" pitchFamily="2" charset="2"/>
              <a:buChar char="ü"/>
            </a:pPr>
            <a:r>
              <a:rPr lang="en-GB" altLang="en-US" sz="1400" dirty="0"/>
              <a:t>Display your presentation on a web site provided that it is not for the purpose of downloading the template.</a:t>
            </a:r>
          </a:p>
          <a:p>
            <a:pPr eaLnBrk="1" hangingPunct="1">
              <a:spcBef>
                <a:spcPct val="0"/>
              </a:spcBef>
              <a:buFont typeface="Wingdings" panose="05000000000000000000" pitchFamily="2" charset="2"/>
              <a:buChar char="ü"/>
            </a:pPr>
            <a:r>
              <a:rPr lang="en-US" altLang="en-US" sz="1400" dirty="0"/>
              <a:t>If you like these templates, we would always appreciate a link back to our website.  Many thanks.</a:t>
            </a:r>
          </a:p>
          <a:p>
            <a:pPr eaLnBrk="1" hangingPunct="1">
              <a:spcBef>
                <a:spcPct val="0"/>
              </a:spcBef>
              <a:buFont typeface="Wingdings" panose="05000000000000000000" pitchFamily="2" charset="2"/>
              <a:buChar char="ü"/>
            </a:pPr>
            <a:endParaRPr lang="en-US" altLang="en-US" sz="1400" dirty="0"/>
          </a:p>
        </p:txBody>
      </p:sp>
      <p:sp>
        <p:nvSpPr>
          <p:cNvPr id="12294" name="Text Box 6"/>
          <p:cNvSpPr txBox="1">
            <a:spLocks noChangeArrowheads="1"/>
          </p:cNvSpPr>
          <p:nvPr/>
        </p:nvSpPr>
        <p:spPr bwMode="auto">
          <a:xfrm>
            <a:off x="4495800" y="3140075"/>
            <a:ext cx="3640138"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u="sng" dirty="0"/>
              <a:t>Don’t</a:t>
            </a:r>
          </a:p>
          <a:p>
            <a:pPr eaLnBrk="1" hangingPunct="1">
              <a:spcBef>
                <a:spcPct val="0"/>
              </a:spcBef>
              <a:buFont typeface="Wingdings" panose="05000000000000000000" pitchFamily="2" charset="2"/>
              <a:buChar char="û"/>
            </a:pPr>
            <a:r>
              <a:rPr lang="en-GB" altLang="en-US" sz="1400" dirty="0"/>
              <a:t>Resell or distribute these templates</a:t>
            </a:r>
          </a:p>
          <a:p>
            <a:pPr eaLnBrk="1" hangingPunct="1">
              <a:spcBef>
                <a:spcPct val="0"/>
              </a:spcBef>
              <a:buFont typeface="Wingdings" panose="05000000000000000000" pitchFamily="2" charset="2"/>
              <a:buChar char="û"/>
            </a:pPr>
            <a:r>
              <a:rPr lang="en-GB" altLang="en-US" sz="1400" dirty="0"/>
              <a:t>Put these templates on a website for download.  This includes uploading them onto file sharing networks like </a:t>
            </a:r>
            <a:r>
              <a:rPr lang="en-GB" altLang="en-US" sz="1400" dirty="0" err="1"/>
              <a:t>Slideshare</a:t>
            </a:r>
            <a:r>
              <a:rPr lang="en-GB" altLang="en-US" sz="1400" dirty="0"/>
              <a:t>, Myspace, Facebook, bit torrent </a:t>
            </a:r>
            <a:r>
              <a:rPr lang="en-GB" altLang="en-US" sz="1400" dirty="0" err="1"/>
              <a:t>etc</a:t>
            </a:r>
            <a:endParaRPr lang="en-GB" altLang="en-US" sz="1400" dirty="0"/>
          </a:p>
          <a:p>
            <a:pPr eaLnBrk="1" hangingPunct="1">
              <a:spcBef>
                <a:spcPct val="0"/>
              </a:spcBef>
              <a:buFont typeface="Wingdings" panose="05000000000000000000" pitchFamily="2" charset="2"/>
              <a:buChar char="û"/>
            </a:pPr>
            <a:r>
              <a:rPr lang="en-GB" altLang="en-US" sz="1400" dirty="0"/>
              <a:t>Pass off any of our created content as your own work</a:t>
            </a:r>
            <a:endParaRPr lang="en-US" altLang="en-US" sz="1400" dirty="0"/>
          </a:p>
        </p:txBody>
      </p:sp>
      <p:sp>
        <p:nvSpPr>
          <p:cNvPr id="12295" name="Text Box 7"/>
          <p:cNvSpPr txBox="1">
            <a:spLocks noChangeArrowheads="1"/>
          </p:cNvSpPr>
          <p:nvPr/>
        </p:nvSpPr>
        <p:spPr bwMode="auto">
          <a:xfrm>
            <a:off x="1042988" y="5422900"/>
            <a:ext cx="7164387" cy="915988"/>
          </a:xfrm>
          <a:prstGeom prst="rect">
            <a:avLst/>
          </a:prstGeom>
          <a:noFill/>
          <a:ln>
            <a:noFill/>
          </a:ln>
          <a:effectLst/>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marL="0" lvl="1" algn="ctr" eaLnBrk="1" hangingPunct="1">
              <a:lnSpc>
                <a:spcPct val="90000"/>
              </a:lnSpc>
              <a:buClr>
                <a:schemeClr val="accent1"/>
              </a:buClr>
              <a:buFontTx/>
              <a:buNone/>
            </a:pPr>
            <a:r>
              <a:rPr lang="en-GB" altLang="en-US" sz="2000" b="1"/>
              <a:t>You can find many more free PowerPoint templates on the Presentation Magazine website </a:t>
            </a:r>
            <a:r>
              <a:rPr lang="en-GB" altLang="en-US" sz="2000" b="1">
                <a:solidFill>
                  <a:srgbClr val="6097E1"/>
                </a:solidFill>
                <a:hlinkClick r:id="rId3"/>
              </a:rPr>
              <a:t>www.presentationmagazine.com</a:t>
            </a:r>
            <a:r>
              <a:rPr lang="en-GB" altLang="en-US" sz="2000" b="1"/>
              <a:t>  </a:t>
            </a:r>
            <a:endParaRPr lang="en-US" altLang="en-US" sz="2000" b="1"/>
          </a:p>
        </p:txBody>
      </p:sp>
      <p:sp>
        <p:nvSpPr>
          <p:cNvPr id="12296" name="Text Box 8"/>
          <p:cNvSpPr txBox="1">
            <a:spLocks noChangeArrowheads="1"/>
          </p:cNvSpPr>
          <p:nvPr/>
        </p:nvSpPr>
        <p:spPr bwMode="auto">
          <a:xfrm>
            <a:off x="1150938" y="2608263"/>
            <a:ext cx="692626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1400" dirty="0"/>
              <a:t>We have put a lot of work into developing all these templates and retain the copyright in them.  You can use them freely providing that you do not redistribute or sell them.</a:t>
            </a:r>
            <a:endParaRPr lang="en-US" altLang="en-US" sz="1400"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補遺</a:t>
            </a:r>
            <a:endParaRPr kumimoji="1" lang="ja-JP" altLang="en-US" dirty="0"/>
          </a:p>
        </p:txBody>
      </p:sp>
    </p:spTree>
    <p:extLst>
      <p:ext uri="{BB962C8B-B14F-4D97-AF65-F5344CB8AC3E}">
        <p14:creationId xmlns:p14="http://schemas.microsoft.com/office/powerpoint/2010/main" val="27779808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12291" name="Rectangle 3"/>
          <p:cNvSpPr>
            <a:spLocks noGrp="1" noChangeArrowheads="1"/>
          </p:cNvSpPr>
          <p:nvPr>
            <p:ph type="title"/>
          </p:nvPr>
        </p:nvSpPr>
        <p:spPr/>
        <p:txBody>
          <a:bodyPr/>
          <a:lstStyle/>
          <a:p>
            <a:pPr eaLnBrk="1" hangingPunct="1"/>
            <a:r>
              <a:rPr lang="ja-JP" altLang="en-US" dirty="0" smtClean="0"/>
              <a:t>補遺</a:t>
            </a:r>
            <a:endParaRPr lang="en-US" altLang="en-US" dirty="0" smtClean="0"/>
          </a:p>
        </p:txBody>
      </p:sp>
      <p:sp>
        <p:nvSpPr>
          <p:cNvPr id="12292" name="Text Box 4"/>
          <p:cNvSpPr txBox="1">
            <a:spLocks noChangeArrowheads="1"/>
          </p:cNvSpPr>
          <p:nvPr/>
        </p:nvSpPr>
        <p:spPr bwMode="auto">
          <a:xfrm>
            <a:off x="1150938" y="1711325"/>
            <a:ext cx="69500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ja-JP" sz="2400" b="1" dirty="0" smtClean="0"/>
              <a:t>Windows</a:t>
            </a:r>
            <a:r>
              <a:rPr lang="ja-JP" altLang="en-US" sz="2400" b="1" dirty="0" smtClean="0"/>
              <a:t> </a:t>
            </a:r>
            <a:r>
              <a:rPr lang="en-US" altLang="ja-JP" sz="2400" b="1" dirty="0" smtClean="0"/>
              <a:t>Management</a:t>
            </a:r>
            <a:r>
              <a:rPr lang="ja-JP" altLang="en-US" sz="2400" b="1" dirty="0" smtClean="0"/>
              <a:t> </a:t>
            </a:r>
            <a:r>
              <a:rPr lang="en-US" altLang="ja-JP" sz="2400" b="1" dirty="0" smtClean="0"/>
              <a:t>Instrumentation</a:t>
            </a:r>
            <a:endParaRPr lang="en-GB" altLang="en-US" sz="2400" b="1" dirty="0"/>
          </a:p>
        </p:txBody>
      </p:sp>
      <p:sp>
        <p:nvSpPr>
          <p:cNvPr id="12293" name="Text Box 5"/>
          <p:cNvSpPr txBox="1">
            <a:spLocks noChangeArrowheads="1"/>
          </p:cNvSpPr>
          <p:nvPr/>
        </p:nvSpPr>
        <p:spPr bwMode="auto">
          <a:xfrm>
            <a:off x="1150938" y="3214864"/>
            <a:ext cx="7165478"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5113" indent="-265113">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000" b="1" u="sng" dirty="0" smtClean="0"/>
              <a:t>Get-</a:t>
            </a:r>
            <a:r>
              <a:rPr lang="en-GB" altLang="en-US" sz="2000" b="1" u="sng" dirty="0" err="1" smtClean="0"/>
              <a:t>WmiObject</a:t>
            </a:r>
            <a:r>
              <a:rPr lang="en-GB" altLang="en-US" sz="2000" b="1" u="sng" dirty="0" smtClean="0"/>
              <a:t> </a:t>
            </a:r>
            <a:r>
              <a:rPr lang="ja-JP" altLang="en-US" sz="2000" b="1" u="sng" dirty="0" smtClean="0"/>
              <a:t>コマンドレットでインストール情報を取得</a:t>
            </a:r>
            <a:endParaRPr lang="en-US" altLang="ja-JP" sz="2000" b="1" u="sng" dirty="0" smtClean="0"/>
          </a:p>
          <a:p>
            <a:pPr eaLnBrk="1" hangingPunct="1">
              <a:spcBef>
                <a:spcPct val="0"/>
              </a:spcBef>
              <a:buFontTx/>
              <a:buNone/>
            </a:pPr>
            <a:endParaRPr lang="en-GB" altLang="en-US" sz="2000" b="1" u="sng" dirty="0"/>
          </a:p>
          <a:p>
            <a:pPr eaLnBrk="1" hangingPunct="1">
              <a:spcBef>
                <a:spcPct val="0"/>
              </a:spcBef>
              <a:buFont typeface="Wingdings" panose="05000000000000000000" pitchFamily="2" charset="2"/>
              <a:buChar char="ü"/>
            </a:pPr>
            <a:r>
              <a:rPr lang="en-US" altLang="ja-JP" sz="1800" dirty="0" smtClean="0"/>
              <a:t>Windows</a:t>
            </a:r>
            <a:r>
              <a:rPr lang="ja-JP" altLang="en-US" sz="1800" dirty="0" smtClean="0"/>
              <a:t>インストーラー形式（</a:t>
            </a:r>
            <a:r>
              <a:rPr lang="en-US" altLang="ja-JP" sz="1800" dirty="0" smtClean="0"/>
              <a:t>MSI</a:t>
            </a:r>
            <a:r>
              <a:rPr lang="ja-JP" altLang="en-US" sz="1800" dirty="0" smtClean="0"/>
              <a:t>）の情報のみ参照</a:t>
            </a:r>
            <a:endParaRPr lang="en-US" altLang="ja-JP" sz="1800" dirty="0" smtClean="0"/>
          </a:p>
          <a:p>
            <a:pPr eaLnBrk="1" hangingPunct="1">
              <a:spcBef>
                <a:spcPct val="0"/>
              </a:spcBef>
              <a:buFont typeface="Wingdings" panose="05000000000000000000" pitchFamily="2" charset="2"/>
              <a:buChar char="ü"/>
            </a:pPr>
            <a:r>
              <a:rPr lang="ja-JP" altLang="en-US" sz="1800" dirty="0" smtClean="0"/>
              <a:t>ローカルホストおよびリモートホストの情報を取得可能</a:t>
            </a:r>
            <a:endParaRPr lang="en-US" altLang="ja-JP" sz="1800" dirty="0" smtClean="0"/>
          </a:p>
        </p:txBody>
      </p:sp>
      <p:sp>
        <p:nvSpPr>
          <p:cNvPr id="12296" name="Text Box 8"/>
          <p:cNvSpPr txBox="1">
            <a:spLocks noChangeArrowheads="1"/>
          </p:cNvSpPr>
          <p:nvPr/>
        </p:nvSpPr>
        <p:spPr bwMode="auto">
          <a:xfrm>
            <a:off x="1150938" y="2366914"/>
            <a:ext cx="692626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ja-JP" sz="1800" dirty="0"/>
              <a:t>Windows OS</a:t>
            </a:r>
            <a:r>
              <a:rPr lang="ja-JP" altLang="en-US" sz="1800" dirty="0"/>
              <a:t>のシステム情報の収集・監視・管理を行う仕組みです。ローカルおよびリモートを対象とします</a:t>
            </a:r>
            <a:r>
              <a:rPr lang="ja-JP" altLang="en-US" sz="1800" dirty="0" smtClean="0"/>
              <a:t>。</a:t>
            </a:r>
            <a:endParaRPr lang="en-US" altLang="en-US" sz="1800" dirty="0"/>
          </a:p>
        </p:txBody>
      </p:sp>
    </p:spTree>
    <p:extLst>
      <p:ext uri="{BB962C8B-B14F-4D97-AF65-F5344CB8AC3E}">
        <p14:creationId xmlns:p14="http://schemas.microsoft.com/office/powerpoint/2010/main" val="1167921151"/>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12291" name="Rectangle 3"/>
          <p:cNvSpPr>
            <a:spLocks noGrp="1" noChangeArrowheads="1"/>
          </p:cNvSpPr>
          <p:nvPr>
            <p:ph type="title"/>
          </p:nvPr>
        </p:nvSpPr>
        <p:spPr/>
        <p:txBody>
          <a:bodyPr/>
          <a:lstStyle/>
          <a:p>
            <a:pPr eaLnBrk="1" hangingPunct="1"/>
            <a:r>
              <a:rPr lang="ja-JP" altLang="en-US" dirty="0" smtClean="0"/>
              <a:t>補遺</a:t>
            </a:r>
            <a:endParaRPr lang="en-US" altLang="en-US" dirty="0" smtClean="0"/>
          </a:p>
        </p:txBody>
      </p:sp>
      <p:sp>
        <p:nvSpPr>
          <p:cNvPr id="12292" name="Text Box 4"/>
          <p:cNvSpPr txBox="1">
            <a:spLocks noChangeArrowheads="1"/>
          </p:cNvSpPr>
          <p:nvPr/>
        </p:nvSpPr>
        <p:spPr bwMode="auto">
          <a:xfrm>
            <a:off x="1150938" y="1711325"/>
            <a:ext cx="69500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ja-JP" altLang="en-US" sz="2000" b="1" dirty="0" smtClean="0"/>
              <a:t>インストーラー作成ツール</a:t>
            </a:r>
            <a:endParaRPr lang="en-GB" altLang="en-US" sz="2000" b="1" dirty="0"/>
          </a:p>
        </p:txBody>
      </p:sp>
      <p:sp>
        <p:nvSpPr>
          <p:cNvPr id="12293" name="Text Box 5"/>
          <p:cNvSpPr txBox="1">
            <a:spLocks noChangeArrowheads="1"/>
          </p:cNvSpPr>
          <p:nvPr/>
        </p:nvSpPr>
        <p:spPr bwMode="auto">
          <a:xfrm>
            <a:off x="755576" y="3140075"/>
            <a:ext cx="3805312"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5113" indent="-265113">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ja-JP" sz="1600" b="1" u="sng" dirty="0" smtClean="0"/>
              <a:t>Windows</a:t>
            </a:r>
            <a:r>
              <a:rPr lang="ja-JP" altLang="en-US" sz="1600" b="1" u="sng" dirty="0" smtClean="0"/>
              <a:t>インストーラー（</a:t>
            </a:r>
            <a:r>
              <a:rPr lang="en-US" altLang="ja-JP" sz="1600" b="1" u="sng" dirty="0" smtClean="0"/>
              <a:t>MSI</a:t>
            </a:r>
            <a:r>
              <a:rPr lang="ja-JP" altLang="en-US" sz="1600" b="1" u="sng" dirty="0" smtClean="0"/>
              <a:t>）</a:t>
            </a:r>
            <a:endParaRPr lang="en-GB" altLang="en-US" sz="1600" b="1" u="sng" dirty="0"/>
          </a:p>
          <a:p>
            <a:pPr eaLnBrk="1" hangingPunct="1">
              <a:spcBef>
                <a:spcPct val="0"/>
              </a:spcBef>
              <a:buFont typeface="Wingdings" panose="05000000000000000000" pitchFamily="2" charset="2"/>
              <a:buChar char="ü"/>
            </a:pPr>
            <a:r>
              <a:rPr lang="en-GB" altLang="en-US" sz="1400" dirty="0" err="1" smtClean="0"/>
              <a:t>InstallShield</a:t>
            </a:r>
            <a:endParaRPr lang="en-GB" altLang="en-US" sz="1400" dirty="0" smtClean="0"/>
          </a:p>
          <a:p>
            <a:pPr marL="0" indent="0" eaLnBrk="1" hangingPunct="1">
              <a:spcBef>
                <a:spcPct val="0"/>
              </a:spcBef>
              <a:buNone/>
            </a:pPr>
            <a:r>
              <a:rPr lang="ja-JP" altLang="en-US" sz="1400" dirty="0"/>
              <a:t>　</a:t>
            </a:r>
            <a:r>
              <a:rPr lang="ja-JP" altLang="en-US" sz="1400" dirty="0" smtClean="0"/>
              <a:t>　</a:t>
            </a:r>
            <a:r>
              <a:rPr lang="en-GB" altLang="en-US" sz="1400" dirty="0" smtClean="0">
                <a:hlinkClick r:id="rId3"/>
              </a:rPr>
              <a:t>http</a:t>
            </a:r>
            <a:r>
              <a:rPr lang="en-GB" altLang="en-US" sz="1400" dirty="0">
                <a:hlinkClick r:id="rId3"/>
              </a:rPr>
              <a:t>://www.networld.co.jp/product/is/</a:t>
            </a:r>
            <a:endParaRPr lang="en-GB" altLang="en-US" sz="1400" dirty="0"/>
          </a:p>
          <a:p>
            <a:pPr marL="0" indent="0" eaLnBrk="1" hangingPunct="1">
              <a:spcBef>
                <a:spcPct val="0"/>
              </a:spcBef>
              <a:buNone/>
            </a:pPr>
            <a:r>
              <a:rPr lang="ja-JP" altLang="en-US" sz="1400" dirty="0" smtClean="0"/>
              <a:t>　　商用製品。</a:t>
            </a:r>
            <a:endParaRPr lang="en-US" altLang="ja-JP" sz="1400" dirty="0" smtClean="0"/>
          </a:p>
          <a:p>
            <a:pPr marL="0" indent="0" eaLnBrk="1" hangingPunct="1">
              <a:spcBef>
                <a:spcPct val="0"/>
              </a:spcBef>
              <a:buNone/>
            </a:pPr>
            <a:r>
              <a:rPr lang="ja-JP" altLang="en-US" sz="1400" dirty="0" smtClean="0"/>
              <a:t>　　</a:t>
            </a:r>
            <a:r>
              <a:rPr lang="en-US" altLang="ja-JP" sz="1400" dirty="0" smtClean="0"/>
              <a:t>Professional</a:t>
            </a:r>
            <a:r>
              <a:rPr lang="ja-JP" altLang="en-US" sz="1400" dirty="0" smtClean="0"/>
              <a:t>版（ノードロック）</a:t>
            </a:r>
            <a:r>
              <a:rPr lang="en-US" altLang="ja-JP" sz="1400" dirty="0" smtClean="0"/>
              <a:t>46</a:t>
            </a:r>
            <a:r>
              <a:rPr lang="ja-JP" altLang="en-US" sz="1400" dirty="0" smtClean="0"/>
              <a:t>万、</a:t>
            </a:r>
            <a:endParaRPr lang="en-US" altLang="ja-JP" sz="1400" dirty="0" smtClean="0"/>
          </a:p>
          <a:p>
            <a:pPr marL="0" indent="0" eaLnBrk="1" hangingPunct="1">
              <a:spcBef>
                <a:spcPct val="0"/>
              </a:spcBef>
              <a:buNone/>
            </a:pPr>
            <a:r>
              <a:rPr lang="ja-JP" altLang="en-US" sz="1400" dirty="0"/>
              <a:t>　</a:t>
            </a:r>
            <a:r>
              <a:rPr lang="ja-JP" altLang="en-US" sz="1400" dirty="0" smtClean="0"/>
              <a:t>　フローティング</a:t>
            </a:r>
            <a:r>
              <a:rPr lang="en-US" altLang="ja-JP" sz="1400" dirty="0" smtClean="0"/>
              <a:t>160</a:t>
            </a:r>
            <a:r>
              <a:rPr lang="ja-JP" altLang="en-US" sz="1400" dirty="0" smtClean="0"/>
              <a:t>万／</a:t>
            </a:r>
            <a:r>
              <a:rPr lang="ja-JP" altLang="en-US" sz="1400" dirty="0" smtClean="0"/>
              <a:t>ユーザー</a:t>
            </a:r>
            <a:endParaRPr lang="en-US" altLang="ja-JP" sz="1400" dirty="0" smtClean="0"/>
          </a:p>
          <a:p>
            <a:pPr marL="0" indent="0" eaLnBrk="1" hangingPunct="1">
              <a:spcBef>
                <a:spcPct val="0"/>
              </a:spcBef>
              <a:buNone/>
            </a:pPr>
            <a:r>
              <a:rPr lang="ja-JP" altLang="en-US" sz="1400" dirty="0" smtClean="0"/>
              <a:t>　　</a:t>
            </a:r>
            <a:r>
              <a:rPr lang="ja-JP" altLang="en-US" sz="1400" dirty="0" smtClean="0"/>
              <a:t>限定版</a:t>
            </a:r>
            <a:r>
              <a:rPr lang="en-US" altLang="ja-JP" sz="1400" dirty="0" smtClean="0"/>
              <a:t>(LE)</a:t>
            </a:r>
            <a:r>
              <a:rPr lang="ja-JP" altLang="en-US" sz="1400" dirty="0" smtClean="0"/>
              <a:t>の権利が</a:t>
            </a:r>
            <a:r>
              <a:rPr lang="en-US" altLang="ja-JP" sz="1400" dirty="0" smtClean="0"/>
              <a:t>Visual</a:t>
            </a:r>
            <a:r>
              <a:rPr lang="ja-JP" altLang="en-US" sz="1400" dirty="0" smtClean="0"/>
              <a:t> </a:t>
            </a:r>
            <a:r>
              <a:rPr lang="en-US" altLang="ja-JP" sz="1400" dirty="0" smtClean="0"/>
              <a:t>Studio 2012</a:t>
            </a:r>
            <a:r>
              <a:rPr lang="ja-JP" altLang="en-US" sz="1400" dirty="0" smtClean="0"/>
              <a:t>～</a:t>
            </a:r>
            <a:endParaRPr lang="en-US" altLang="ja-JP" sz="1400" dirty="0" smtClean="0"/>
          </a:p>
          <a:p>
            <a:pPr marL="0" indent="0" eaLnBrk="1" hangingPunct="1">
              <a:spcBef>
                <a:spcPct val="0"/>
              </a:spcBef>
              <a:buNone/>
            </a:pPr>
            <a:r>
              <a:rPr lang="ja-JP" altLang="en-US" sz="1400" dirty="0"/>
              <a:t>　</a:t>
            </a:r>
            <a:r>
              <a:rPr lang="ja-JP" altLang="en-US" sz="1400" dirty="0" smtClean="0"/>
              <a:t>　（</a:t>
            </a:r>
            <a:r>
              <a:rPr lang="en-US" altLang="ja-JP" sz="1400" dirty="0" smtClean="0"/>
              <a:t>Professional</a:t>
            </a:r>
            <a:r>
              <a:rPr lang="ja-JP" altLang="en-US" sz="1400" dirty="0" smtClean="0"/>
              <a:t>以上）</a:t>
            </a:r>
            <a:endParaRPr lang="en-GB" altLang="en-US" sz="1400" dirty="0" smtClean="0"/>
          </a:p>
          <a:p>
            <a:pPr eaLnBrk="1" hangingPunct="1">
              <a:spcBef>
                <a:spcPct val="0"/>
              </a:spcBef>
              <a:buFont typeface="Wingdings" panose="05000000000000000000" pitchFamily="2" charset="2"/>
              <a:buChar char="ü"/>
            </a:pPr>
            <a:r>
              <a:rPr lang="en-US" altLang="ja-JP" sz="1400" dirty="0" smtClean="0"/>
              <a:t>Visual</a:t>
            </a:r>
            <a:r>
              <a:rPr lang="ja-JP" altLang="en-US" sz="1400" dirty="0" smtClean="0"/>
              <a:t> </a:t>
            </a:r>
            <a:r>
              <a:rPr lang="en-US" altLang="ja-JP" sz="1400" dirty="0" smtClean="0"/>
              <a:t>Studio</a:t>
            </a:r>
            <a:r>
              <a:rPr lang="ja-JP" altLang="en-US" sz="1400" dirty="0" smtClean="0"/>
              <a:t> </a:t>
            </a:r>
            <a:r>
              <a:rPr lang="en-US" altLang="ja-JP" sz="1400" dirty="0" smtClean="0"/>
              <a:t>Installer</a:t>
            </a:r>
          </a:p>
          <a:p>
            <a:pPr marL="0" indent="0" eaLnBrk="1" hangingPunct="1">
              <a:spcBef>
                <a:spcPct val="0"/>
              </a:spcBef>
              <a:buNone/>
            </a:pPr>
            <a:r>
              <a:rPr lang="ja-JP" altLang="en-US" sz="1400" dirty="0" smtClean="0"/>
              <a:t>　　商用製品の</a:t>
            </a:r>
            <a:r>
              <a:rPr lang="en-US" altLang="ja-JP" sz="1400" dirty="0" smtClean="0"/>
              <a:t>Visual</a:t>
            </a:r>
            <a:r>
              <a:rPr lang="ja-JP" altLang="en-US" sz="1400" dirty="0"/>
              <a:t> </a:t>
            </a:r>
            <a:r>
              <a:rPr lang="en-US" altLang="ja-JP" sz="1400" dirty="0" smtClean="0"/>
              <a:t>Studio</a:t>
            </a:r>
            <a:r>
              <a:rPr lang="ja-JP" altLang="en-US" sz="1400" dirty="0" smtClean="0"/>
              <a:t>の拡張機能（無償）</a:t>
            </a:r>
            <a:endParaRPr lang="en-US" altLang="ja-JP" sz="1400" dirty="0" smtClean="0"/>
          </a:p>
          <a:p>
            <a:pPr eaLnBrk="1" hangingPunct="1">
              <a:spcBef>
                <a:spcPct val="0"/>
              </a:spcBef>
              <a:buFont typeface="Wingdings" panose="05000000000000000000" pitchFamily="2" charset="2"/>
              <a:buChar char="ü"/>
            </a:pPr>
            <a:r>
              <a:rPr lang="en-US" altLang="ja-JP" sz="1400" dirty="0" smtClean="0"/>
              <a:t>WiX</a:t>
            </a:r>
            <a:r>
              <a:rPr lang="ja-JP" altLang="en-US" sz="1400" dirty="0" smtClean="0"/>
              <a:t> </a:t>
            </a:r>
            <a:r>
              <a:rPr lang="en-US" altLang="ja-JP" sz="1400" dirty="0" smtClean="0"/>
              <a:t>toolset</a:t>
            </a:r>
          </a:p>
          <a:p>
            <a:pPr marL="0" indent="0" eaLnBrk="1" hangingPunct="1">
              <a:spcBef>
                <a:spcPct val="0"/>
              </a:spcBef>
              <a:buNone/>
            </a:pPr>
            <a:r>
              <a:rPr lang="ja-JP" altLang="en-US" sz="1400" dirty="0" smtClean="0"/>
              <a:t>　　</a:t>
            </a:r>
            <a:r>
              <a:rPr lang="en-US" altLang="ja-JP" sz="1400" dirty="0" smtClean="0">
                <a:hlinkClick r:id="rId4"/>
              </a:rPr>
              <a:t>http</a:t>
            </a:r>
            <a:r>
              <a:rPr lang="en-US" altLang="ja-JP" sz="1400" dirty="0">
                <a:hlinkClick r:id="rId4"/>
              </a:rPr>
              <a:t>://wixtoolset.org/</a:t>
            </a:r>
            <a:endParaRPr lang="en-US" altLang="ja-JP" sz="1400" dirty="0" smtClean="0"/>
          </a:p>
          <a:p>
            <a:pPr marL="0" indent="0" eaLnBrk="1" hangingPunct="1">
              <a:spcBef>
                <a:spcPct val="0"/>
              </a:spcBef>
              <a:buNone/>
            </a:pPr>
            <a:r>
              <a:rPr lang="ja-JP" altLang="en-US" sz="1400" dirty="0" smtClean="0"/>
              <a:t>　　無償</a:t>
            </a:r>
            <a:endParaRPr lang="en-US" altLang="en-US" sz="1400" dirty="0"/>
          </a:p>
        </p:txBody>
      </p:sp>
      <p:sp>
        <p:nvSpPr>
          <p:cNvPr id="12295" name="Text Box 7"/>
          <p:cNvSpPr txBox="1">
            <a:spLocks noChangeArrowheads="1"/>
          </p:cNvSpPr>
          <p:nvPr/>
        </p:nvSpPr>
        <p:spPr bwMode="auto">
          <a:xfrm>
            <a:off x="944264" y="5921404"/>
            <a:ext cx="7164387" cy="707886"/>
          </a:xfrm>
          <a:prstGeom prst="rect">
            <a:avLst/>
          </a:prstGeom>
          <a:noFill/>
          <a:ln>
            <a:noFill/>
          </a:ln>
          <a:effectLst/>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marL="0" lvl="1" algn="ctr" eaLnBrk="1" hangingPunct="1">
              <a:lnSpc>
                <a:spcPct val="90000"/>
              </a:lnSpc>
              <a:buClr>
                <a:schemeClr val="accent1"/>
              </a:buClr>
              <a:buFontTx/>
              <a:buNone/>
            </a:pPr>
            <a:r>
              <a:rPr lang="en-US" altLang="ja-JP" sz="2000" b="1" dirty="0" smtClean="0"/>
              <a:t>Java</a:t>
            </a:r>
            <a:r>
              <a:rPr lang="ja-JP" altLang="en-US" sz="2000" b="1" dirty="0" smtClean="0"/>
              <a:t> </a:t>
            </a:r>
            <a:r>
              <a:rPr lang="en-US" altLang="ja-JP" sz="2000" b="1" dirty="0" smtClean="0"/>
              <a:t>SE</a:t>
            </a:r>
            <a:r>
              <a:rPr lang="ja-JP" altLang="en-US" sz="2000" b="1" dirty="0" smtClean="0"/>
              <a:t> </a:t>
            </a:r>
            <a:r>
              <a:rPr lang="en-US" altLang="ja-JP" sz="2000" b="1" dirty="0" smtClean="0"/>
              <a:t>8</a:t>
            </a:r>
            <a:r>
              <a:rPr lang="ja-JP" altLang="en-US" sz="2000" b="1" dirty="0" smtClean="0"/>
              <a:t>の</a:t>
            </a:r>
            <a:r>
              <a:rPr lang="en-US" altLang="ja-JP" sz="2000" b="1" dirty="0" err="1" smtClean="0"/>
              <a:t>javapackager</a:t>
            </a:r>
            <a:r>
              <a:rPr lang="ja-JP" altLang="en-US" sz="2000" b="1" dirty="0" smtClean="0"/>
              <a:t>は、</a:t>
            </a:r>
            <a:endParaRPr lang="en-US" altLang="ja-JP" sz="2000" b="1" dirty="0" smtClean="0"/>
          </a:p>
          <a:p>
            <a:pPr marL="0" lvl="1" algn="ctr" eaLnBrk="1" hangingPunct="1">
              <a:lnSpc>
                <a:spcPct val="90000"/>
              </a:lnSpc>
              <a:buClr>
                <a:schemeClr val="accent1"/>
              </a:buClr>
              <a:buFontTx/>
              <a:buNone/>
            </a:pPr>
            <a:r>
              <a:rPr lang="en-US" altLang="ja-JP" sz="2000" b="1" dirty="0" smtClean="0"/>
              <a:t>WiX toolset</a:t>
            </a:r>
            <a:r>
              <a:rPr lang="ja-JP" altLang="en-US" sz="2000" b="1" dirty="0" smtClean="0"/>
              <a:t>または</a:t>
            </a:r>
            <a:r>
              <a:rPr lang="en-US" altLang="ja-JP" sz="2000" b="1" dirty="0" err="1" smtClean="0"/>
              <a:t>Inno</a:t>
            </a:r>
            <a:r>
              <a:rPr lang="en-US" altLang="ja-JP" sz="2000" b="1" dirty="0" smtClean="0"/>
              <a:t> Setup</a:t>
            </a:r>
            <a:r>
              <a:rPr lang="ja-JP" altLang="en-US" sz="2000" b="1" dirty="0" smtClean="0"/>
              <a:t>を使う</a:t>
            </a:r>
            <a:endParaRPr lang="en-US" altLang="en-US" sz="2000" b="1" dirty="0"/>
          </a:p>
        </p:txBody>
      </p:sp>
      <p:sp>
        <p:nvSpPr>
          <p:cNvPr id="12296" name="Text Box 8"/>
          <p:cNvSpPr txBox="1">
            <a:spLocks noChangeArrowheads="1"/>
          </p:cNvSpPr>
          <p:nvPr/>
        </p:nvSpPr>
        <p:spPr bwMode="auto">
          <a:xfrm>
            <a:off x="755576" y="2608263"/>
            <a:ext cx="73216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ja-JP" sz="1400" dirty="0" smtClean="0"/>
              <a:t>Windows</a:t>
            </a:r>
            <a:r>
              <a:rPr lang="ja-JP" altLang="en-US" sz="1400" dirty="0" smtClean="0"/>
              <a:t>インストーラー形式（</a:t>
            </a:r>
            <a:r>
              <a:rPr lang="en-US" altLang="ja-JP" sz="1400" dirty="0" smtClean="0"/>
              <a:t>MSI</a:t>
            </a:r>
            <a:r>
              <a:rPr lang="ja-JP" altLang="en-US" sz="1400" dirty="0" smtClean="0"/>
              <a:t>）を作成するもの、独自インストーラー形式を作成するものがある</a:t>
            </a:r>
            <a:endParaRPr lang="en-US" altLang="en-US" sz="1400" dirty="0"/>
          </a:p>
        </p:txBody>
      </p:sp>
      <p:sp>
        <p:nvSpPr>
          <p:cNvPr id="9" name="Text Box 5"/>
          <p:cNvSpPr txBox="1">
            <a:spLocks noChangeArrowheads="1"/>
          </p:cNvSpPr>
          <p:nvPr/>
        </p:nvSpPr>
        <p:spPr bwMode="auto">
          <a:xfrm>
            <a:off x="5103161" y="3140075"/>
            <a:ext cx="3805312"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5113" indent="-265113">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ja-JP" altLang="en-US" sz="1600" b="1" u="sng" dirty="0"/>
              <a:t>独自</a:t>
            </a:r>
            <a:r>
              <a:rPr lang="ja-JP" altLang="en-US" sz="1600" b="1" u="sng" dirty="0" smtClean="0"/>
              <a:t>インストーラー</a:t>
            </a:r>
            <a:endParaRPr lang="en-GB" altLang="en-US" sz="1600" b="1" u="sng" dirty="0"/>
          </a:p>
          <a:p>
            <a:pPr eaLnBrk="1" hangingPunct="1">
              <a:spcBef>
                <a:spcPct val="0"/>
              </a:spcBef>
              <a:buFont typeface="Wingdings" panose="05000000000000000000" pitchFamily="2" charset="2"/>
              <a:buChar char="ü"/>
            </a:pPr>
            <a:r>
              <a:rPr lang="en-US" altLang="ja-JP" sz="1400" dirty="0" err="1" smtClean="0"/>
              <a:t>Inno</a:t>
            </a:r>
            <a:r>
              <a:rPr lang="ja-JP" altLang="en-US" sz="1400" dirty="0" smtClean="0"/>
              <a:t> </a:t>
            </a:r>
            <a:r>
              <a:rPr lang="en-US" altLang="ja-JP" sz="1400" dirty="0" smtClean="0"/>
              <a:t>Setup</a:t>
            </a:r>
          </a:p>
          <a:p>
            <a:pPr marL="0" indent="0" eaLnBrk="1" hangingPunct="1">
              <a:spcBef>
                <a:spcPct val="0"/>
              </a:spcBef>
              <a:buNone/>
            </a:pPr>
            <a:r>
              <a:rPr lang="ja-JP" altLang="en-US" sz="1400" dirty="0"/>
              <a:t>　</a:t>
            </a:r>
            <a:r>
              <a:rPr lang="ja-JP" altLang="en-US" sz="1400" dirty="0" smtClean="0"/>
              <a:t>　</a:t>
            </a:r>
            <a:r>
              <a:rPr lang="en-US" altLang="ja-JP" sz="1400" dirty="0"/>
              <a:t> </a:t>
            </a:r>
            <a:r>
              <a:rPr lang="en-US" altLang="ja-JP" sz="1400" dirty="0">
                <a:hlinkClick r:id="rId5"/>
              </a:rPr>
              <a:t>http://www.jrsoftware.org/isinfo.php</a:t>
            </a:r>
            <a:endParaRPr lang="en-GB" altLang="en-US" sz="1400" dirty="0" smtClean="0"/>
          </a:p>
          <a:p>
            <a:pPr marL="0" indent="0" eaLnBrk="1" hangingPunct="1">
              <a:spcBef>
                <a:spcPct val="0"/>
              </a:spcBef>
              <a:buNone/>
            </a:pPr>
            <a:r>
              <a:rPr lang="ja-JP" altLang="en-US" sz="1400" dirty="0"/>
              <a:t>　</a:t>
            </a:r>
            <a:r>
              <a:rPr lang="ja-JP" altLang="en-US" sz="1400" dirty="0" smtClean="0"/>
              <a:t>　無償</a:t>
            </a:r>
            <a:endParaRPr lang="en-US" altLang="ja-JP" sz="1400" dirty="0" smtClean="0"/>
          </a:p>
          <a:p>
            <a:pPr eaLnBrk="1" hangingPunct="1">
              <a:spcBef>
                <a:spcPct val="0"/>
              </a:spcBef>
              <a:buFont typeface="Wingdings" panose="05000000000000000000" pitchFamily="2" charset="2"/>
              <a:buChar char="ü"/>
            </a:pPr>
            <a:r>
              <a:rPr lang="en-US" altLang="ja-JP" sz="1400" dirty="0" smtClean="0"/>
              <a:t>NSIS</a:t>
            </a:r>
          </a:p>
          <a:p>
            <a:pPr marL="0" indent="0" eaLnBrk="1" hangingPunct="1">
              <a:spcBef>
                <a:spcPct val="0"/>
              </a:spcBef>
              <a:buNone/>
            </a:pPr>
            <a:r>
              <a:rPr lang="ja-JP" altLang="en-US" sz="1400" dirty="0" smtClean="0"/>
              <a:t>　　</a:t>
            </a:r>
            <a:r>
              <a:rPr lang="en-US" altLang="ja-JP" sz="1400" dirty="0"/>
              <a:t> </a:t>
            </a:r>
            <a:r>
              <a:rPr lang="en-US" altLang="ja-JP" sz="1400" dirty="0">
                <a:hlinkClick r:id="rId6"/>
              </a:rPr>
              <a:t>http://nsis.sourceforge.net</a:t>
            </a:r>
            <a:r>
              <a:rPr lang="en-US" altLang="ja-JP" sz="1400" dirty="0" smtClean="0">
                <a:hlinkClick r:id="rId6"/>
              </a:rPr>
              <a:t>/</a:t>
            </a:r>
            <a:endParaRPr lang="en-US" altLang="ja-JP" sz="1400" dirty="0" smtClean="0"/>
          </a:p>
          <a:p>
            <a:pPr marL="0" indent="0" eaLnBrk="1" hangingPunct="1">
              <a:spcBef>
                <a:spcPct val="0"/>
              </a:spcBef>
              <a:buNone/>
            </a:pPr>
            <a:r>
              <a:rPr lang="ja-JP" altLang="en-US" sz="1400" dirty="0" smtClean="0"/>
              <a:t>　　無償</a:t>
            </a:r>
            <a:endParaRPr lang="en-US" altLang="en-US" sz="1400" dirty="0"/>
          </a:p>
        </p:txBody>
      </p:sp>
    </p:spTree>
    <p:extLst>
      <p:ext uri="{BB962C8B-B14F-4D97-AF65-F5344CB8AC3E}">
        <p14:creationId xmlns:p14="http://schemas.microsoft.com/office/powerpoint/2010/main" val="290150718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アジェンダ</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序章　</a:t>
            </a:r>
            <a:r>
              <a:rPr kumimoji="1" lang="en-US" altLang="ja-JP" dirty="0" smtClean="0"/>
              <a:t>Windows</a:t>
            </a:r>
            <a:r>
              <a:rPr kumimoji="1" lang="ja-JP" altLang="en-US" dirty="0" smtClean="0"/>
              <a:t>デスクトップ上で</a:t>
            </a:r>
            <a:r>
              <a:rPr kumimoji="1" lang="en-US" altLang="ja-JP" dirty="0" smtClean="0"/>
              <a:t>Java</a:t>
            </a:r>
            <a:r>
              <a:rPr kumimoji="1" lang="ja-JP" altLang="en-US" dirty="0" smtClean="0"/>
              <a:t>プログラムを複数動作</a:t>
            </a:r>
            <a:endParaRPr kumimoji="1" lang="en-US" altLang="ja-JP" dirty="0" smtClean="0"/>
          </a:p>
          <a:p>
            <a:r>
              <a:rPr kumimoji="1" lang="ja-JP" altLang="en-US" dirty="0" smtClean="0"/>
              <a:t>２章　</a:t>
            </a:r>
            <a:r>
              <a:rPr kumimoji="1" lang="en-US" altLang="ja-JP" dirty="0" smtClean="0"/>
              <a:t>Windows</a:t>
            </a:r>
            <a:r>
              <a:rPr kumimoji="1" lang="ja-JP" altLang="en-US" dirty="0" smtClean="0"/>
              <a:t>インストーラと</a:t>
            </a:r>
            <a:r>
              <a:rPr kumimoji="1" lang="en-US" altLang="ja-JP" dirty="0" err="1" smtClean="0"/>
              <a:t>javapackager</a:t>
            </a:r>
            <a:endParaRPr kumimoji="1" lang="en-US" altLang="ja-JP" dirty="0" smtClean="0"/>
          </a:p>
          <a:p>
            <a:r>
              <a:rPr kumimoji="1" lang="en-US" altLang="ja-JP" dirty="0" smtClean="0"/>
              <a:t>3</a:t>
            </a:r>
            <a:r>
              <a:rPr kumimoji="1" lang="ja-JP" altLang="en-US" dirty="0" smtClean="0"/>
              <a:t>章　メモリと</a:t>
            </a:r>
            <a:r>
              <a:rPr kumimoji="1" lang="en-US" altLang="ja-JP" dirty="0" smtClean="0"/>
              <a:t>CPU</a:t>
            </a:r>
          </a:p>
          <a:p>
            <a:r>
              <a:rPr kumimoji="1" lang="en-US" altLang="ja-JP" dirty="0"/>
              <a:t>4</a:t>
            </a:r>
            <a:r>
              <a:rPr kumimoji="1" lang="ja-JP" altLang="en-US" dirty="0" smtClean="0"/>
              <a:t>章　</a:t>
            </a:r>
            <a:r>
              <a:rPr kumimoji="1" lang="en-US" altLang="ja-JP" dirty="0" smtClean="0"/>
              <a:t>NetBeans</a:t>
            </a:r>
            <a:r>
              <a:rPr kumimoji="1" lang="ja-JP" altLang="en-US" dirty="0"/>
              <a:t> </a:t>
            </a:r>
            <a:r>
              <a:rPr kumimoji="1" lang="en-US" altLang="ja-JP" dirty="0" smtClean="0"/>
              <a:t>IDE</a:t>
            </a:r>
            <a:r>
              <a:rPr kumimoji="1" lang="ja-JP" altLang="en-US" dirty="0" smtClean="0"/>
              <a:t>で</a:t>
            </a:r>
            <a:endParaRPr kumimoji="1" lang="en-US" altLang="ja-JP" dirty="0" smtClean="0"/>
          </a:p>
          <a:p>
            <a:r>
              <a:rPr kumimoji="1" lang="en-US" altLang="ja-JP" dirty="0"/>
              <a:t>5</a:t>
            </a:r>
            <a:r>
              <a:rPr kumimoji="1" lang="ja-JP" altLang="en-US" dirty="0" smtClean="0"/>
              <a:t>章　</a:t>
            </a:r>
            <a:r>
              <a:rPr kumimoji="1" lang="en-US" altLang="ja-JP" dirty="0" smtClean="0"/>
              <a:t>WiX toolset</a:t>
            </a:r>
            <a:r>
              <a:rPr kumimoji="1" lang="ja-JP" altLang="en-US" dirty="0" smtClean="0"/>
              <a:t>に触れる</a:t>
            </a:r>
            <a:endParaRPr kumimoji="1" lang="ja-JP" altLang="en-US" dirty="0"/>
          </a:p>
        </p:txBody>
      </p:sp>
    </p:spTree>
    <p:extLst>
      <p:ext uri="{BB962C8B-B14F-4D97-AF65-F5344CB8AC3E}">
        <p14:creationId xmlns:p14="http://schemas.microsoft.com/office/powerpoint/2010/main" val="8889972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Windows</a:t>
            </a:r>
            <a:r>
              <a:rPr kumimoji="1" lang="ja-JP" altLang="en-US" dirty="0"/>
              <a:t>インストーラーの作成</a:t>
            </a:r>
          </a:p>
        </p:txBody>
      </p:sp>
      <p:pic>
        <p:nvPicPr>
          <p:cNvPr id="5" name="図 4"/>
          <p:cNvPicPr>
            <a:picLocks noChangeAspect="1"/>
          </p:cNvPicPr>
          <p:nvPr/>
        </p:nvPicPr>
        <p:blipFill>
          <a:blip r:embed="rId2"/>
          <a:stretch>
            <a:fillRect/>
          </a:stretch>
        </p:blipFill>
        <p:spPr>
          <a:xfrm>
            <a:off x="238197" y="2132856"/>
            <a:ext cx="7944258" cy="4584936"/>
          </a:xfrm>
          <a:prstGeom prst="rect">
            <a:avLst/>
          </a:prstGeom>
        </p:spPr>
      </p:pic>
      <p:sp>
        <p:nvSpPr>
          <p:cNvPr id="6" name="テキスト ボックス 5"/>
          <p:cNvSpPr txBox="1"/>
          <p:nvPr/>
        </p:nvSpPr>
        <p:spPr>
          <a:xfrm>
            <a:off x="250825" y="1484784"/>
            <a:ext cx="7417519" cy="461665"/>
          </a:xfrm>
          <a:prstGeom prst="rect">
            <a:avLst/>
          </a:prstGeom>
          <a:noFill/>
        </p:spPr>
        <p:txBody>
          <a:bodyPr wrap="square" rtlCol="0">
            <a:spAutoFit/>
          </a:bodyPr>
          <a:lstStyle/>
          <a:p>
            <a:r>
              <a:rPr kumimoji="1" lang="en-US" altLang="ja-JP" sz="2400" dirty="0" smtClean="0"/>
              <a:t>WiX Toolset</a:t>
            </a:r>
            <a:r>
              <a:rPr kumimoji="1" lang="ja-JP" altLang="en-US" sz="2400" dirty="0" smtClean="0"/>
              <a:t>のインストール</a:t>
            </a:r>
            <a:endParaRPr kumimoji="1" lang="ja-JP" altLang="en-US" sz="2400" dirty="0"/>
          </a:p>
        </p:txBody>
      </p:sp>
      <p:sp>
        <p:nvSpPr>
          <p:cNvPr id="7" name="角丸四角形 6"/>
          <p:cNvSpPr/>
          <p:nvPr/>
        </p:nvSpPr>
        <p:spPr>
          <a:xfrm>
            <a:off x="6300192" y="3429000"/>
            <a:ext cx="1368152" cy="432048"/>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413560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Windows</a:t>
            </a:r>
            <a:r>
              <a:rPr kumimoji="1" lang="ja-JP" altLang="en-US" dirty="0"/>
              <a:t>インストーラーの作成</a:t>
            </a:r>
          </a:p>
        </p:txBody>
      </p:sp>
      <p:sp>
        <p:nvSpPr>
          <p:cNvPr id="6" name="テキスト ボックス 5"/>
          <p:cNvSpPr txBox="1"/>
          <p:nvPr/>
        </p:nvSpPr>
        <p:spPr>
          <a:xfrm>
            <a:off x="250825" y="1484784"/>
            <a:ext cx="7417519" cy="461665"/>
          </a:xfrm>
          <a:prstGeom prst="rect">
            <a:avLst/>
          </a:prstGeom>
          <a:noFill/>
        </p:spPr>
        <p:txBody>
          <a:bodyPr wrap="square" rtlCol="0">
            <a:spAutoFit/>
          </a:bodyPr>
          <a:lstStyle/>
          <a:p>
            <a:r>
              <a:rPr kumimoji="1" lang="en-US" altLang="ja-JP" sz="2400" dirty="0" smtClean="0"/>
              <a:t>WiX Toolset</a:t>
            </a:r>
            <a:r>
              <a:rPr kumimoji="1" lang="ja-JP" altLang="en-US" sz="2400" dirty="0" smtClean="0"/>
              <a:t>のインストール</a:t>
            </a:r>
            <a:endParaRPr kumimoji="1" lang="ja-JP" altLang="en-US" sz="2400" dirty="0"/>
          </a:p>
        </p:txBody>
      </p:sp>
      <p:pic>
        <p:nvPicPr>
          <p:cNvPr id="3" name="図 2"/>
          <p:cNvPicPr>
            <a:picLocks noChangeAspect="1"/>
          </p:cNvPicPr>
          <p:nvPr/>
        </p:nvPicPr>
        <p:blipFill>
          <a:blip r:embed="rId2"/>
          <a:stretch>
            <a:fillRect/>
          </a:stretch>
        </p:blipFill>
        <p:spPr>
          <a:xfrm>
            <a:off x="277307" y="1973012"/>
            <a:ext cx="6022885" cy="4617545"/>
          </a:xfrm>
          <a:prstGeom prst="rect">
            <a:avLst/>
          </a:prstGeom>
        </p:spPr>
      </p:pic>
      <p:sp>
        <p:nvSpPr>
          <p:cNvPr id="7" name="角丸四角形 6"/>
          <p:cNvSpPr/>
          <p:nvPr/>
        </p:nvSpPr>
        <p:spPr>
          <a:xfrm>
            <a:off x="3973646" y="5085184"/>
            <a:ext cx="1966506" cy="576064"/>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820360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Windows</a:t>
            </a:r>
            <a:r>
              <a:rPr kumimoji="1" lang="ja-JP" altLang="en-US" dirty="0"/>
              <a:t>インストーラーの作成</a:t>
            </a:r>
          </a:p>
        </p:txBody>
      </p:sp>
      <p:sp>
        <p:nvSpPr>
          <p:cNvPr id="6" name="テキスト ボックス 5"/>
          <p:cNvSpPr txBox="1"/>
          <p:nvPr/>
        </p:nvSpPr>
        <p:spPr>
          <a:xfrm>
            <a:off x="250825" y="1484784"/>
            <a:ext cx="7417519" cy="461665"/>
          </a:xfrm>
          <a:prstGeom prst="rect">
            <a:avLst/>
          </a:prstGeom>
          <a:noFill/>
        </p:spPr>
        <p:txBody>
          <a:bodyPr wrap="square" rtlCol="0">
            <a:spAutoFit/>
          </a:bodyPr>
          <a:lstStyle/>
          <a:p>
            <a:r>
              <a:rPr kumimoji="1" lang="en-US" altLang="ja-JP" sz="2400" dirty="0" smtClean="0"/>
              <a:t>WiX Toolset</a:t>
            </a:r>
            <a:r>
              <a:rPr kumimoji="1" lang="ja-JP" altLang="en-US" sz="2400" dirty="0" smtClean="0"/>
              <a:t>のインストール</a:t>
            </a:r>
            <a:endParaRPr kumimoji="1" lang="ja-JP" altLang="en-US" sz="2400" dirty="0"/>
          </a:p>
        </p:txBody>
      </p:sp>
      <p:pic>
        <p:nvPicPr>
          <p:cNvPr id="4" name="図 3"/>
          <p:cNvPicPr>
            <a:picLocks noChangeAspect="1"/>
          </p:cNvPicPr>
          <p:nvPr/>
        </p:nvPicPr>
        <p:blipFill>
          <a:blip r:embed="rId2"/>
          <a:stretch>
            <a:fillRect/>
          </a:stretch>
        </p:blipFill>
        <p:spPr>
          <a:xfrm>
            <a:off x="250825" y="1949846"/>
            <a:ext cx="5977359" cy="4366310"/>
          </a:xfrm>
          <a:prstGeom prst="rect">
            <a:avLst/>
          </a:prstGeom>
        </p:spPr>
      </p:pic>
      <p:sp>
        <p:nvSpPr>
          <p:cNvPr id="7" name="角丸四角形 6"/>
          <p:cNvSpPr/>
          <p:nvPr/>
        </p:nvSpPr>
        <p:spPr>
          <a:xfrm>
            <a:off x="250824" y="5445224"/>
            <a:ext cx="2376959" cy="576064"/>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058553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Windows</a:t>
            </a:r>
            <a:r>
              <a:rPr kumimoji="1" lang="ja-JP" altLang="en-US" dirty="0"/>
              <a:t>インストーラーの作成</a:t>
            </a:r>
          </a:p>
        </p:txBody>
      </p:sp>
      <p:sp>
        <p:nvSpPr>
          <p:cNvPr id="6" name="テキスト ボックス 5"/>
          <p:cNvSpPr txBox="1"/>
          <p:nvPr/>
        </p:nvSpPr>
        <p:spPr>
          <a:xfrm>
            <a:off x="250825" y="1484784"/>
            <a:ext cx="7417519" cy="461665"/>
          </a:xfrm>
          <a:prstGeom prst="rect">
            <a:avLst/>
          </a:prstGeom>
          <a:noFill/>
        </p:spPr>
        <p:txBody>
          <a:bodyPr wrap="square" rtlCol="0">
            <a:spAutoFit/>
          </a:bodyPr>
          <a:lstStyle/>
          <a:p>
            <a:r>
              <a:rPr kumimoji="1" lang="en-US" altLang="ja-JP" sz="2400" dirty="0" smtClean="0"/>
              <a:t>WiX Toolset</a:t>
            </a:r>
            <a:r>
              <a:rPr kumimoji="1" lang="ja-JP" altLang="en-US" sz="2400" dirty="0" smtClean="0"/>
              <a:t>のインストール</a:t>
            </a:r>
            <a:endParaRPr kumimoji="1" lang="ja-JP" altLang="en-US" sz="2400" dirty="0"/>
          </a:p>
        </p:txBody>
      </p:sp>
      <p:pic>
        <p:nvPicPr>
          <p:cNvPr id="3" name="図 2"/>
          <p:cNvPicPr>
            <a:picLocks noChangeAspect="1"/>
          </p:cNvPicPr>
          <p:nvPr/>
        </p:nvPicPr>
        <p:blipFill>
          <a:blip r:embed="rId2"/>
          <a:stretch>
            <a:fillRect/>
          </a:stretch>
        </p:blipFill>
        <p:spPr>
          <a:xfrm>
            <a:off x="371114" y="2564904"/>
            <a:ext cx="3289548" cy="3289548"/>
          </a:xfrm>
          <a:prstGeom prst="rect">
            <a:avLst/>
          </a:prstGeom>
        </p:spPr>
      </p:pic>
      <p:sp>
        <p:nvSpPr>
          <p:cNvPr id="7" name="角丸四角形 6"/>
          <p:cNvSpPr/>
          <p:nvPr/>
        </p:nvSpPr>
        <p:spPr>
          <a:xfrm>
            <a:off x="179512" y="3717032"/>
            <a:ext cx="3816424" cy="1008112"/>
          </a:xfrm>
          <a:prstGeom prst="roundRect">
            <a:avLst/>
          </a:prstGeom>
          <a:noFill/>
          <a:ln w="635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3"/>
          <a:stretch>
            <a:fillRect/>
          </a:stretch>
        </p:blipFill>
        <p:spPr>
          <a:xfrm>
            <a:off x="4499992" y="3068960"/>
            <a:ext cx="4064993" cy="3021617"/>
          </a:xfrm>
          <a:prstGeom prst="rect">
            <a:avLst/>
          </a:prstGeom>
        </p:spPr>
      </p:pic>
      <p:sp>
        <p:nvSpPr>
          <p:cNvPr id="8" name="角丸四角形 7"/>
          <p:cNvSpPr/>
          <p:nvPr/>
        </p:nvSpPr>
        <p:spPr>
          <a:xfrm>
            <a:off x="4331554" y="3717032"/>
            <a:ext cx="3984862" cy="360040"/>
          </a:xfrm>
          <a:prstGeom prst="roundRect">
            <a:avLst/>
          </a:prstGeom>
          <a:noFill/>
          <a:ln w="635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236798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Windows</a:t>
            </a:r>
            <a:r>
              <a:rPr kumimoji="1" lang="ja-JP" altLang="en-US" dirty="0"/>
              <a:t>インストーラーの作成</a:t>
            </a:r>
          </a:p>
        </p:txBody>
      </p:sp>
      <p:sp>
        <p:nvSpPr>
          <p:cNvPr id="6" name="テキスト ボックス 5"/>
          <p:cNvSpPr txBox="1"/>
          <p:nvPr/>
        </p:nvSpPr>
        <p:spPr>
          <a:xfrm>
            <a:off x="250825" y="1484784"/>
            <a:ext cx="7417519" cy="461665"/>
          </a:xfrm>
          <a:prstGeom prst="rect">
            <a:avLst/>
          </a:prstGeom>
          <a:noFill/>
        </p:spPr>
        <p:txBody>
          <a:bodyPr wrap="square" rtlCol="0">
            <a:spAutoFit/>
          </a:bodyPr>
          <a:lstStyle/>
          <a:p>
            <a:r>
              <a:rPr kumimoji="1" lang="en-US" altLang="ja-JP" sz="2400" dirty="0" smtClean="0"/>
              <a:t>WiX Toolset</a:t>
            </a:r>
            <a:r>
              <a:rPr kumimoji="1" lang="ja-JP" altLang="en-US" sz="2400" dirty="0" smtClean="0"/>
              <a:t>のインストール</a:t>
            </a:r>
            <a:endParaRPr kumimoji="1" lang="ja-JP" altLang="en-US" sz="2400" dirty="0"/>
          </a:p>
        </p:txBody>
      </p:sp>
      <p:pic>
        <p:nvPicPr>
          <p:cNvPr id="9" name="図 8"/>
          <p:cNvPicPr>
            <a:picLocks noChangeAspect="1"/>
          </p:cNvPicPr>
          <p:nvPr/>
        </p:nvPicPr>
        <p:blipFill>
          <a:blip r:embed="rId2"/>
          <a:stretch>
            <a:fillRect/>
          </a:stretch>
        </p:blipFill>
        <p:spPr>
          <a:xfrm>
            <a:off x="395536" y="2307350"/>
            <a:ext cx="4349974" cy="2184512"/>
          </a:xfrm>
          <a:prstGeom prst="rect">
            <a:avLst/>
          </a:prstGeom>
        </p:spPr>
      </p:pic>
      <p:sp>
        <p:nvSpPr>
          <p:cNvPr id="10" name="角丸四角形 9"/>
          <p:cNvSpPr/>
          <p:nvPr/>
        </p:nvSpPr>
        <p:spPr>
          <a:xfrm>
            <a:off x="467544" y="4005064"/>
            <a:ext cx="1224136" cy="2880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3"/>
          <a:stretch>
            <a:fillRect/>
          </a:stretch>
        </p:blipFill>
        <p:spPr>
          <a:xfrm>
            <a:off x="4572000" y="1665795"/>
            <a:ext cx="3444223" cy="4416710"/>
          </a:xfrm>
          <a:prstGeom prst="rect">
            <a:avLst/>
          </a:prstGeom>
        </p:spPr>
      </p:pic>
      <p:sp>
        <p:nvSpPr>
          <p:cNvPr id="12" name="角丸四角形 11"/>
          <p:cNvSpPr/>
          <p:nvPr/>
        </p:nvSpPr>
        <p:spPr>
          <a:xfrm>
            <a:off x="6660232" y="5248086"/>
            <a:ext cx="1224136" cy="2880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278844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Windows</a:t>
            </a:r>
            <a:r>
              <a:rPr kumimoji="1" lang="ja-JP" altLang="en-US" dirty="0"/>
              <a:t>インストーラーの作成</a:t>
            </a:r>
          </a:p>
        </p:txBody>
      </p:sp>
      <p:sp>
        <p:nvSpPr>
          <p:cNvPr id="6" name="テキスト ボックス 5"/>
          <p:cNvSpPr txBox="1"/>
          <p:nvPr/>
        </p:nvSpPr>
        <p:spPr>
          <a:xfrm>
            <a:off x="250825" y="1484784"/>
            <a:ext cx="7417519" cy="461665"/>
          </a:xfrm>
          <a:prstGeom prst="rect">
            <a:avLst/>
          </a:prstGeom>
          <a:noFill/>
        </p:spPr>
        <p:txBody>
          <a:bodyPr wrap="square" rtlCol="0">
            <a:spAutoFit/>
          </a:bodyPr>
          <a:lstStyle/>
          <a:p>
            <a:r>
              <a:rPr kumimoji="1" lang="en-US" altLang="ja-JP" sz="2400" dirty="0" smtClean="0"/>
              <a:t>WiX Toolset</a:t>
            </a:r>
            <a:r>
              <a:rPr kumimoji="1" lang="ja-JP" altLang="en-US" sz="2400" dirty="0" smtClean="0"/>
              <a:t>のインストール</a:t>
            </a:r>
            <a:endParaRPr kumimoji="1" lang="ja-JP" altLang="en-US" sz="2400" dirty="0"/>
          </a:p>
        </p:txBody>
      </p:sp>
      <p:pic>
        <p:nvPicPr>
          <p:cNvPr id="13" name="図 12"/>
          <p:cNvPicPr>
            <a:picLocks noChangeAspect="1"/>
          </p:cNvPicPr>
          <p:nvPr/>
        </p:nvPicPr>
        <p:blipFill>
          <a:blip r:embed="rId2"/>
          <a:stretch>
            <a:fillRect/>
          </a:stretch>
        </p:blipFill>
        <p:spPr>
          <a:xfrm>
            <a:off x="244526" y="2263657"/>
            <a:ext cx="5074162" cy="2328077"/>
          </a:xfrm>
          <a:prstGeom prst="rect">
            <a:avLst/>
          </a:prstGeom>
        </p:spPr>
      </p:pic>
      <p:sp>
        <p:nvSpPr>
          <p:cNvPr id="14" name="角丸四角形 13"/>
          <p:cNvSpPr/>
          <p:nvPr/>
        </p:nvSpPr>
        <p:spPr>
          <a:xfrm>
            <a:off x="3557257" y="4187720"/>
            <a:ext cx="1007385" cy="30767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460914" y="3743683"/>
            <a:ext cx="4536140" cy="26737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3"/>
          <a:stretch>
            <a:fillRect/>
          </a:stretch>
        </p:blipFill>
        <p:spPr>
          <a:xfrm>
            <a:off x="2483768" y="4971776"/>
            <a:ext cx="6316143" cy="1038617"/>
          </a:xfrm>
          <a:prstGeom prst="rect">
            <a:avLst/>
          </a:prstGeom>
        </p:spPr>
      </p:pic>
      <p:sp>
        <p:nvSpPr>
          <p:cNvPr id="12" name="角丸四角形 11"/>
          <p:cNvSpPr/>
          <p:nvPr/>
        </p:nvSpPr>
        <p:spPr>
          <a:xfrm>
            <a:off x="7524327" y="5589239"/>
            <a:ext cx="1275583" cy="42115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094364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Windows</a:t>
            </a:r>
            <a:r>
              <a:rPr kumimoji="1" lang="ja-JP" altLang="en-US" dirty="0"/>
              <a:t>インストーラーの作成</a:t>
            </a:r>
          </a:p>
        </p:txBody>
      </p:sp>
      <p:sp>
        <p:nvSpPr>
          <p:cNvPr id="6" name="テキスト ボックス 5"/>
          <p:cNvSpPr txBox="1"/>
          <p:nvPr/>
        </p:nvSpPr>
        <p:spPr>
          <a:xfrm>
            <a:off x="250825" y="1484784"/>
            <a:ext cx="7417519" cy="461665"/>
          </a:xfrm>
          <a:prstGeom prst="rect">
            <a:avLst/>
          </a:prstGeom>
          <a:noFill/>
        </p:spPr>
        <p:txBody>
          <a:bodyPr wrap="square" rtlCol="0">
            <a:spAutoFit/>
          </a:bodyPr>
          <a:lstStyle/>
          <a:p>
            <a:r>
              <a:rPr kumimoji="1" lang="en-US" altLang="ja-JP" sz="2400" dirty="0" smtClean="0"/>
              <a:t>WiX Toolset</a:t>
            </a:r>
            <a:r>
              <a:rPr kumimoji="1" lang="ja-JP" altLang="en-US" sz="2400" dirty="0" smtClean="0"/>
              <a:t>のインストール</a:t>
            </a:r>
            <a:endParaRPr kumimoji="1" lang="ja-JP" altLang="en-US" sz="2400" dirty="0"/>
          </a:p>
        </p:txBody>
      </p:sp>
      <p:pic>
        <p:nvPicPr>
          <p:cNvPr id="3" name="図 2"/>
          <p:cNvPicPr>
            <a:picLocks noChangeAspect="1"/>
          </p:cNvPicPr>
          <p:nvPr/>
        </p:nvPicPr>
        <p:blipFill>
          <a:blip r:embed="rId2"/>
          <a:stretch>
            <a:fillRect/>
          </a:stretch>
        </p:blipFill>
        <p:spPr>
          <a:xfrm>
            <a:off x="315739" y="2234258"/>
            <a:ext cx="7957210" cy="1656184"/>
          </a:xfrm>
          <a:prstGeom prst="rect">
            <a:avLst/>
          </a:prstGeom>
        </p:spPr>
      </p:pic>
      <p:pic>
        <p:nvPicPr>
          <p:cNvPr id="5" name="図 4"/>
          <p:cNvPicPr>
            <a:picLocks noChangeAspect="1"/>
          </p:cNvPicPr>
          <p:nvPr/>
        </p:nvPicPr>
        <p:blipFill>
          <a:blip r:embed="rId3"/>
          <a:stretch>
            <a:fillRect/>
          </a:stretch>
        </p:blipFill>
        <p:spPr>
          <a:xfrm>
            <a:off x="315739" y="4437112"/>
            <a:ext cx="7943895" cy="1590331"/>
          </a:xfrm>
          <a:prstGeom prst="rect">
            <a:avLst/>
          </a:prstGeom>
        </p:spPr>
      </p:pic>
    </p:spTree>
    <p:extLst>
      <p:ext uri="{BB962C8B-B14F-4D97-AF65-F5344CB8AC3E}">
        <p14:creationId xmlns:p14="http://schemas.microsoft.com/office/powerpoint/2010/main" val="8458480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補遺</a:t>
            </a:r>
            <a:endParaRPr kumimoji="1" lang="ja-JP" altLang="en-US"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9624" y="1844824"/>
            <a:ext cx="6735115" cy="4505954"/>
          </a:xfrm>
        </p:spPr>
      </p:pic>
      <p:sp>
        <p:nvSpPr>
          <p:cNvPr id="5" name="テキスト ボックス 4"/>
          <p:cNvSpPr txBox="1"/>
          <p:nvPr/>
        </p:nvSpPr>
        <p:spPr>
          <a:xfrm>
            <a:off x="611560" y="6453336"/>
            <a:ext cx="7776864" cy="369332"/>
          </a:xfrm>
          <a:prstGeom prst="rect">
            <a:avLst/>
          </a:prstGeom>
          <a:noFill/>
        </p:spPr>
        <p:txBody>
          <a:bodyPr wrap="square" rtlCol="0">
            <a:spAutoFit/>
          </a:bodyPr>
          <a:lstStyle/>
          <a:p>
            <a:r>
              <a:rPr kumimoji="1" lang="en-US" altLang="ja-JP" dirty="0" smtClean="0"/>
              <a:t>Intel 64 and IA-32 Architectures Optimization Reference Manual</a:t>
            </a:r>
            <a:r>
              <a:rPr kumimoji="1" lang="ja-JP" altLang="en-US" dirty="0"/>
              <a:t> </a:t>
            </a:r>
            <a:r>
              <a:rPr kumimoji="1" lang="ja-JP" altLang="en-US" dirty="0" smtClean="0"/>
              <a:t>より</a:t>
            </a:r>
            <a:endParaRPr kumimoji="1" lang="ja-JP" altLang="en-US" dirty="0"/>
          </a:p>
        </p:txBody>
      </p:sp>
      <p:sp>
        <p:nvSpPr>
          <p:cNvPr id="7" name="四角形吹き出し 6"/>
          <p:cNvSpPr/>
          <p:nvPr/>
        </p:nvSpPr>
        <p:spPr>
          <a:xfrm>
            <a:off x="7092950" y="2564904"/>
            <a:ext cx="1656184" cy="648072"/>
          </a:xfrm>
          <a:prstGeom prst="wedgeRectCallout">
            <a:avLst>
              <a:gd name="adj1" fmla="val -86175"/>
              <a:gd name="adj2" fmla="val 12689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同時</a:t>
            </a:r>
            <a:r>
              <a:rPr kumimoji="1" lang="en-US" altLang="ja-JP" dirty="0" smtClean="0"/>
              <a:t>8</a:t>
            </a:r>
            <a:r>
              <a:rPr kumimoji="1" lang="ja-JP" altLang="en-US" dirty="0" smtClean="0"/>
              <a:t>命令</a:t>
            </a:r>
            <a:endParaRPr kumimoji="1" lang="en-US" altLang="ja-JP" dirty="0" smtClean="0"/>
          </a:p>
          <a:p>
            <a:pPr algn="ctr"/>
            <a:r>
              <a:rPr kumimoji="1" lang="ja-JP" altLang="en-US" dirty="0" smtClean="0"/>
              <a:t>（</a:t>
            </a:r>
            <a:r>
              <a:rPr kumimoji="1" lang="en-US" altLang="ja-JP" dirty="0" smtClean="0"/>
              <a:t>Port 0</a:t>
            </a:r>
            <a:r>
              <a:rPr kumimoji="1" lang="ja-JP" altLang="en-US" dirty="0" smtClean="0"/>
              <a:t>～</a:t>
            </a:r>
            <a:r>
              <a:rPr kumimoji="1" lang="en-US" altLang="ja-JP" dirty="0" smtClean="0"/>
              <a:t>7</a:t>
            </a:r>
            <a:r>
              <a:rPr kumimoji="1" lang="ja-JP" altLang="en-US" dirty="0" smtClean="0"/>
              <a:t>）</a:t>
            </a:r>
            <a:endParaRPr kumimoji="1" lang="ja-JP" altLang="en-US" dirty="0"/>
          </a:p>
        </p:txBody>
      </p:sp>
      <p:sp>
        <p:nvSpPr>
          <p:cNvPr id="8" name="テキスト ボックス 7"/>
          <p:cNvSpPr txBox="1"/>
          <p:nvPr/>
        </p:nvSpPr>
        <p:spPr>
          <a:xfrm>
            <a:off x="7128954" y="3669937"/>
            <a:ext cx="1584176" cy="1384995"/>
          </a:xfrm>
          <a:prstGeom prst="rect">
            <a:avLst/>
          </a:prstGeom>
          <a:noFill/>
        </p:spPr>
        <p:txBody>
          <a:bodyPr wrap="square" rtlCol="0">
            <a:spAutoFit/>
          </a:bodyPr>
          <a:lstStyle/>
          <a:p>
            <a:r>
              <a:rPr kumimoji="1" lang="ja-JP" altLang="en-US" sz="1400" dirty="0" smtClean="0"/>
              <a:t>但し、</a:t>
            </a:r>
            <a:r>
              <a:rPr kumimoji="1" lang="en-US" altLang="ja-JP" sz="1400" dirty="0" smtClean="0"/>
              <a:t>Port</a:t>
            </a:r>
            <a:r>
              <a:rPr kumimoji="1" lang="ja-JP" altLang="en-US" sz="1400" dirty="0" smtClean="0"/>
              <a:t>により実行可能な命令が</a:t>
            </a:r>
            <a:r>
              <a:rPr kumimoji="1" lang="ja-JP" altLang="en-US" sz="1400" dirty="0" smtClean="0"/>
              <a:t>異なる。</a:t>
            </a:r>
            <a:endParaRPr kumimoji="1" lang="en-US" altLang="ja-JP" sz="1400" dirty="0" smtClean="0"/>
          </a:p>
          <a:p>
            <a:r>
              <a:rPr kumimoji="1" lang="en-US" altLang="ja-JP" sz="1400" dirty="0" smtClean="0"/>
              <a:t>ALU(</a:t>
            </a:r>
            <a:r>
              <a:rPr kumimoji="1" lang="ja-JP" altLang="en-US" sz="1400" dirty="0" smtClean="0"/>
              <a:t>演算装置</a:t>
            </a:r>
            <a:r>
              <a:rPr kumimoji="1" lang="en-US" altLang="ja-JP" sz="1400" dirty="0" smtClean="0"/>
              <a:t>)</a:t>
            </a:r>
            <a:r>
              <a:rPr kumimoji="1" lang="ja-JP" altLang="en-US" sz="1400" dirty="0" smtClean="0"/>
              <a:t>４つ</a:t>
            </a:r>
            <a:endParaRPr kumimoji="1" lang="en-US" altLang="ja-JP" sz="1400" dirty="0" smtClean="0"/>
          </a:p>
          <a:p>
            <a:r>
              <a:rPr kumimoji="1" lang="en-US" altLang="ja-JP" sz="1400" dirty="0" smtClean="0"/>
              <a:t>LD/STA</a:t>
            </a:r>
            <a:r>
              <a:rPr kumimoji="1" lang="ja-JP" altLang="en-US" sz="1400" dirty="0" smtClean="0"/>
              <a:t>（メモリ読み書き）</a:t>
            </a:r>
            <a:r>
              <a:rPr kumimoji="1" lang="en-US" altLang="ja-JP" sz="1400" dirty="0" smtClean="0"/>
              <a:t>4</a:t>
            </a:r>
            <a:r>
              <a:rPr kumimoji="1" lang="ja-JP" altLang="en-US" sz="1400" dirty="0" smtClean="0"/>
              <a:t>つ</a:t>
            </a:r>
            <a:endParaRPr kumimoji="1" lang="ja-JP" altLang="en-US" sz="1400" dirty="0"/>
          </a:p>
        </p:txBody>
      </p:sp>
      <p:sp>
        <p:nvSpPr>
          <p:cNvPr id="3" name="テキスト ボックス 2"/>
          <p:cNvSpPr txBox="1"/>
          <p:nvPr/>
        </p:nvSpPr>
        <p:spPr>
          <a:xfrm>
            <a:off x="1691680" y="1556792"/>
            <a:ext cx="4680520" cy="369332"/>
          </a:xfrm>
          <a:prstGeom prst="rect">
            <a:avLst/>
          </a:prstGeom>
          <a:noFill/>
        </p:spPr>
        <p:txBody>
          <a:bodyPr wrap="square" rtlCol="0">
            <a:spAutoFit/>
          </a:bodyPr>
          <a:lstStyle/>
          <a:p>
            <a:r>
              <a:rPr kumimoji="1" lang="ja-JP" altLang="en-US" dirty="0" smtClean="0"/>
              <a:t>第</a:t>
            </a:r>
            <a:r>
              <a:rPr kumimoji="1" lang="en-US" altLang="ja-JP" dirty="0" smtClean="0"/>
              <a:t>4</a:t>
            </a:r>
            <a:r>
              <a:rPr kumimoji="1" lang="ja-JP" altLang="en-US" dirty="0" smtClean="0"/>
              <a:t>世代</a:t>
            </a:r>
            <a:r>
              <a:rPr kumimoji="1" lang="en-US" altLang="ja-JP" dirty="0" smtClean="0"/>
              <a:t>Core</a:t>
            </a:r>
            <a:r>
              <a:rPr kumimoji="1" lang="ja-JP" altLang="en-US" dirty="0" smtClean="0"/>
              <a:t>プロセッサ </a:t>
            </a:r>
            <a:r>
              <a:rPr kumimoji="1" lang="en-US" altLang="ja-JP" dirty="0" smtClean="0"/>
              <a:t>Haswell</a:t>
            </a:r>
            <a:r>
              <a:rPr kumimoji="1" lang="ja-JP" altLang="en-US" dirty="0" smtClean="0"/>
              <a:t> アーキテクチャ</a:t>
            </a:r>
            <a:endParaRPr kumimoji="1" lang="ja-JP" altLang="en-US" dirty="0"/>
          </a:p>
        </p:txBody>
      </p:sp>
    </p:spTree>
    <p:extLst>
      <p:ext uri="{BB962C8B-B14F-4D97-AF65-F5344CB8AC3E}">
        <p14:creationId xmlns:p14="http://schemas.microsoft.com/office/powerpoint/2010/main" val="42619189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12291" name="Rectangle 3"/>
          <p:cNvSpPr>
            <a:spLocks noGrp="1" noChangeArrowheads="1"/>
          </p:cNvSpPr>
          <p:nvPr>
            <p:ph type="title"/>
          </p:nvPr>
        </p:nvSpPr>
        <p:spPr/>
        <p:txBody>
          <a:bodyPr/>
          <a:lstStyle/>
          <a:p>
            <a:pPr eaLnBrk="1" hangingPunct="1"/>
            <a:r>
              <a:rPr lang="ja-JP" altLang="en-US" dirty="0" smtClean="0"/>
              <a:t>補遺</a:t>
            </a:r>
            <a:endParaRPr lang="en-US" altLang="en-US" dirty="0" smtClean="0"/>
          </a:p>
        </p:txBody>
      </p:sp>
      <p:sp>
        <p:nvSpPr>
          <p:cNvPr id="12292" name="Text Box 4"/>
          <p:cNvSpPr txBox="1">
            <a:spLocks noChangeArrowheads="1"/>
          </p:cNvSpPr>
          <p:nvPr/>
        </p:nvSpPr>
        <p:spPr bwMode="auto">
          <a:xfrm>
            <a:off x="1150938" y="1711325"/>
            <a:ext cx="69500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ja-JP" sz="2000" b="1" dirty="0" err="1" smtClean="0"/>
              <a:t>JavaVM</a:t>
            </a:r>
            <a:r>
              <a:rPr lang="en-US" altLang="ja-JP" sz="2000" b="1" dirty="0" smtClean="0"/>
              <a:t> 32bit</a:t>
            </a:r>
            <a:r>
              <a:rPr lang="ja-JP" altLang="en-US" sz="2000" b="1" dirty="0" smtClean="0"/>
              <a:t>か</a:t>
            </a:r>
            <a:r>
              <a:rPr lang="en-US" altLang="ja-JP" sz="2000" b="1" dirty="0" smtClean="0"/>
              <a:t>64bit</a:t>
            </a:r>
            <a:r>
              <a:rPr lang="ja-JP" altLang="en-US" sz="2000" b="1" dirty="0" smtClean="0"/>
              <a:t>か、それが問題だ</a:t>
            </a:r>
            <a:endParaRPr lang="en-GB" altLang="en-US" sz="2000" b="1" dirty="0"/>
          </a:p>
        </p:txBody>
      </p:sp>
      <p:sp>
        <p:nvSpPr>
          <p:cNvPr id="12293" name="Text Box 5"/>
          <p:cNvSpPr txBox="1">
            <a:spLocks noChangeArrowheads="1"/>
          </p:cNvSpPr>
          <p:nvPr/>
        </p:nvSpPr>
        <p:spPr bwMode="auto">
          <a:xfrm>
            <a:off x="1150938" y="3140075"/>
            <a:ext cx="3409950"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u="sng" dirty="0" smtClean="0"/>
              <a:t>32bit</a:t>
            </a:r>
            <a:r>
              <a:rPr lang="ja-JP" altLang="en-US" sz="1600" b="1" u="sng" dirty="0" smtClean="0"/>
              <a:t>版の優位点</a:t>
            </a:r>
            <a:endParaRPr lang="en-GB" altLang="en-US" sz="1600" b="1" u="sng" dirty="0"/>
          </a:p>
          <a:p>
            <a:pPr eaLnBrk="1" hangingPunct="1">
              <a:spcBef>
                <a:spcPct val="0"/>
              </a:spcBef>
              <a:buFont typeface="Wingdings" panose="05000000000000000000" pitchFamily="2" charset="2"/>
              <a:buChar char="ü"/>
            </a:pPr>
            <a:r>
              <a:rPr lang="ja-JP" altLang="en-US" sz="1400" dirty="0" smtClean="0"/>
              <a:t>ヒープサイズが小さいとき、メモリ使用量が少なくメモリ参照が高速</a:t>
            </a:r>
            <a:endParaRPr lang="en-US" altLang="ja-JP" sz="1400" dirty="0" smtClean="0"/>
          </a:p>
          <a:p>
            <a:pPr eaLnBrk="1" hangingPunct="1">
              <a:spcBef>
                <a:spcPct val="0"/>
              </a:spcBef>
              <a:buFont typeface="Wingdings" panose="05000000000000000000" pitchFamily="2" charset="2"/>
              <a:buChar char="ü"/>
            </a:pPr>
            <a:r>
              <a:rPr lang="en-US" altLang="ja-JP" sz="1400" dirty="0" smtClean="0"/>
              <a:t>JIT</a:t>
            </a:r>
            <a:r>
              <a:rPr lang="ja-JP" altLang="en-US" sz="1400" dirty="0" smtClean="0"/>
              <a:t>クライアントコンパイラのみを使用可能</a:t>
            </a:r>
            <a:endParaRPr lang="en-GB" altLang="en-US" sz="1400" dirty="0"/>
          </a:p>
          <a:p>
            <a:pPr eaLnBrk="1" hangingPunct="1">
              <a:spcBef>
                <a:spcPct val="0"/>
              </a:spcBef>
              <a:buFont typeface="Wingdings" panose="05000000000000000000" pitchFamily="2" charset="2"/>
              <a:buChar char="ü"/>
            </a:pPr>
            <a:endParaRPr lang="en-US" altLang="en-US" sz="1400" dirty="0"/>
          </a:p>
        </p:txBody>
      </p:sp>
      <p:sp>
        <p:nvSpPr>
          <p:cNvPr id="12294" name="Text Box 6"/>
          <p:cNvSpPr txBox="1">
            <a:spLocks noChangeArrowheads="1"/>
          </p:cNvSpPr>
          <p:nvPr/>
        </p:nvSpPr>
        <p:spPr bwMode="auto">
          <a:xfrm>
            <a:off x="4495800" y="3140075"/>
            <a:ext cx="3640138"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u="sng" dirty="0" smtClean="0"/>
              <a:t>32bit</a:t>
            </a:r>
            <a:r>
              <a:rPr lang="ja-JP" altLang="en-US" sz="1600" b="1" u="sng" dirty="0" smtClean="0"/>
              <a:t>版の欠点</a:t>
            </a:r>
            <a:endParaRPr lang="en-GB" altLang="en-US" sz="1600" b="1" u="sng" dirty="0"/>
          </a:p>
          <a:p>
            <a:pPr eaLnBrk="1" hangingPunct="1">
              <a:spcBef>
                <a:spcPct val="0"/>
              </a:spcBef>
              <a:buFont typeface="Wingdings" panose="05000000000000000000" pitchFamily="2" charset="2"/>
              <a:buChar char="û"/>
            </a:pPr>
            <a:r>
              <a:rPr lang="ja-JP" altLang="en-US" sz="1400" dirty="0" smtClean="0"/>
              <a:t>プロセス合計サイズが</a:t>
            </a:r>
            <a:r>
              <a:rPr lang="en-US" altLang="ja-JP" sz="1400" dirty="0" smtClean="0"/>
              <a:t>2GB</a:t>
            </a:r>
            <a:r>
              <a:rPr lang="en-US" altLang="ja-JP" sz="1400" baseline="30000" dirty="0" smtClean="0">
                <a:solidFill>
                  <a:schemeClr val="accent2">
                    <a:lumMod val="75000"/>
                  </a:schemeClr>
                </a:solidFill>
              </a:rPr>
              <a:t>*1</a:t>
            </a:r>
            <a:r>
              <a:rPr lang="ja-JP" altLang="en-US" sz="1400" dirty="0" smtClean="0"/>
              <a:t>以下に制限</a:t>
            </a:r>
            <a:endParaRPr lang="en-GB" altLang="en-US" sz="1400" dirty="0"/>
          </a:p>
          <a:p>
            <a:pPr eaLnBrk="1" hangingPunct="1">
              <a:spcBef>
                <a:spcPct val="0"/>
              </a:spcBef>
              <a:buFont typeface="Wingdings" panose="05000000000000000000" pitchFamily="2" charset="2"/>
              <a:buChar char="û"/>
            </a:pPr>
            <a:r>
              <a:rPr lang="en-GB" altLang="en-US" sz="1400" dirty="0"/>
              <a:t>l</a:t>
            </a:r>
            <a:r>
              <a:rPr lang="en-GB" altLang="en-US" sz="1400" dirty="0" smtClean="0"/>
              <a:t>ong</a:t>
            </a:r>
            <a:r>
              <a:rPr lang="ja-JP" altLang="en-US" sz="1400" dirty="0" smtClean="0"/>
              <a:t>型、</a:t>
            </a:r>
            <a:r>
              <a:rPr lang="en-US" altLang="ja-JP" sz="1400" dirty="0" smtClean="0"/>
              <a:t>double</a:t>
            </a:r>
            <a:r>
              <a:rPr lang="ja-JP" altLang="en-US" sz="1400" dirty="0" smtClean="0"/>
              <a:t>型で</a:t>
            </a:r>
            <a:r>
              <a:rPr lang="en-US" altLang="ja-JP" sz="1400" dirty="0" smtClean="0"/>
              <a:t>64bit</a:t>
            </a:r>
            <a:r>
              <a:rPr lang="ja-JP" altLang="en-US" sz="1400" dirty="0" smtClean="0"/>
              <a:t>レジスタを利用できず低速</a:t>
            </a:r>
            <a:endParaRPr lang="en-US" altLang="ja-JP" sz="1400" dirty="0" smtClean="0"/>
          </a:p>
          <a:p>
            <a:pPr eaLnBrk="1" hangingPunct="1">
              <a:spcBef>
                <a:spcPct val="0"/>
              </a:spcBef>
              <a:buFont typeface="Wingdings" panose="05000000000000000000" pitchFamily="2" charset="2"/>
              <a:buChar char="û"/>
            </a:pPr>
            <a:endParaRPr lang="en-US" altLang="ja-JP" sz="1400" dirty="0"/>
          </a:p>
          <a:p>
            <a:pPr marL="0" indent="0" eaLnBrk="1" hangingPunct="1">
              <a:spcBef>
                <a:spcPct val="0"/>
              </a:spcBef>
              <a:buNone/>
            </a:pPr>
            <a:r>
              <a:rPr lang="en-US" altLang="ja-JP" sz="1400" dirty="0" smtClean="0"/>
              <a:t>*1 Windows 32bit OS</a:t>
            </a:r>
            <a:r>
              <a:rPr lang="ja-JP" altLang="en-US" sz="1400" dirty="0" smtClean="0"/>
              <a:t>の場合</a:t>
            </a:r>
            <a:endParaRPr lang="en-US" altLang="ja-JP" sz="1400" dirty="0" smtClean="0"/>
          </a:p>
          <a:p>
            <a:pPr eaLnBrk="1" hangingPunct="1">
              <a:spcBef>
                <a:spcPct val="0"/>
              </a:spcBef>
              <a:buFont typeface="Wingdings" panose="05000000000000000000" pitchFamily="2" charset="2"/>
              <a:buChar char="û"/>
            </a:pPr>
            <a:endParaRPr lang="en-GB" altLang="en-US" sz="1400" dirty="0"/>
          </a:p>
        </p:txBody>
      </p:sp>
      <p:sp>
        <p:nvSpPr>
          <p:cNvPr id="12295" name="Text Box 7"/>
          <p:cNvSpPr txBox="1">
            <a:spLocks noChangeArrowheads="1"/>
          </p:cNvSpPr>
          <p:nvPr/>
        </p:nvSpPr>
        <p:spPr bwMode="auto">
          <a:xfrm>
            <a:off x="1042988" y="4627285"/>
            <a:ext cx="7164387" cy="369332"/>
          </a:xfrm>
          <a:prstGeom prst="rect">
            <a:avLst/>
          </a:prstGeom>
          <a:noFill/>
          <a:ln>
            <a:noFill/>
          </a:ln>
          <a:effectLst/>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marL="0" lvl="1" algn="ctr" eaLnBrk="1" hangingPunct="1">
              <a:lnSpc>
                <a:spcPct val="90000"/>
              </a:lnSpc>
              <a:buClr>
                <a:schemeClr val="accent1"/>
              </a:buClr>
              <a:buFontTx/>
              <a:buNone/>
            </a:pPr>
            <a:r>
              <a:rPr lang="ja-JP" altLang="en-US" sz="2000" b="1" dirty="0" smtClean="0"/>
              <a:t>書籍「</a:t>
            </a:r>
            <a:r>
              <a:rPr lang="en-US" altLang="ja-JP" sz="2000" b="1" dirty="0" smtClean="0"/>
              <a:t>Java</a:t>
            </a:r>
            <a:r>
              <a:rPr lang="ja-JP" altLang="en-US" sz="2000" b="1" dirty="0" smtClean="0"/>
              <a:t>パフォーマンス」より</a:t>
            </a:r>
            <a:endParaRPr lang="en-US" altLang="en-US" sz="2000" b="1" dirty="0"/>
          </a:p>
        </p:txBody>
      </p:sp>
      <p:sp>
        <p:nvSpPr>
          <p:cNvPr id="12296" name="Text Box 8"/>
          <p:cNvSpPr txBox="1">
            <a:spLocks noChangeArrowheads="1"/>
          </p:cNvSpPr>
          <p:nvPr/>
        </p:nvSpPr>
        <p:spPr bwMode="auto">
          <a:xfrm>
            <a:off x="1150938" y="2292737"/>
            <a:ext cx="69262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ja-JP" sz="1400" dirty="0" smtClean="0"/>
              <a:t>OS</a:t>
            </a:r>
            <a:r>
              <a:rPr lang="ja-JP" altLang="en-US" sz="1400" dirty="0" smtClean="0"/>
              <a:t>が</a:t>
            </a:r>
            <a:r>
              <a:rPr lang="en-US" altLang="ja-JP" sz="1400" dirty="0" smtClean="0"/>
              <a:t>32bit</a:t>
            </a:r>
            <a:r>
              <a:rPr lang="ja-JP" altLang="en-US" sz="1400" dirty="0" smtClean="0"/>
              <a:t>であれば、</a:t>
            </a:r>
            <a:r>
              <a:rPr lang="en-US" altLang="ja-JP" sz="1400" dirty="0" smtClean="0"/>
              <a:t>Java VM</a:t>
            </a:r>
            <a:r>
              <a:rPr lang="ja-JP" altLang="en-US" sz="1400" dirty="0" smtClean="0"/>
              <a:t>は</a:t>
            </a:r>
            <a:r>
              <a:rPr lang="en-US" altLang="ja-JP" sz="1400" dirty="0" smtClean="0"/>
              <a:t>32bit</a:t>
            </a:r>
            <a:r>
              <a:rPr lang="ja-JP" altLang="en-US" sz="1400" dirty="0" smtClean="0"/>
              <a:t>のみ。</a:t>
            </a:r>
            <a:r>
              <a:rPr lang="en-US" altLang="ja-JP" sz="1400" dirty="0" smtClean="0"/>
              <a:t>OS</a:t>
            </a:r>
            <a:r>
              <a:rPr lang="ja-JP" altLang="en-US" sz="1400" dirty="0" smtClean="0"/>
              <a:t>が</a:t>
            </a:r>
            <a:r>
              <a:rPr lang="en-US" altLang="ja-JP" sz="1400" dirty="0" smtClean="0"/>
              <a:t>64bit</a:t>
            </a:r>
            <a:r>
              <a:rPr lang="ja-JP" altLang="en-US" sz="1400" dirty="0" smtClean="0"/>
              <a:t>のときは、</a:t>
            </a:r>
            <a:r>
              <a:rPr lang="en-US" altLang="ja-JP" sz="1400" dirty="0" smtClean="0"/>
              <a:t>Java</a:t>
            </a:r>
            <a:r>
              <a:rPr lang="ja-JP" altLang="en-US" sz="1400" dirty="0" smtClean="0"/>
              <a:t> </a:t>
            </a:r>
            <a:r>
              <a:rPr lang="en-US" altLang="ja-JP" sz="1400" dirty="0" smtClean="0"/>
              <a:t>VM</a:t>
            </a:r>
            <a:r>
              <a:rPr lang="ja-JP" altLang="en-US" sz="1400" dirty="0" smtClean="0"/>
              <a:t>は</a:t>
            </a:r>
            <a:r>
              <a:rPr lang="en-US" altLang="ja-JP" sz="1400" dirty="0" smtClean="0"/>
              <a:t>32bit</a:t>
            </a:r>
            <a:r>
              <a:rPr lang="ja-JP" altLang="en-US" sz="1400" dirty="0" smtClean="0"/>
              <a:t>も</a:t>
            </a:r>
            <a:r>
              <a:rPr lang="en-US" altLang="ja-JP" sz="1400" dirty="0" smtClean="0"/>
              <a:t>64bit</a:t>
            </a:r>
            <a:r>
              <a:rPr lang="ja-JP" altLang="en-US" sz="1400" dirty="0" smtClean="0"/>
              <a:t>も選択可能。</a:t>
            </a:r>
            <a:endParaRPr lang="en-US" altLang="en-US" sz="1400" dirty="0"/>
          </a:p>
        </p:txBody>
      </p:sp>
    </p:spTree>
    <p:extLst>
      <p:ext uri="{BB962C8B-B14F-4D97-AF65-F5344CB8AC3E}">
        <p14:creationId xmlns:p14="http://schemas.microsoft.com/office/powerpoint/2010/main" val="905813212"/>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アナログ時計のプロセス情報</a:t>
            </a:r>
            <a:endParaRPr kumimoji="1" lang="ja-JP" altLang="en-US" dirty="0"/>
          </a:p>
        </p:txBody>
      </p:sp>
      <p:sp>
        <p:nvSpPr>
          <p:cNvPr id="3" name="コンテンツ プレースホルダー 2"/>
          <p:cNvSpPr>
            <a:spLocks noGrp="1"/>
          </p:cNvSpPr>
          <p:nvPr>
            <p:ph idx="1"/>
          </p:nvPr>
        </p:nvSpPr>
        <p:spPr>
          <a:xfrm>
            <a:off x="250825" y="1600201"/>
            <a:ext cx="8229600" cy="604664"/>
          </a:xfrm>
        </p:spPr>
        <p:txBody>
          <a:bodyPr/>
          <a:lstStyle/>
          <a:p>
            <a:r>
              <a:rPr kumimoji="1" lang="en-US" altLang="ja-JP" dirty="0" smtClean="0"/>
              <a:t>Process Explorer</a:t>
            </a:r>
            <a:endParaRPr kumimoji="1" lang="ja-JP" altLang="en-US" dirty="0"/>
          </a:p>
        </p:txBody>
      </p:sp>
      <p:pic>
        <p:nvPicPr>
          <p:cNvPr id="4" name="図 3"/>
          <p:cNvPicPr>
            <a:picLocks noChangeAspect="1"/>
          </p:cNvPicPr>
          <p:nvPr/>
        </p:nvPicPr>
        <p:blipFill>
          <a:blip r:embed="rId2"/>
          <a:stretch>
            <a:fillRect/>
          </a:stretch>
        </p:blipFill>
        <p:spPr>
          <a:xfrm>
            <a:off x="323528" y="2780928"/>
            <a:ext cx="2474021" cy="3096344"/>
          </a:xfrm>
          <a:prstGeom prst="rect">
            <a:avLst/>
          </a:prstGeom>
        </p:spPr>
      </p:pic>
      <p:pic>
        <p:nvPicPr>
          <p:cNvPr id="5" name="図 4"/>
          <p:cNvPicPr>
            <a:picLocks noChangeAspect="1"/>
          </p:cNvPicPr>
          <p:nvPr/>
        </p:nvPicPr>
        <p:blipFill>
          <a:blip r:embed="rId3"/>
          <a:stretch>
            <a:fillRect/>
          </a:stretch>
        </p:blipFill>
        <p:spPr>
          <a:xfrm>
            <a:off x="2987824" y="2768719"/>
            <a:ext cx="2483776" cy="3108553"/>
          </a:xfrm>
          <a:prstGeom prst="rect">
            <a:avLst/>
          </a:prstGeom>
        </p:spPr>
      </p:pic>
      <p:sp>
        <p:nvSpPr>
          <p:cNvPr id="6" name="テキスト ボックス 5"/>
          <p:cNvSpPr txBox="1"/>
          <p:nvPr/>
        </p:nvSpPr>
        <p:spPr>
          <a:xfrm>
            <a:off x="575543" y="2408261"/>
            <a:ext cx="2520280" cy="369332"/>
          </a:xfrm>
          <a:prstGeom prst="rect">
            <a:avLst/>
          </a:prstGeom>
          <a:noFill/>
        </p:spPr>
        <p:txBody>
          <a:bodyPr wrap="square" rtlCol="0">
            <a:spAutoFit/>
          </a:bodyPr>
          <a:lstStyle/>
          <a:p>
            <a:r>
              <a:rPr kumimoji="1" lang="en-US" altLang="ja-JP" dirty="0" smtClean="0"/>
              <a:t>JDK</a:t>
            </a:r>
            <a:r>
              <a:rPr kumimoji="1" lang="ja-JP" altLang="en-US" dirty="0" smtClean="0"/>
              <a:t> </a:t>
            </a:r>
            <a:r>
              <a:rPr kumimoji="1" lang="en-US" altLang="ja-JP" dirty="0" smtClean="0"/>
              <a:t>8u92</a:t>
            </a:r>
            <a:r>
              <a:rPr kumimoji="1" lang="ja-JP" altLang="en-US" dirty="0" smtClean="0"/>
              <a:t> </a:t>
            </a:r>
            <a:r>
              <a:rPr kumimoji="1" lang="en-US" altLang="ja-JP" dirty="0" smtClean="0"/>
              <a:t>64bit</a:t>
            </a:r>
            <a:r>
              <a:rPr kumimoji="1" lang="ja-JP" altLang="en-US" dirty="0" smtClean="0"/>
              <a:t>版</a:t>
            </a:r>
            <a:endParaRPr kumimoji="1" lang="ja-JP" altLang="en-US" dirty="0"/>
          </a:p>
        </p:txBody>
      </p:sp>
      <p:sp>
        <p:nvSpPr>
          <p:cNvPr id="7" name="テキスト ボックス 6"/>
          <p:cNvSpPr txBox="1"/>
          <p:nvPr/>
        </p:nvSpPr>
        <p:spPr>
          <a:xfrm>
            <a:off x="3105485" y="2380657"/>
            <a:ext cx="2520280" cy="369332"/>
          </a:xfrm>
          <a:prstGeom prst="rect">
            <a:avLst/>
          </a:prstGeom>
          <a:noFill/>
        </p:spPr>
        <p:txBody>
          <a:bodyPr wrap="square" rtlCol="0">
            <a:spAutoFit/>
          </a:bodyPr>
          <a:lstStyle/>
          <a:p>
            <a:r>
              <a:rPr kumimoji="1" lang="en-US" altLang="ja-JP" dirty="0" smtClean="0"/>
              <a:t>JDK</a:t>
            </a:r>
            <a:r>
              <a:rPr kumimoji="1" lang="ja-JP" altLang="en-US" dirty="0" smtClean="0"/>
              <a:t> </a:t>
            </a:r>
            <a:r>
              <a:rPr kumimoji="1" lang="en-US" altLang="ja-JP" dirty="0" smtClean="0"/>
              <a:t>8u92</a:t>
            </a:r>
            <a:r>
              <a:rPr kumimoji="1" lang="ja-JP" altLang="en-US" dirty="0" smtClean="0"/>
              <a:t> </a:t>
            </a:r>
            <a:r>
              <a:rPr kumimoji="1" lang="en-US" altLang="ja-JP" dirty="0" smtClean="0"/>
              <a:t>32bit</a:t>
            </a:r>
            <a:r>
              <a:rPr kumimoji="1" lang="ja-JP" altLang="en-US" dirty="0" smtClean="0"/>
              <a:t>版</a:t>
            </a:r>
            <a:endParaRPr kumimoji="1" lang="ja-JP" altLang="en-US" dirty="0"/>
          </a:p>
        </p:txBody>
      </p:sp>
      <p:graphicFrame>
        <p:nvGraphicFramePr>
          <p:cNvPr id="8" name="表 7"/>
          <p:cNvGraphicFramePr>
            <a:graphicFrameLocks noGrp="1"/>
          </p:cNvGraphicFramePr>
          <p:nvPr>
            <p:extLst>
              <p:ext uri="{D42A27DB-BD31-4B8C-83A1-F6EECF244321}">
                <p14:modId xmlns:p14="http://schemas.microsoft.com/office/powerpoint/2010/main" val="3732124260"/>
              </p:ext>
            </p:extLst>
          </p:nvPr>
        </p:nvGraphicFramePr>
        <p:xfrm>
          <a:off x="5625764" y="2996952"/>
          <a:ext cx="3410732" cy="1097280"/>
        </p:xfrm>
        <a:graphic>
          <a:graphicData uri="http://schemas.openxmlformats.org/drawingml/2006/table">
            <a:tbl>
              <a:tblPr firstRow="1" bandRow="1">
                <a:tableStyleId>{0E3FDE45-AF77-4B5C-9715-49D594BDF05E}</a:tableStyleId>
              </a:tblPr>
              <a:tblGrid>
                <a:gridCol w="1538524"/>
                <a:gridCol w="936104"/>
                <a:gridCol w="936104"/>
              </a:tblGrid>
              <a:tr h="165962">
                <a:tc>
                  <a:txBody>
                    <a:bodyPr/>
                    <a:lstStyle/>
                    <a:p>
                      <a:endParaRPr kumimoji="1" lang="ja-JP" altLang="en-US" sz="1200" dirty="0"/>
                    </a:p>
                  </a:txBody>
                  <a:tcPr/>
                </a:tc>
                <a:tc>
                  <a:txBody>
                    <a:bodyPr/>
                    <a:lstStyle/>
                    <a:p>
                      <a:r>
                        <a:rPr kumimoji="1" lang="en-US" altLang="ja-JP" sz="1200" dirty="0" smtClean="0"/>
                        <a:t>64bit JVM</a:t>
                      </a:r>
                      <a:endParaRPr kumimoji="1" lang="ja-JP" altLang="en-US" sz="1200" dirty="0"/>
                    </a:p>
                  </a:txBody>
                  <a:tcPr/>
                </a:tc>
                <a:tc>
                  <a:txBody>
                    <a:bodyPr/>
                    <a:lstStyle/>
                    <a:p>
                      <a:r>
                        <a:rPr kumimoji="1" lang="en-US" altLang="ja-JP" sz="1200" dirty="0" smtClean="0"/>
                        <a:t>32bit  JVM</a:t>
                      </a:r>
                      <a:endParaRPr kumimoji="1" lang="ja-JP" altLang="en-US" sz="1200" dirty="0"/>
                    </a:p>
                  </a:txBody>
                  <a:tcPr/>
                </a:tc>
              </a:tr>
              <a:tr h="165962">
                <a:tc>
                  <a:txBody>
                    <a:bodyPr/>
                    <a:lstStyle/>
                    <a:p>
                      <a:r>
                        <a:rPr kumimoji="1" lang="en-US" altLang="ja-JP" sz="1200" dirty="0" smtClean="0"/>
                        <a:t>Private</a:t>
                      </a:r>
                      <a:r>
                        <a:rPr kumimoji="1" lang="ja-JP" altLang="en-US" sz="1200" dirty="0" smtClean="0"/>
                        <a:t> </a:t>
                      </a:r>
                      <a:r>
                        <a:rPr kumimoji="1" lang="en-US" altLang="ja-JP" sz="1200" dirty="0" smtClean="0"/>
                        <a:t>Bytes</a:t>
                      </a:r>
                      <a:endParaRPr kumimoji="1" lang="ja-JP" altLang="en-US" sz="1200" dirty="0"/>
                    </a:p>
                  </a:txBody>
                  <a:tcPr/>
                </a:tc>
                <a:tc>
                  <a:txBody>
                    <a:bodyPr/>
                    <a:lstStyle/>
                    <a:p>
                      <a:pPr algn="r"/>
                      <a:r>
                        <a:rPr kumimoji="1" lang="en-US" altLang="ja-JP" sz="1200" dirty="0" smtClean="0"/>
                        <a:t>318MB</a:t>
                      </a:r>
                      <a:endParaRPr kumimoji="1" lang="ja-JP" altLang="en-US" sz="1200" dirty="0"/>
                    </a:p>
                  </a:txBody>
                  <a:tcPr/>
                </a:tc>
                <a:tc>
                  <a:txBody>
                    <a:bodyPr/>
                    <a:lstStyle/>
                    <a:p>
                      <a:pPr algn="r"/>
                      <a:r>
                        <a:rPr kumimoji="1" lang="en-US" altLang="ja-JP" sz="1200" dirty="0" smtClean="0"/>
                        <a:t>88MB</a:t>
                      </a:r>
                      <a:endParaRPr kumimoji="1" lang="ja-JP" altLang="en-US" sz="1200" dirty="0"/>
                    </a:p>
                  </a:txBody>
                  <a:tcPr/>
                </a:tc>
              </a:tr>
              <a:tr h="165962">
                <a:tc>
                  <a:txBody>
                    <a:bodyPr/>
                    <a:lstStyle/>
                    <a:p>
                      <a:r>
                        <a:rPr kumimoji="1" lang="en-US" altLang="ja-JP" sz="1200" dirty="0" smtClean="0"/>
                        <a:t>Working</a:t>
                      </a:r>
                      <a:r>
                        <a:rPr kumimoji="1" lang="ja-JP" altLang="en-US" sz="1200" dirty="0" smtClean="0"/>
                        <a:t> </a:t>
                      </a:r>
                      <a:r>
                        <a:rPr kumimoji="1" lang="en-US" altLang="ja-JP" sz="1200" dirty="0" smtClean="0"/>
                        <a:t>Set</a:t>
                      </a:r>
                      <a:r>
                        <a:rPr kumimoji="1" lang="ja-JP" altLang="en-US" sz="1200" dirty="0" smtClean="0"/>
                        <a:t> </a:t>
                      </a:r>
                      <a:r>
                        <a:rPr kumimoji="1" lang="en-US" altLang="ja-JP" sz="1200" dirty="0" smtClean="0"/>
                        <a:t>-</a:t>
                      </a:r>
                      <a:r>
                        <a:rPr kumimoji="1" lang="ja-JP" altLang="en-US" sz="1200" dirty="0" smtClean="0"/>
                        <a:t> </a:t>
                      </a:r>
                      <a:r>
                        <a:rPr kumimoji="1" lang="en-US" altLang="ja-JP" sz="1200" dirty="0" smtClean="0"/>
                        <a:t>Private</a:t>
                      </a:r>
                      <a:endParaRPr kumimoji="1" lang="ja-JP" altLang="en-US" sz="1200" dirty="0"/>
                    </a:p>
                  </a:txBody>
                  <a:tcPr/>
                </a:tc>
                <a:tc>
                  <a:txBody>
                    <a:bodyPr/>
                    <a:lstStyle/>
                    <a:p>
                      <a:pPr algn="r"/>
                      <a:r>
                        <a:rPr kumimoji="1" lang="en-US" altLang="ja-JP" sz="1200" dirty="0" smtClean="0"/>
                        <a:t>110MB</a:t>
                      </a:r>
                      <a:endParaRPr kumimoji="1" lang="ja-JP" altLang="en-US" sz="1200" dirty="0"/>
                    </a:p>
                  </a:txBody>
                  <a:tcPr/>
                </a:tc>
                <a:tc>
                  <a:txBody>
                    <a:bodyPr/>
                    <a:lstStyle/>
                    <a:p>
                      <a:pPr algn="r"/>
                      <a:r>
                        <a:rPr kumimoji="1" lang="en-US" altLang="ja-JP" sz="1200" dirty="0" smtClean="0"/>
                        <a:t>50MB</a:t>
                      </a:r>
                      <a:endParaRPr kumimoji="1" lang="ja-JP" altLang="en-US" sz="1200" dirty="0"/>
                    </a:p>
                  </a:txBody>
                  <a:tcPr/>
                </a:tc>
              </a:tr>
              <a:tr h="165962">
                <a:tc>
                  <a:txBody>
                    <a:bodyPr/>
                    <a:lstStyle/>
                    <a:p>
                      <a:r>
                        <a:rPr kumimoji="1" lang="en-US" altLang="ja-JP" sz="1200" dirty="0" err="1" smtClean="0"/>
                        <a:t>Virsutal</a:t>
                      </a:r>
                      <a:r>
                        <a:rPr kumimoji="1" lang="ja-JP" altLang="en-US" sz="1200" dirty="0" smtClean="0"/>
                        <a:t> </a:t>
                      </a:r>
                      <a:r>
                        <a:rPr kumimoji="1" lang="en-US" altLang="ja-JP" sz="1200" dirty="0" smtClean="0"/>
                        <a:t>Size</a:t>
                      </a:r>
                      <a:endParaRPr kumimoji="1" lang="ja-JP" altLang="en-US" sz="1200" dirty="0"/>
                    </a:p>
                  </a:txBody>
                  <a:tcPr/>
                </a:tc>
                <a:tc>
                  <a:txBody>
                    <a:bodyPr/>
                    <a:lstStyle/>
                    <a:p>
                      <a:pPr algn="r"/>
                      <a:r>
                        <a:rPr kumimoji="1" lang="en-US" altLang="ja-JP" sz="1200" dirty="0" smtClean="0"/>
                        <a:t>3717MB</a:t>
                      </a:r>
                      <a:endParaRPr kumimoji="1" lang="ja-JP" altLang="en-US" sz="1200" dirty="0"/>
                    </a:p>
                  </a:txBody>
                  <a:tcPr/>
                </a:tc>
                <a:tc>
                  <a:txBody>
                    <a:bodyPr/>
                    <a:lstStyle/>
                    <a:p>
                      <a:pPr algn="r"/>
                      <a:r>
                        <a:rPr kumimoji="1" lang="en-US" altLang="ja-JP" sz="1200" dirty="0" smtClean="0"/>
                        <a:t>551MB</a:t>
                      </a:r>
                      <a:endParaRPr kumimoji="1" lang="ja-JP" altLang="en-US" sz="1200" dirty="0"/>
                    </a:p>
                  </a:txBody>
                  <a:tcPr/>
                </a:tc>
              </a:tr>
            </a:tbl>
          </a:graphicData>
        </a:graphic>
      </p:graphicFrame>
    </p:spTree>
    <p:extLst>
      <p:ext uri="{BB962C8B-B14F-4D97-AF65-F5344CB8AC3E}">
        <p14:creationId xmlns:p14="http://schemas.microsoft.com/office/powerpoint/2010/main" val="11779764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とある</a:t>
            </a:r>
            <a:r>
              <a:rPr kumimoji="1" lang="en-US" altLang="ja-JP" dirty="0" smtClean="0"/>
              <a:t>Windows</a:t>
            </a:r>
            <a:r>
              <a:rPr kumimoji="1" lang="ja-JP" altLang="en-US" dirty="0" smtClean="0"/>
              <a:t>デスクトップ</a:t>
            </a:r>
            <a:endParaRPr kumimoji="1" lang="ja-JP" altLang="en-US" dirty="0"/>
          </a:p>
        </p:txBody>
      </p:sp>
      <p:pic>
        <p:nvPicPr>
          <p:cNvPr id="4" name="コンテンツ プレースホルダー 3"/>
          <p:cNvPicPr>
            <a:picLocks noGrp="1" noChangeAspect="1"/>
          </p:cNvPicPr>
          <p:nvPr>
            <p:ph idx="1"/>
          </p:nvPr>
        </p:nvPicPr>
        <p:blipFill>
          <a:blip r:embed="rId2"/>
          <a:stretch>
            <a:fillRect/>
          </a:stretch>
        </p:blipFill>
        <p:spPr>
          <a:xfrm>
            <a:off x="323528" y="1628800"/>
            <a:ext cx="8046156" cy="4525963"/>
          </a:xfrm>
          <a:prstGeom prst="rect">
            <a:avLst/>
          </a:prstGeom>
        </p:spPr>
      </p:pic>
    </p:spTree>
    <p:extLst>
      <p:ext uri="{BB962C8B-B14F-4D97-AF65-F5344CB8AC3E}">
        <p14:creationId xmlns:p14="http://schemas.microsoft.com/office/powerpoint/2010/main" val="15670303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アナログ時計のプロセス情報</a:t>
            </a:r>
            <a:endParaRPr kumimoji="1" lang="ja-JP" altLang="en-US" dirty="0"/>
          </a:p>
        </p:txBody>
      </p:sp>
      <p:sp>
        <p:nvSpPr>
          <p:cNvPr id="3" name="コンテンツ プレースホルダー 2"/>
          <p:cNvSpPr>
            <a:spLocks noGrp="1"/>
          </p:cNvSpPr>
          <p:nvPr>
            <p:ph idx="1"/>
          </p:nvPr>
        </p:nvSpPr>
        <p:spPr>
          <a:xfrm>
            <a:off x="250825" y="1600201"/>
            <a:ext cx="8229600" cy="604664"/>
          </a:xfrm>
        </p:spPr>
        <p:txBody>
          <a:bodyPr/>
          <a:lstStyle/>
          <a:p>
            <a:r>
              <a:rPr kumimoji="1" lang="en-US" altLang="ja-JP" dirty="0" smtClean="0"/>
              <a:t>Process Explorer</a:t>
            </a:r>
            <a:endParaRPr kumimoji="1" lang="ja-JP" altLang="en-US" dirty="0"/>
          </a:p>
        </p:txBody>
      </p:sp>
      <p:sp>
        <p:nvSpPr>
          <p:cNvPr id="6" name="テキスト ボックス 5"/>
          <p:cNvSpPr txBox="1"/>
          <p:nvPr/>
        </p:nvSpPr>
        <p:spPr>
          <a:xfrm>
            <a:off x="575543" y="2408261"/>
            <a:ext cx="2520280" cy="369332"/>
          </a:xfrm>
          <a:prstGeom prst="rect">
            <a:avLst/>
          </a:prstGeom>
          <a:noFill/>
        </p:spPr>
        <p:txBody>
          <a:bodyPr wrap="square" rtlCol="0">
            <a:spAutoFit/>
          </a:bodyPr>
          <a:lstStyle/>
          <a:p>
            <a:r>
              <a:rPr kumimoji="1" lang="en-US" altLang="ja-JP" dirty="0" smtClean="0"/>
              <a:t>JDK</a:t>
            </a:r>
            <a:r>
              <a:rPr kumimoji="1" lang="ja-JP" altLang="en-US" dirty="0" smtClean="0"/>
              <a:t> </a:t>
            </a:r>
            <a:r>
              <a:rPr kumimoji="1" lang="en-US" altLang="ja-JP" dirty="0" smtClean="0"/>
              <a:t>8u92</a:t>
            </a:r>
            <a:r>
              <a:rPr kumimoji="1" lang="ja-JP" altLang="en-US" dirty="0" smtClean="0"/>
              <a:t> </a:t>
            </a:r>
            <a:r>
              <a:rPr kumimoji="1" lang="en-US" altLang="ja-JP" dirty="0" smtClean="0"/>
              <a:t>64bit</a:t>
            </a:r>
            <a:r>
              <a:rPr kumimoji="1" lang="ja-JP" altLang="en-US" dirty="0" smtClean="0"/>
              <a:t>版</a:t>
            </a:r>
            <a:endParaRPr kumimoji="1" lang="ja-JP" altLang="en-US" dirty="0"/>
          </a:p>
        </p:txBody>
      </p:sp>
      <p:sp>
        <p:nvSpPr>
          <p:cNvPr id="7" name="テキスト ボックス 6"/>
          <p:cNvSpPr txBox="1"/>
          <p:nvPr/>
        </p:nvSpPr>
        <p:spPr>
          <a:xfrm>
            <a:off x="3105485" y="2380657"/>
            <a:ext cx="2520280" cy="369332"/>
          </a:xfrm>
          <a:prstGeom prst="rect">
            <a:avLst/>
          </a:prstGeom>
          <a:noFill/>
        </p:spPr>
        <p:txBody>
          <a:bodyPr wrap="square" rtlCol="0">
            <a:spAutoFit/>
          </a:bodyPr>
          <a:lstStyle/>
          <a:p>
            <a:r>
              <a:rPr kumimoji="1" lang="en-US" altLang="ja-JP" dirty="0" smtClean="0"/>
              <a:t>JDK</a:t>
            </a:r>
            <a:r>
              <a:rPr kumimoji="1" lang="ja-JP" altLang="en-US" dirty="0" smtClean="0"/>
              <a:t> </a:t>
            </a:r>
            <a:r>
              <a:rPr kumimoji="1" lang="en-US" altLang="ja-JP" dirty="0" smtClean="0"/>
              <a:t>8u92</a:t>
            </a:r>
            <a:r>
              <a:rPr kumimoji="1" lang="ja-JP" altLang="en-US" dirty="0" smtClean="0"/>
              <a:t> </a:t>
            </a:r>
            <a:r>
              <a:rPr kumimoji="1" lang="en-US" altLang="ja-JP" dirty="0" smtClean="0"/>
              <a:t>32bit</a:t>
            </a:r>
            <a:r>
              <a:rPr kumimoji="1" lang="ja-JP" altLang="en-US" dirty="0" smtClean="0"/>
              <a:t>版</a:t>
            </a:r>
            <a:endParaRPr kumimoji="1" lang="ja-JP" altLang="en-US" dirty="0"/>
          </a:p>
        </p:txBody>
      </p:sp>
      <p:graphicFrame>
        <p:nvGraphicFramePr>
          <p:cNvPr id="8" name="表 7"/>
          <p:cNvGraphicFramePr>
            <a:graphicFrameLocks noGrp="1"/>
          </p:cNvGraphicFramePr>
          <p:nvPr/>
        </p:nvGraphicFramePr>
        <p:xfrm>
          <a:off x="5625764" y="2996952"/>
          <a:ext cx="3410732" cy="1097280"/>
        </p:xfrm>
        <a:graphic>
          <a:graphicData uri="http://schemas.openxmlformats.org/drawingml/2006/table">
            <a:tbl>
              <a:tblPr firstRow="1" bandRow="1">
                <a:tableStyleId>{0E3FDE45-AF77-4B5C-9715-49D594BDF05E}</a:tableStyleId>
              </a:tblPr>
              <a:tblGrid>
                <a:gridCol w="1538524"/>
                <a:gridCol w="936104"/>
                <a:gridCol w="936104"/>
              </a:tblGrid>
              <a:tr h="165962">
                <a:tc>
                  <a:txBody>
                    <a:bodyPr/>
                    <a:lstStyle/>
                    <a:p>
                      <a:endParaRPr kumimoji="1" lang="ja-JP" altLang="en-US" sz="1200" dirty="0"/>
                    </a:p>
                  </a:txBody>
                  <a:tcPr/>
                </a:tc>
                <a:tc>
                  <a:txBody>
                    <a:bodyPr/>
                    <a:lstStyle/>
                    <a:p>
                      <a:r>
                        <a:rPr kumimoji="1" lang="en-US" altLang="ja-JP" sz="1200" dirty="0" smtClean="0"/>
                        <a:t>64bit JVM</a:t>
                      </a:r>
                      <a:endParaRPr kumimoji="1" lang="ja-JP" altLang="en-US" sz="1200" dirty="0"/>
                    </a:p>
                  </a:txBody>
                  <a:tcPr/>
                </a:tc>
                <a:tc>
                  <a:txBody>
                    <a:bodyPr/>
                    <a:lstStyle/>
                    <a:p>
                      <a:r>
                        <a:rPr kumimoji="1" lang="en-US" altLang="ja-JP" sz="1200" dirty="0" smtClean="0"/>
                        <a:t>32bit  JVM</a:t>
                      </a:r>
                      <a:endParaRPr kumimoji="1" lang="ja-JP" altLang="en-US" sz="1200" dirty="0"/>
                    </a:p>
                  </a:txBody>
                  <a:tcPr/>
                </a:tc>
              </a:tr>
              <a:tr h="165962">
                <a:tc>
                  <a:txBody>
                    <a:bodyPr/>
                    <a:lstStyle/>
                    <a:p>
                      <a:r>
                        <a:rPr kumimoji="1" lang="en-US" altLang="ja-JP" sz="1200" dirty="0" smtClean="0"/>
                        <a:t>Private</a:t>
                      </a:r>
                      <a:r>
                        <a:rPr kumimoji="1" lang="ja-JP" altLang="en-US" sz="1200" dirty="0" smtClean="0"/>
                        <a:t> </a:t>
                      </a:r>
                      <a:r>
                        <a:rPr kumimoji="1" lang="en-US" altLang="ja-JP" sz="1200" dirty="0" smtClean="0"/>
                        <a:t>Bytes</a:t>
                      </a:r>
                      <a:endParaRPr kumimoji="1" lang="ja-JP" altLang="en-US" sz="1200" dirty="0"/>
                    </a:p>
                  </a:txBody>
                  <a:tcPr/>
                </a:tc>
                <a:tc>
                  <a:txBody>
                    <a:bodyPr/>
                    <a:lstStyle/>
                    <a:p>
                      <a:pPr algn="r"/>
                      <a:r>
                        <a:rPr kumimoji="1" lang="en-US" altLang="ja-JP" sz="1200" dirty="0" smtClean="0"/>
                        <a:t>318MB</a:t>
                      </a:r>
                      <a:endParaRPr kumimoji="1" lang="ja-JP" altLang="en-US" sz="1200" dirty="0"/>
                    </a:p>
                  </a:txBody>
                  <a:tcPr/>
                </a:tc>
                <a:tc>
                  <a:txBody>
                    <a:bodyPr/>
                    <a:lstStyle/>
                    <a:p>
                      <a:pPr algn="r"/>
                      <a:r>
                        <a:rPr kumimoji="1" lang="en-US" altLang="ja-JP" sz="1200" dirty="0" smtClean="0"/>
                        <a:t>88MB</a:t>
                      </a:r>
                      <a:endParaRPr kumimoji="1" lang="ja-JP" altLang="en-US" sz="1200" dirty="0"/>
                    </a:p>
                  </a:txBody>
                  <a:tcPr/>
                </a:tc>
              </a:tr>
              <a:tr h="165962">
                <a:tc>
                  <a:txBody>
                    <a:bodyPr/>
                    <a:lstStyle/>
                    <a:p>
                      <a:r>
                        <a:rPr kumimoji="1" lang="en-US" altLang="ja-JP" sz="1200" dirty="0" smtClean="0"/>
                        <a:t>Working</a:t>
                      </a:r>
                      <a:r>
                        <a:rPr kumimoji="1" lang="ja-JP" altLang="en-US" sz="1200" dirty="0" smtClean="0"/>
                        <a:t> </a:t>
                      </a:r>
                      <a:r>
                        <a:rPr kumimoji="1" lang="en-US" altLang="ja-JP" sz="1200" dirty="0" smtClean="0"/>
                        <a:t>Set</a:t>
                      </a:r>
                      <a:r>
                        <a:rPr kumimoji="1" lang="ja-JP" altLang="en-US" sz="1200" dirty="0" smtClean="0"/>
                        <a:t> </a:t>
                      </a:r>
                      <a:r>
                        <a:rPr kumimoji="1" lang="en-US" altLang="ja-JP" sz="1200" dirty="0" smtClean="0"/>
                        <a:t>-</a:t>
                      </a:r>
                      <a:r>
                        <a:rPr kumimoji="1" lang="ja-JP" altLang="en-US" sz="1200" dirty="0" smtClean="0"/>
                        <a:t> </a:t>
                      </a:r>
                      <a:r>
                        <a:rPr kumimoji="1" lang="en-US" altLang="ja-JP" sz="1200" dirty="0" smtClean="0"/>
                        <a:t>Private</a:t>
                      </a:r>
                      <a:endParaRPr kumimoji="1" lang="ja-JP" altLang="en-US" sz="1200" dirty="0"/>
                    </a:p>
                  </a:txBody>
                  <a:tcPr/>
                </a:tc>
                <a:tc>
                  <a:txBody>
                    <a:bodyPr/>
                    <a:lstStyle/>
                    <a:p>
                      <a:pPr algn="r"/>
                      <a:r>
                        <a:rPr kumimoji="1" lang="en-US" altLang="ja-JP" sz="1200" dirty="0" smtClean="0"/>
                        <a:t>110MB</a:t>
                      </a:r>
                      <a:endParaRPr kumimoji="1" lang="ja-JP" altLang="en-US" sz="1200" dirty="0"/>
                    </a:p>
                  </a:txBody>
                  <a:tcPr/>
                </a:tc>
                <a:tc>
                  <a:txBody>
                    <a:bodyPr/>
                    <a:lstStyle/>
                    <a:p>
                      <a:pPr algn="r"/>
                      <a:r>
                        <a:rPr kumimoji="1" lang="en-US" altLang="ja-JP" sz="1200" dirty="0" smtClean="0"/>
                        <a:t>50MB</a:t>
                      </a:r>
                      <a:endParaRPr kumimoji="1" lang="ja-JP" altLang="en-US" sz="1200" dirty="0"/>
                    </a:p>
                  </a:txBody>
                  <a:tcPr/>
                </a:tc>
              </a:tr>
              <a:tr h="165962">
                <a:tc>
                  <a:txBody>
                    <a:bodyPr/>
                    <a:lstStyle/>
                    <a:p>
                      <a:r>
                        <a:rPr kumimoji="1" lang="en-US" altLang="ja-JP" sz="1200" dirty="0" err="1" smtClean="0"/>
                        <a:t>Virsutal</a:t>
                      </a:r>
                      <a:r>
                        <a:rPr kumimoji="1" lang="ja-JP" altLang="en-US" sz="1200" dirty="0" smtClean="0"/>
                        <a:t> </a:t>
                      </a:r>
                      <a:r>
                        <a:rPr kumimoji="1" lang="en-US" altLang="ja-JP" sz="1200" dirty="0" smtClean="0"/>
                        <a:t>Size</a:t>
                      </a:r>
                      <a:endParaRPr kumimoji="1" lang="ja-JP" altLang="en-US" sz="1200" dirty="0"/>
                    </a:p>
                  </a:txBody>
                  <a:tcPr/>
                </a:tc>
                <a:tc>
                  <a:txBody>
                    <a:bodyPr/>
                    <a:lstStyle/>
                    <a:p>
                      <a:pPr algn="r"/>
                      <a:r>
                        <a:rPr kumimoji="1" lang="en-US" altLang="ja-JP" sz="1200" dirty="0" smtClean="0"/>
                        <a:t>3717MB</a:t>
                      </a:r>
                      <a:endParaRPr kumimoji="1" lang="ja-JP" altLang="en-US" sz="1200" dirty="0"/>
                    </a:p>
                  </a:txBody>
                  <a:tcPr/>
                </a:tc>
                <a:tc>
                  <a:txBody>
                    <a:bodyPr/>
                    <a:lstStyle/>
                    <a:p>
                      <a:pPr algn="r"/>
                      <a:r>
                        <a:rPr kumimoji="1" lang="en-US" altLang="ja-JP" sz="1200" dirty="0" smtClean="0"/>
                        <a:t>551MB</a:t>
                      </a:r>
                      <a:endParaRPr kumimoji="1" lang="ja-JP" altLang="en-US" sz="1200" dirty="0"/>
                    </a:p>
                  </a:txBody>
                  <a:tcPr/>
                </a:tc>
              </a:tr>
            </a:tbl>
          </a:graphicData>
        </a:graphic>
      </p:graphicFrame>
      <p:pic>
        <p:nvPicPr>
          <p:cNvPr id="11" name="図 10"/>
          <p:cNvPicPr>
            <a:picLocks noChangeAspect="1"/>
          </p:cNvPicPr>
          <p:nvPr/>
        </p:nvPicPr>
        <p:blipFill>
          <a:blip r:embed="rId2"/>
          <a:stretch>
            <a:fillRect/>
          </a:stretch>
        </p:blipFill>
        <p:spPr>
          <a:xfrm>
            <a:off x="2978276" y="2777593"/>
            <a:ext cx="2476686" cy="3099679"/>
          </a:xfrm>
          <a:prstGeom prst="rect">
            <a:avLst/>
          </a:prstGeom>
        </p:spPr>
      </p:pic>
      <p:pic>
        <p:nvPicPr>
          <p:cNvPr id="12" name="図 11"/>
          <p:cNvPicPr>
            <a:picLocks noChangeAspect="1"/>
          </p:cNvPicPr>
          <p:nvPr/>
        </p:nvPicPr>
        <p:blipFill>
          <a:blip r:embed="rId3"/>
          <a:stretch>
            <a:fillRect/>
          </a:stretch>
        </p:blipFill>
        <p:spPr>
          <a:xfrm>
            <a:off x="322279" y="2777593"/>
            <a:ext cx="2476686" cy="3099679"/>
          </a:xfrm>
          <a:prstGeom prst="rect">
            <a:avLst/>
          </a:prstGeom>
        </p:spPr>
      </p:pic>
    </p:spTree>
    <p:extLst>
      <p:ext uri="{BB962C8B-B14F-4D97-AF65-F5344CB8AC3E}">
        <p14:creationId xmlns:p14="http://schemas.microsoft.com/office/powerpoint/2010/main" val="4395117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12291" name="Rectangle 3"/>
          <p:cNvSpPr>
            <a:spLocks noGrp="1" noChangeArrowheads="1"/>
          </p:cNvSpPr>
          <p:nvPr>
            <p:ph type="title"/>
          </p:nvPr>
        </p:nvSpPr>
        <p:spPr/>
        <p:txBody>
          <a:bodyPr/>
          <a:lstStyle/>
          <a:p>
            <a:pPr eaLnBrk="1" hangingPunct="1"/>
            <a:r>
              <a:rPr lang="ja-JP" altLang="en-US" dirty="0" smtClean="0"/>
              <a:t>補遺</a:t>
            </a:r>
            <a:endParaRPr lang="en-US" altLang="en-US" dirty="0" smtClean="0"/>
          </a:p>
        </p:txBody>
      </p:sp>
      <p:sp>
        <p:nvSpPr>
          <p:cNvPr id="12292" name="Text Box 4"/>
          <p:cNvSpPr txBox="1">
            <a:spLocks noChangeArrowheads="1"/>
          </p:cNvSpPr>
          <p:nvPr/>
        </p:nvSpPr>
        <p:spPr bwMode="auto">
          <a:xfrm>
            <a:off x="1150938" y="1711325"/>
            <a:ext cx="69500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ja-JP" sz="2000" b="1" dirty="0" smtClean="0"/>
              <a:t>JIT</a:t>
            </a:r>
            <a:r>
              <a:rPr lang="ja-JP" altLang="en-US" sz="2000" b="1" dirty="0" smtClean="0"/>
              <a:t>コンパイラの使用するスレッド数</a:t>
            </a:r>
            <a:endParaRPr lang="en-GB" altLang="en-US" sz="2000" b="1" dirty="0"/>
          </a:p>
        </p:txBody>
      </p:sp>
      <p:sp>
        <p:nvSpPr>
          <p:cNvPr id="12295" name="Text Box 7"/>
          <p:cNvSpPr txBox="1">
            <a:spLocks noChangeArrowheads="1"/>
          </p:cNvSpPr>
          <p:nvPr/>
        </p:nvSpPr>
        <p:spPr bwMode="auto">
          <a:xfrm>
            <a:off x="1031875" y="6277542"/>
            <a:ext cx="7164387" cy="369332"/>
          </a:xfrm>
          <a:prstGeom prst="rect">
            <a:avLst/>
          </a:prstGeom>
          <a:noFill/>
          <a:ln>
            <a:noFill/>
          </a:ln>
          <a:effectLst/>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marL="0" lvl="1" algn="ctr" eaLnBrk="1" hangingPunct="1">
              <a:lnSpc>
                <a:spcPct val="90000"/>
              </a:lnSpc>
              <a:buClr>
                <a:schemeClr val="accent1"/>
              </a:buClr>
              <a:buFontTx/>
              <a:buNone/>
            </a:pPr>
            <a:r>
              <a:rPr lang="ja-JP" altLang="en-US" sz="2000" b="1" dirty="0" smtClean="0"/>
              <a:t>書籍「</a:t>
            </a:r>
            <a:r>
              <a:rPr lang="en-US" altLang="ja-JP" sz="2000" b="1" dirty="0" smtClean="0"/>
              <a:t>Java</a:t>
            </a:r>
            <a:r>
              <a:rPr lang="ja-JP" altLang="en-US" sz="2000" b="1" dirty="0" smtClean="0"/>
              <a:t>パフォーマンス」</a:t>
            </a:r>
            <a:r>
              <a:rPr lang="en-US" altLang="ja-JP" sz="2000" b="1" dirty="0" smtClean="0"/>
              <a:t>4.5.1</a:t>
            </a:r>
            <a:r>
              <a:rPr lang="ja-JP" altLang="en-US" sz="2000" b="1" dirty="0" smtClean="0"/>
              <a:t>より</a:t>
            </a:r>
            <a:endParaRPr lang="en-US" altLang="en-US" sz="2000" b="1" dirty="0"/>
          </a:p>
        </p:txBody>
      </p:sp>
      <p:sp>
        <p:nvSpPr>
          <p:cNvPr id="12296" name="Text Box 8"/>
          <p:cNvSpPr txBox="1">
            <a:spLocks noChangeArrowheads="1"/>
          </p:cNvSpPr>
          <p:nvPr/>
        </p:nvSpPr>
        <p:spPr bwMode="auto">
          <a:xfrm>
            <a:off x="1150938" y="2292737"/>
            <a:ext cx="6926262"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ja-JP" sz="1400" dirty="0" smtClean="0"/>
              <a:t>32bit</a:t>
            </a:r>
            <a:r>
              <a:rPr lang="ja-JP" altLang="en-US" sz="1400" dirty="0" smtClean="0"/>
              <a:t>版は、クライアントコンパイラ（</a:t>
            </a:r>
            <a:r>
              <a:rPr lang="en-US" altLang="ja-JP" sz="1400" dirty="0" smtClean="0"/>
              <a:t>C1</a:t>
            </a:r>
            <a:r>
              <a:rPr lang="ja-JP" altLang="en-US" sz="1400" dirty="0" smtClean="0"/>
              <a:t>）とサーバーコンパイラ（</a:t>
            </a:r>
            <a:r>
              <a:rPr lang="en-US" altLang="ja-JP" sz="1400" dirty="0" smtClean="0"/>
              <a:t>C2</a:t>
            </a:r>
            <a:r>
              <a:rPr lang="ja-JP" altLang="en-US" sz="1400" dirty="0" smtClean="0"/>
              <a:t>）の選択が可能</a:t>
            </a:r>
            <a:endParaRPr lang="en-US" altLang="ja-JP" sz="1400" dirty="0" smtClean="0"/>
          </a:p>
          <a:p>
            <a:pPr eaLnBrk="1" hangingPunct="1">
              <a:spcBef>
                <a:spcPct val="50000"/>
              </a:spcBef>
              <a:buFontTx/>
              <a:buNone/>
            </a:pPr>
            <a:r>
              <a:rPr lang="en-US" altLang="en-US" sz="1400" dirty="0" smtClean="0"/>
              <a:t>64bit</a:t>
            </a:r>
            <a:r>
              <a:rPr lang="ja-JP" altLang="en-US" sz="1400" dirty="0" smtClean="0"/>
              <a:t>版は、階層コンパイラ（</a:t>
            </a:r>
            <a:r>
              <a:rPr lang="en-US" altLang="ja-JP" sz="1400" dirty="0" smtClean="0"/>
              <a:t>C1+C2</a:t>
            </a:r>
            <a:r>
              <a:rPr lang="ja-JP" altLang="en-US" sz="1400" dirty="0" smtClean="0"/>
              <a:t>）とサーバーコンパイラ（</a:t>
            </a:r>
            <a:r>
              <a:rPr lang="en-US" altLang="ja-JP" sz="1400" dirty="0" smtClean="0"/>
              <a:t>C2</a:t>
            </a:r>
            <a:r>
              <a:rPr lang="ja-JP" altLang="en-US" sz="1400" dirty="0" smtClean="0"/>
              <a:t>）の選択が可能（</a:t>
            </a:r>
            <a:r>
              <a:rPr lang="en-US" altLang="ja-JP" sz="1400" dirty="0" smtClean="0"/>
              <a:t>C1</a:t>
            </a:r>
            <a:r>
              <a:rPr lang="ja-JP" altLang="en-US" sz="1400" dirty="0" smtClean="0"/>
              <a:t>のみの選択は不可能）</a:t>
            </a:r>
            <a:endParaRPr lang="en-US" altLang="en-US" sz="1400" dirty="0"/>
          </a:p>
        </p:txBody>
      </p:sp>
      <p:graphicFrame>
        <p:nvGraphicFramePr>
          <p:cNvPr id="2" name="表 1"/>
          <p:cNvGraphicFramePr>
            <a:graphicFrameLocks noGrp="1"/>
          </p:cNvGraphicFramePr>
          <p:nvPr>
            <p:extLst>
              <p:ext uri="{D42A27DB-BD31-4B8C-83A1-F6EECF244321}">
                <p14:modId xmlns:p14="http://schemas.microsoft.com/office/powerpoint/2010/main" val="1876972726"/>
              </p:ext>
            </p:extLst>
          </p:nvPr>
        </p:nvGraphicFramePr>
        <p:xfrm>
          <a:off x="1596231" y="3320425"/>
          <a:ext cx="6096000" cy="2225040"/>
        </p:xfrm>
        <a:graphic>
          <a:graphicData uri="http://schemas.openxmlformats.org/drawingml/2006/table">
            <a:tbl>
              <a:tblPr firstRow="1" bandRow="1">
                <a:tableStyleId>{8A107856-5554-42FB-B03E-39F5DBC370BA}</a:tableStyleId>
              </a:tblPr>
              <a:tblGrid>
                <a:gridCol w="1524000"/>
                <a:gridCol w="1524000"/>
                <a:gridCol w="1524000"/>
                <a:gridCol w="1524000"/>
              </a:tblGrid>
              <a:tr h="370840">
                <a:tc>
                  <a:txBody>
                    <a:bodyPr/>
                    <a:lstStyle/>
                    <a:p>
                      <a:r>
                        <a:rPr kumimoji="1" lang="en-US" altLang="ja-JP" dirty="0" smtClean="0"/>
                        <a:t>CPU</a:t>
                      </a:r>
                      <a:r>
                        <a:rPr kumimoji="1" lang="ja-JP" altLang="en-US" dirty="0" smtClean="0"/>
                        <a:t>数</a:t>
                      </a:r>
                      <a:endParaRPr kumimoji="1" lang="ja-JP" altLang="en-US" dirty="0"/>
                    </a:p>
                  </a:txBody>
                  <a:tcPr/>
                </a:tc>
                <a:tc>
                  <a:txBody>
                    <a:bodyPr/>
                    <a:lstStyle/>
                    <a:p>
                      <a:r>
                        <a:rPr kumimoji="1" lang="en-US" altLang="ja-JP" dirty="0" smtClean="0"/>
                        <a:t>C1</a:t>
                      </a:r>
                      <a:endParaRPr kumimoji="1" lang="ja-JP" altLang="en-US" dirty="0"/>
                    </a:p>
                  </a:txBody>
                  <a:tcPr/>
                </a:tc>
                <a:tc>
                  <a:txBody>
                    <a:bodyPr/>
                    <a:lstStyle/>
                    <a:p>
                      <a:r>
                        <a:rPr kumimoji="1" lang="en-US" altLang="ja-JP" dirty="0" smtClean="0"/>
                        <a:t>C2</a:t>
                      </a:r>
                      <a:endParaRPr kumimoji="1" lang="ja-JP" altLang="en-US" dirty="0"/>
                    </a:p>
                  </a:txBody>
                  <a:tcPr/>
                </a:tc>
                <a:tc>
                  <a:txBody>
                    <a:bodyPr/>
                    <a:lstStyle/>
                    <a:p>
                      <a:r>
                        <a:rPr kumimoji="1" lang="en-US" altLang="ja-JP" dirty="0" smtClean="0"/>
                        <a:t>C1+C2</a:t>
                      </a:r>
                      <a:endParaRPr kumimoji="1" lang="ja-JP" altLang="en-US" dirty="0"/>
                    </a:p>
                  </a:txBody>
                  <a:tcPr/>
                </a:tc>
              </a:tr>
              <a:tr h="370840">
                <a:tc>
                  <a:txBody>
                    <a:bodyPr/>
                    <a:lstStyle/>
                    <a:p>
                      <a:r>
                        <a:rPr kumimoji="1" lang="en-US" altLang="ja-JP" dirty="0" smtClean="0"/>
                        <a:t>1</a:t>
                      </a:r>
                      <a:endParaRPr kumimoji="1" lang="ja-JP" altLang="en-US" dirty="0"/>
                    </a:p>
                  </a:txBody>
                  <a:tcPr/>
                </a:tc>
                <a:tc>
                  <a:txBody>
                    <a:bodyPr/>
                    <a:lstStyle/>
                    <a:p>
                      <a:r>
                        <a:rPr kumimoji="1" lang="en-US" altLang="ja-JP" dirty="0" smtClean="0"/>
                        <a:t>1</a:t>
                      </a:r>
                      <a:endParaRPr kumimoji="1" lang="ja-JP" altLang="en-US" dirty="0"/>
                    </a:p>
                  </a:txBody>
                  <a:tcPr/>
                </a:tc>
                <a:tc>
                  <a:txBody>
                    <a:bodyPr/>
                    <a:lstStyle/>
                    <a:p>
                      <a:r>
                        <a:rPr kumimoji="1" lang="en-US" altLang="ja-JP" dirty="0" smtClean="0"/>
                        <a:t>1</a:t>
                      </a:r>
                      <a:endParaRPr kumimoji="1" lang="ja-JP" altLang="en-US" dirty="0"/>
                    </a:p>
                  </a:txBody>
                  <a:tcPr/>
                </a:tc>
                <a:tc>
                  <a:txBody>
                    <a:bodyPr/>
                    <a:lstStyle/>
                    <a:p>
                      <a:r>
                        <a:rPr kumimoji="1" lang="en-US" altLang="ja-JP" dirty="0" smtClean="0"/>
                        <a:t>2</a:t>
                      </a:r>
                      <a:endParaRPr kumimoji="1" lang="ja-JP" altLang="en-US" dirty="0"/>
                    </a:p>
                  </a:txBody>
                  <a:tcPr/>
                </a:tc>
              </a:tr>
              <a:tr h="370840">
                <a:tc>
                  <a:txBody>
                    <a:bodyPr/>
                    <a:lstStyle/>
                    <a:p>
                      <a:r>
                        <a:rPr kumimoji="1" lang="en-US" altLang="ja-JP" dirty="0" smtClean="0"/>
                        <a:t>2</a:t>
                      </a:r>
                      <a:endParaRPr kumimoji="1" lang="ja-JP" altLang="en-US" dirty="0"/>
                    </a:p>
                  </a:txBody>
                  <a:tcPr/>
                </a:tc>
                <a:tc>
                  <a:txBody>
                    <a:bodyPr/>
                    <a:lstStyle/>
                    <a:p>
                      <a:r>
                        <a:rPr kumimoji="1" lang="en-US" altLang="ja-JP" dirty="0" smtClean="0"/>
                        <a:t>1</a:t>
                      </a:r>
                      <a:endParaRPr kumimoji="1" lang="ja-JP" altLang="en-US" dirty="0"/>
                    </a:p>
                  </a:txBody>
                  <a:tcPr/>
                </a:tc>
                <a:tc>
                  <a:txBody>
                    <a:bodyPr/>
                    <a:lstStyle/>
                    <a:p>
                      <a:r>
                        <a:rPr kumimoji="1" lang="en-US" altLang="ja-JP" dirty="0" smtClean="0"/>
                        <a:t>1</a:t>
                      </a:r>
                      <a:endParaRPr kumimoji="1" lang="ja-JP" altLang="en-US" dirty="0"/>
                    </a:p>
                  </a:txBody>
                  <a:tcPr/>
                </a:tc>
                <a:tc>
                  <a:txBody>
                    <a:bodyPr/>
                    <a:lstStyle/>
                    <a:p>
                      <a:r>
                        <a:rPr kumimoji="1" lang="en-US" altLang="ja-JP" dirty="0" smtClean="0"/>
                        <a:t>2</a:t>
                      </a:r>
                      <a:endParaRPr kumimoji="1" lang="ja-JP" altLang="en-US" dirty="0"/>
                    </a:p>
                  </a:txBody>
                  <a:tcPr/>
                </a:tc>
              </a:tr>
              <a:tr h="370840">
                <a:tc>
                  <a:txBody>
                    <a:bodyPr/>
                    <a:lstStyle/>
                    <a:p>
                      <a:r>
                        <a:rPr kumimoji="1" lang="en-US" altLang="ja-JP" dirty="0" smtClean="0"/>
                        <a:t>4</a:t>
                      </a:r>
                      <a:endParaRPr kumimoji="1" lang="ja-JP" altLang="en-US" dirty="0"/>
                    </a:p>
                  </a:txBody>
                  <a:tcPr/>
                </a:tc>
                <a:tc>
                  <a:txBody>
                    <a:bodyPr/>
                    <a:lstStyle/>
                    <a:p>
                      <a:r>
                        <a:rPr kumimoji="1" lang="en-US" altLang="ja-JP" dirty="0" smtClean="0"/>
                        <a:t>1</a:t>
                      </a:r>
                      <a:endParaRPr kumimoji="1" lang="ja-JP" altLang="en-US" dirty="0"/>
                    </a:p>
                  </a:txBody>
                  <a:tcPr/>
                </a:tc>
                <a:tc>
                  <a:txBody>
                    <a:bodyPr/>
                    <a:lstStyle/>
                    <a:p>
                      <a:r>
                        <a:rPr kumimoji="1" lang="en-US" altLang="ja-JP" dirty="0" smtClean="0"/>
                        <a:t>2</a:t>
                      </a:r>
                      <a:endParaRPr kumimoji="1" lang="ja-JP" altLang="en-US" dirty="0"/>
                    </a:p>
                  </a:txBody>
                  <a:tcPr/>
                </a:tc>
                <a:tc>
                  <a:txBody>
                    <a:bodyPr/>
                    <a:lstStyle/>
                    <a:p>
                      <a:r>
                        <a:rPr kumimoji="1" lang="en-US" altLang="ja-JP" dirty="0" smtClean="0"/>
                        <a:t>3</a:t>
                      </a:r>
                      <a:endParaRPr kumimoji="1" lang="ja-JP" altLang="en-US" dirty="0"/>
                    </a:p>
                  </a:txBody>
                  <a:tcPr/>
                </a:tc>
              </a:tr>
              <a:tr h="370840">
                <a:tc>
                  <a:txBody>
                    <a:bodyPr/>
                    <a:lstStyle/>
                    <a:p>
                      <a:r>
                        <a:rPr kumimoji="1" lang="en-US" altLang="ja-JP" dirty="0" smtClean="0"/>
                        <a:t>8</a:t>
                      </a:r>
                      <a:endParaRPr kumimoji="1" lang="ja-JP" altLang="en-US" dirty="0"/>
                    </a:p>
                  </a:txBody>
                  <a:tcPr/>
                </a:tc>
                <a:tc>
                  <a:txBody>
                    <a:bodyPr/>
                    <a:lstStyle/>
                    <a:p>
                      <a:r>
                        <a:rPr kumimoji="1" lang="en-US" altLang="ja-JP" dirty="0" smtClean="0"/>
                        <a:t>1</a:t>
                      </a:r>
                      <a:endParaRPr kumimoji="1" lang="ja-JP" altLang="en-US" dirty="0"/>
                    </a:p>
                  </a:txBody>
                  <a:tcPr/>
                </a:tc>
                <a:tc>
                  <a:txBody>
                    <a:bodyPr/>
                    <a:lstStyle/>
                    <a:p>
                      <a:r>
                        <a:rPr kumimoji="1" lang="en-US" altLang="ja-JP" dirty="0" smtClean="0"/>
                        <a:t>2</a:t>
                      </a:r>
                      <a:endParaRPr kumimoji="1" lang="ja-JP" altLang="en-US" dirty="0"/>
                    </a:p>
                  </a:txBody>
                  <a:tcPr/>
                </a:tc>
                <a:tc>
                  <a:txBody>
                    <a:bodyPr/>
                    <a:lstStyle/>
                    <a:p>
                      <a:r>
                        <a:rPr kumimoji="1" lang="en-US" altLang="ja-JP" dirty="0" smtClean="0"/>
                        <a:t>3</a:t>
                      </a:r>
                      <a:endParaRPr kumimoji="1" lang="ja-JP" altLang="en-US" dirty="0"/>
                    </a:p>
                  </a:txBody>
                  <a:tcPr/>
                </a:tc>
              </a:tr>
              <a:tr h="370840">
                <a:tc>
                  <a:txBody>
                    <a:bodyPr/>
                    <a:lstStyle/>
                    <a:p>
                      <a:r>
                        <a:rPr kumimoji="1" lang="en-US" altLang="ja-JP" dirty="0" smtClean="0"/>
                        <a:t>16</a:t>
                      </a:r>
                      <a:endParaRPr kumimoji="1" lang="ja-JP" altLang="en-US" dirty="0"/>
                    </a:p>
                  </a:txBody>
                  <a:tcPr/>
                </a:tc>
                <a:tc>
                  <a:txBody>
                    <a:bodyPr/>
                    <a:lstStyle/>
                    <a:p>
                      <a:r>
                        <a:rPr kumimoji="1" lang="en-US" altLang="ja-JP" dirty="0" smtClean="0"/>
                        <a:t>2</a:t>
                      </a:r>
                      <a:endParaRPr kumimoji="1" lang="ja-JP" altLang="en-US" dirty="0"/>
                    </a:p>
                  </a:txBody>
                  <a:tcPr/>
                </a:tc>
                <a:tc>
                  <a:txBody>
                    <a:bodyPr/>
                    <a:lstStyle/>
                    <a:p>
                      <a:r>
                        <a:rPr kumimoji="1" lang="en-US" altLang="ja-JP" dirty="0" smtClean="0"/>
                        <a:t>6</a:t>
                      </a:r>
                      <a:endParaRPr kumimoji="1" lang="ja-JP" altLang="en-US" dirty="0"/>
                    </a:p>
                  </a:txBody>
                  <a:tcPr/>
                </a:tc>
                <a:tc>
                  <a:txBody>
                    <a:bodyPr/>
                    <a:lstStyle/>
                    <a:p>
                      <a:r>
                        <a:rPr kumimoji="1" lang="en-US" altLang="ja-JP" dirty="0" smtClean="0"/>
                        <a:t>8</a:t>
                      </a:r>
                      <a:endParaRPr kumimoji="1" lang="ja-JP" altLang="en-US" dirty="0"/>
                    </a:p>
                  </a:txBody>
                  <a:tcPr/>
                </a:tc>
              </a:tr>
            </a:tbl>
          </a:graphicData>
        </a:graphic>
      </p:graphicFrame>
      <p:sp>
        <p:nvSpPr>
          <p:cNvPr id="3" name="テキスト ボックス 2"/>
          <p:cNvSpPr txBox="1"/>
          <p:nvPr/>
        </p:nvSpPr>
        <p:spPr>
          <a:xfrm>
            <a:off x="1403648" y="5760538"/>
            <a:ext cx="4696799" cy="338554"/>
          </a:xfrm>
          <a:prstGeom prst="rect">
            <a:avLst/>
          </a:prstGeom>
          <a:noFill/>
        </p:spPr>
        <p:txBody>
          <a:bodyPr wrap="none" rtlCol="0">
            <a:spAutoFit/>
          </a:bodyPr>
          <a:lstStyle/>
          <a:p>
            <a:r>
              <a:rPr kumimoji="1" lang="en-US" altLang="ja-JP" sz="1600" dirty="0" smtClean="0"/>
              <a:t>-</a:t>
            </a:r>
            <a:r>
              <a:rPr kumimoji="1" lang="en-US" altLang="ja-JP" sz="1600" dirty="0" err="1" smtClean="0"/>
              <a:t>XX:CICompilerCount</a:t>
            </a:r>
            <a:r>
              <a:rPr kumimoji="1" lang="en-US" altLang="ja-JP" sz="1600" dirty="0" smtClean="0"/>
              <a:t>=N </a:t>
            </a:r>
            <a:r>
              <a:rPr kumimoji="1" lang="ja-JP" altLang="en-US" sz="1600" dirty="0" smtClean="0"/>
              <a:t>で合計スレッド数の指定可能</a:t>
            </a:r>
            <a:endParaRPr kumimoji="1" lang="ja-JP" altLang="en-US" sz="1600" dirty="0"/>
          </a:p>
        </p:txBody>
      </p:sp>
    </p:spTree>
    <p:extLst>
      <p:ext uri="{BB962C8B-B14F-4D97-AF65-F5344CB8AC3E}">
        <p14:creationId xmlns:p14="http://schemas.microsoft.com/office/powerpoint/2010/main" val="1481759723"/>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12291" name="Rectangle 3"/>
          <p:cNvSpPr>
            <a:spLocks noGrp="1" noChangeArrowheads="1"/>
          </p:cNvSpPr>
          <p:nvPr>
            <p:ph type="title"/>
          </p:nvPr>
        </p:nvSpPr>
        <p:spPr/>
        <p:txBody>
          <a:bodyPr/>
          <a:lstStyle/>
          <a:p>
            <a:pPr eaLnBrk="1" hangingPunct="1"/>
            <a:r>
              <a:rPr lang="ja-JP" altLang="en-US" dirty="0" smtClean="0"/>
              <a:t>補遺</a:t>
            </a:r>
            <a:endParaRPr lang="en-US" altLang="en-US" dirty="0" smtClean="0"/>
          </a:p>
        </p:txBody>
      </p:sp>
      <p:sp>
        <p:nvSpPr>
          <p:cNvPr id="12292" name="Text Box 4"/>
          <p:cNvSpPr txBox="1">
            <a:spLocks noChangeArrowheads="1"/>
          </p:cNvSpPr>
          <p:nvPr/>
        </p:nvSpPr>
        <p:spPr bwMode="auto">
          <a:xfrm>
            <a:off x="1150938" y="1711325"/>
            <a:ext cx="69500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ja-JP" altLang="en-US" sz="2000" b="1" dirty="0" smtClean="0"/>
              <a:t>Ｇ</a:t>
            </a:r>
            <a:r>
              <a:rPr lang="ja-JP" altLang="en-US" sz="2000" b="1" dirty="0"/>
              <a:t>Ｃ</a:t>
            </a:r>
            <a:r>
              <a:rPr lang="ja-JP" altLang="en-US" sz="2000" b="1" dirty="0" smtClean="0"/>
              <a:t>の使用するスレッド数</a:t>
            </a:r>
            <a:endParaRPr lang="en-GB" altLang="en-US" sz="2000" b="1" dirty="0"/>
          </a:p>
        </p:txBody>
      </p:sp>
      <p:sp>
        <p:nvSpPr>
          <p:cNvPr id="12295" name="Text Box 7"/>
          <p:cNvSpPr txBox="1">
            <a:spLocks noChangeArrowheads="1"/>
          </p:cNvSpPr>
          <p:nvPr/>
        </p:nvSpPr>
        <p:spPr bwMode="auto">
          <a:xfrm>
            <a:off x="1031875" y="6277542"/>
            <a:ext cx="7164387" cy="369332"/>
          </a:xfrm>
          <a:prstGeom prst="rect">
            <a:avLst/>
          </a:prstGeom>
          <a:noFill/>
          <a:ln>
            <a:noFill/>
          </a:ln>
          <a:effectLst/>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marL="0" lvl="1" algn="ctr" eaLnBrk="1" hangingPunct="1">
              <a:lnSpc>
                <a:spcPct val="90000"/>
              </a:lnSpc>
              <a:buClr>
                <a:schemeClr val="accent1"/>
              </a:buClr>
              <a:buFontTx/>
              <a:buNone/>
            </a:pPr>
            <a:r>
              <a:rPr lang="ja-JP" altLang="en-US" sz="2000" b="1" dirty="0" smtClean="0"/>
              <a:t>書籍「</a:t>
            </a:r>
            <a:r>
              <a:rPr lang="en-US" altLang="ja-JP" sz="2000" b="1" dirty="0" smtClean="0"/>
              <a:t>Java</a:t>
            </a:r>
            <a:r>
              <a:rPr lang="ja-JP" altLang="en-US" sz="2000" b="1" dirty="0" smtClean="0"/>
              <a:t>パフォーマンス」</a:t>
            </a:r>
            <a:r>
              <a:rPr lang="en-US" altLang="ja-JP" sz="2000" b="1" dirty="0" smtClean="0"/>
              <a:t>5.2.4</a:t>
            </a:r>
            <a:r>
              <a:rPr lang="ja-JP" altLang="en-US" sz="2000" b="1" dirty="0" smtClean="0"/>
              <a:t>より</a:t>
            </a:r>
            <a:endParaRPr lang="en-US" altLang="en-US" sz="2000" b="1" dirty="0"/>
          </a:p>
        </p:txBody>
      </p:sp>
      <p:sp>
        <p:nvSpPr>
          <p:cNvPr id="12296" name="Text Box 8"/>
          <p:cNvSpPr txBox="1">
            <a:spLocks noChangeArrowheads="1"/>
          </p:cNvSpPr>
          <p:nvPr/>
        </p:nvSpPr>
        <p:spPr bwMode="auto">
          <a:xfrm>
            <a:off x="1150938" y="2292737"/>
            <a:ext cx="6926262"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ja-JP" sz="1400" dirty="0" smtClean="0"/>
              <a:t>32bit</a:t>
            </a:r>
            <a:r>
              <a:rPr lang="ja-JP" altLang="en-US" sz="1400" dirty="0" smtClean="0"/>
              <a:t>版は、デフォルトでシリアルＧＣ</a:t>
            </a:r>
            <a:endParaRPr lang="en-US" altLang="ja-JP" sz="1400" dirty="0" smtClean="0"/>
          </a:p>
          <a:p>
            <a:pPr eaLnBrk="1" hangingPunct="1">
              <a:spcBef>
                <a:spcPct val="50000"/>
              </a:spcBef>
              <a:buFontTx/>
              <a:buNone/>
            </a:pPr>
            <a:r>
              <a:rPr lang="en-US" altLang="en-US" sz="1400" dirty="0" smtClean="0"/>
              <a:t>64bit</a:t>
            </a:r>
            <a:r>
              <a:rPr lang="ja-JP" altLang="en-US" sz="1400" dirty="0" smtClean="0"/>
              <a:t>版は、デフォルトで並列（スループット）ＧＣ</a:t>
            </a:r>
            <a:endParaRPr lang="en-US" altLang="en-US" sz="1400" dirty="0"/>
          </a:p>
        </p:txBody>
      </p:sp>
      <mc:AlternateContent xmlns:mc="http://schemas.openxmlformats.org/markup-compatibility/2006" xmlns:a14="http://schemas.microsoft.com/office/drawing/2010/main">
        <mc:Choice Requires="a14">
          <p:graphicFrame>
            <p:nvGraphicFramePr>
              <p:cNvPr id="2" name="表 1"/>
              <p:cNvGraphicFramePr>
                <a:graphicFrameLocks noGrp="1"/>
              </p:cNvGraphicFramePr>
              <p:nvPr>
                <p:extLst>
                  <p:ext uri="{D42A27DB-BD31-4B8C-83A1-F6EECF244321}">
                    <p14:modId xmlns:p14="http://schemas.microsoft.com/office/powerpoint/2010/main" val="371996250"/>
                  </p:ext>
                </p:extLst>
              </p:nvPr>
            </p:nvGraphicFramePr>
            <p:xfrm>
              <a:off x="1236813" y="3229588"/>
              <a:ext cx="6864200" cy="2347595"/>
            </p:xfrm>
            <a:graphic>
              <a:graphicData uri="http://schemas.openxmlformats.org/drawingml/2006/table">
                <a:tbl>
                  <a:tblPr firstRow="1" bandRow="1">
                    <a:tableStyleId>{8A107856-5554-42FB-B03E-39F5DBC370BA}</a:tableStyleId>
                  </a:tblPr>
                  <a:tblGrid>
                    <a:gridCol w="887537"/>
                    <a:gridCol w="1367530"/>
                    <a:gridCol w="1440160"/>
                    <a:gridCol w="3168973"/>
                  </a:tblGrid>
                  <a:tr h="370840">
                    <a:tc>
                      <a:txBody>
                        <a:bodyPr/>
                        <a:lstStyle/>
                        <a:p>
                          <a:r>
                            <a:rPr kumimoji="1" lang="en-US" altLang="ja-JP" dirty="0" smtClean="0"/>
                            <a:t>CPU</a:t>
                          </a:r>
                          <a:r>
                            <a:rPr kumimoji="1" lang="ja-JP" altLang="en-US" dirty="0" smtClean="0"/>
                            <a:t>数</a:t>
                          </a:r>
                          <a:endParaRPr kumimoji="1" lang="ja-JP" altLang="en-US" dirty="0"/>
                        </a:p>
                      </a:txBody>
                      <a:tcPr/>
                    </a:tc>
                    <a:tc>
                      <a:txBody>
                        <a:bodyPr/>
                        <a:lstStyle/>
                        <a:p>
                          <a:r>
                            <a:rPr kumimoji="1" lang="ja-JP" altLang="en-US" dirty="0" smtClean="0"/>
                            <a:t>シリアルＧＣ</a:t>
                          </a:r>
                          <a:endParaRPr kumimoji="1" lang="ja-JP" altLang="en-US" dirty="0"/>
                        </a:p>
                      </a:txBody>
                      <a:tcPr/>
                    </a:tc>
                    <a:tc>
                      <a:txBody>
                        <a:bodyPr/>
                        <a:lstStyle/>
                        <a:p>
                          <a:r>
                            <a:rPr kumimoji="1" lang="ja-JP" altLang="en-US" dirty="0" smtClean="0"/>
                            <a:t>並列ＧＣ</a:t>
                          </a:r>
                          <a:endParaRPr kumimoji="1" lang="ja-JP" altLang="en-US" dirty="0"/>
                        </a:p>
                      </a:txBody>
                      <a:tcPr/>
                    </a:tc>
                    <a:tc>
                      <a:txBody>
                        <a:bodyPr/>
                        <a:lstStyle/>
                        <a:p>
                          <a:r>
                            <a:rPr kumimoji="1" lang="ja-JP" altLang="en-US" dirty="0" smtClean="0"/>
                            <a:t>備考</a:t>
                          </a:r>
                          <a:endParaRPr kumimoji="1" lang="ja-JP" altLang="en-US" dirty="0"/>
                        </a:p>
                      </a:txBody>
                      <a:tcPr/>
                    </a:tc>
                  </a:tr>
                  <a:tr h="370840">
                    <a:tc>
                      <a:txBody>
                        <a:bodyPr/>
                        <a:lstStyle/>
                        <a:p>
                          <a:r>
                            <a:rPr kumimoji="1" lang="en-US" altLang="ja-JP" dirty="0" smtClean="0"/>
                            <a:t>1</a:t>
                          </a:r>
                          <a:endParaRPr kumimoji="1" lang="ja-JP" altLang="en-US" dirty="0"/>
                        </a:p>
                      </a:txBody>
                      <a:tcPr/>
                    </a:tc>
                    <a:tc>
                      <a:txBody>
                        <a:bodyPr/>
                        <a:lstStyle/>
                        <a:p>
                          <a:r>
                            <a:rPr kumimoji="1" lang="en-US" altLang="ja-JP" dirty="0" smtClean="0"/>
                            <a:t>1</a:t>
                          </a:r>
                          <a:endParaRPr kumimoji="1" lang="ja-JP" altLang="en-US" dirty="0"/>
                        </a:p>
                      </a:txBody>
                      <a:tcPr/>
                    </a:tc>
                    <a:tc>
                      <a:txBody>
                        <a:bodyPr/>
                        <a:lstStyle/>
                        <a:p>
                          <a:r>
                            <a:rPr kumimoji="1" lang="en-US" altLang="ja-JP" dirty="0" smtClean="0"/>
                            <a:t>1</a:t>
                          </a:r>
                          <a:endParaRPr kumimoji="1" lang="ja-JP" altLang="en-US" dirty="0"/>
                        </a:p>
                      </a:txBody>
                      <a:tcPr/>
                    </a:tc>
                    <a:tc rowSpan="4">
                      <a:txBody>
                        <a:bodyPr/>
                        <a:lstStyle/>
                        <a:p>
                          <a:r>
                            <a:rPr kumimoji="1" lang="en-US" altLang="ja-JP" dirty="0" smtClean="0"/>
                            <a:t>8</a:t>
                          </a:r>
                          <a:r>
                            <a:rPr kumimoji="1" lang="ja-JP" altLang="en-US" dirty="0" smtClean="0"/>
                            <a:t>個までは、ＣＰＵごとに１つ</a:t>
                          </a:r>
                          <a:endParaRPr kumimoji="1" lang="ja-JP" altLang="en-US" dirty="0"/>
                        </a:p>
                      </a:txBody>
                      <a:tcPr/>
                    </a:tc>
                  </a:tr>
                  <a:tr h="370840">
                    <a:tc>
                      <a:txBody>
                        <a:bodyPr/>
                        <a:lstStyle/>
                        <a:p>
                          <a:r>
                            <a:rPr kumimoji="1" lang="en-US" altLang="ja-JP" dirty="0" smtClean="0"/>
                            <a:t>2</a:t>
                          </a:r>
                          <a:endParaRPr kumimoji="1" lang="ja-JP" altLang="en-US" dirty="0"/>
                        </a:p>
                      </a:txBody>
                      <a:tcPr/>
                    </a:tc>
                    <a:tc>
                      <a:txBody>
                        <a:bodyPr/>
                        <a:lstStyle/>
                        <a:p>
                          <a:r>
                            <a:rPr kumimoji="1" lang="en-US" altLang="ja-JP" dirty="0" smtClean="0"/>
                            <a:t>1</a:t>
                          </a:r>
                          <a:endParaRPr kumimoji="1" lang="ja-JP" altLang="en-US" dirty="0"/>
                        </a:p>
                      </a:txBody>
                      <a:tcPr/>
                    </a:tc>
                    <a:tc>
                      <a:txBody>
                        <a:bodyPr/>
                        <a:lstStyle/>
                        <a:p>
                          <a:r>
                            <a:rPr kumimoji="1" lang="en-US" altLang="ja-JP" dirty="0" smtClean="0"/>
                            <a:t>2</a:t>
                          </a:r>
                          <a:endParaRPr kumimoji="1" lang="ja-JP" altLang="en-US" dirty="0"/>
                        </a:p>
                      </a:txBody>
                      <a:tcPr/>
                    </a:tc>
                    <a:tc vMerge="1">
                      <a:txBody>
                        <a:bodyPr/>
                        <a:lstStyle/>
                        <a:p>
                          <a:endParaRPr kumimoji="1" lang="ja-JP" altLang="en-US" dirty="0"/>
                        </a:p>
                      </a:txBody>
                      <a:tcPr/>
                    </a:tc>
                  </a:tr>
                  <a:tr h="370840">
                    <a:tc>
                      <a:txBody>
                        <a:bodyPr/>
                        <a:lstStyle/>
                        <a:p>
                          <a:r>
                            <a:rPr kumimoji="1" lang="en-US" altLang="ja-JP" dirty="0" smtClean="0"/>
                            <a:t>4</a:t>
                          </a:r>
                          <a:endParaRPr kumimoji="1" lang="ja-JP" altLang="en-US" dirty="0"/>
                        </a:p>
                      </a:txBody>
                      <a:tcPr/>
                    </a:tc>
                    <a:tc>
                      <a:txBody>
                        <a:bodyPr/>
                        <a:lstStyle/>
                        <a:p>
                          <a:r>
                            <a:rPr kumimoji="1" lang="en-US" altLang="ja-JP" dirty="0" smtClean="0"/>
                            <a:t>1</a:t>
                          </a:r>
                          <a:endParaRPr kumimoji="1" lang="ja-JP" altLang="en-US" dirty="0"/>
                        </a:p>
                      </a:txBody>
                      <a:tcPr/>
                    </a:tc>
                    <a:tc>
                      <a:txBody>
                        <a:bodyPr/>
                        <a:lstStyle/>
                        <a:p>
                          <a:r>
                            <a:rPr kumimoji="1" lang="en-US" altLang="ja-JP" dirty="0" smtClean="0"/>
                            <a:t>4</a:t>
                          </a:r>
                          <a:endParaRPr kumimoji="1" lang="ja-JP" altLang="en-US" dirty="0"/>
                        </a:p>
                      </a:txBody>
                      <a:tcPr/>
                    </a:tc>
                    <a:tc vMerge="1">
                      <a:txBody>
                        <a:bodyPr/>
                        <a:lstStyle/>
                        <a:p>
                          <a:endParaRPr kumimoji="1" lang="ja-JP" altLang="en-US" dirty="0"/>
                        </a:p>
                      </a:txBody>
                      <a:tcPr/>
                    </a:tc>
                  </a:tr>
                  <a:tr h="370840">
                    <a:tc>
                      <a:txBody>
                        <a:bodyPr/>
                        <a:lstStyle/>
                        <a:p>
                          <a:r>
                            <a:rPr kumimoji="1" lang="en-US" altLang="ja-JP" dirty="0" smtClean="0"/>
                            <a:t>8</a:t>
                          </a:r>
                          <a:endParaRPr kumimoji="1" lang="ja-JP" altLang="en-US" dirty="0"/>
                        </a:p>
                      </a:txBody>
                      <a:tcPr/>
                    </a:tc>
                    <a:tc>
                      <a:txBody>
                        <a:bodyPr/>
                        <a:lstStyle/>
                        <a:p>
                          <a:r>
                            <a:rPr kumimoji="1" lang="en-US" altLang="ja-JP" dirty="0" smtClean="0"/>
                            <a:t>1</a:t>
                          </a:r>
                          <a:endParaRPr kumimoji="1" lang="ja-JP" altLang="en-US" dirty="0"/>
                        </a:p>
                      </a:txBody>
                      <a:tcPr/>
                    </a:tc>
                    <a:tc>
                      <a:txBody>
                        <a:bodyPr/>
                        <a:lstStyle/>
                        <a:p>
                          <a:r>
                            <a:rPr kumimoji="1" lang="en-US" altLang="ja-JP" dirty="0" smtClean="0"/>
                            <a:t>8</a:t>
                          </a:r>
                          <a:endParaRPr kumimoji="1" lang="ja-JP" altLang="en-US" dirty="0"/>
                        </a:p>
                      </a:txBody>
                      <a:tcPr/>
                    </a:tc>
                    <a:tc vMerge="1">
                      <a:txBody>
                        <a:bodyPr/>
                        <a:lstStyle/>
                        <a:p>
                          <a:endParaRPr kumimoji="1" lang="ja-JP" altLang="en-US" dirty="0"/>
                        </a:p>
                      </a:txBody>
                      <a:tcPr/>
                    </a:tc>
                  </a:tr>
                  <a:tr h="370840">
                    <a:tc>
                      <a:txBody>
                        <a:bodyPr/>
                        <a:lstStyle/>
                        <a:p>
                          <a:r>
                            <a:rPr kumimoji="1" lang="en-US" altLang="ja-JP" dirty="0" smtClean="0"/>
                            <a:t>16</a:t>
                          </a:r>
                          <a:endParaRPr kumimoji="1" lang="ja-JP" altLang="en-US" dirty="0"/>
                        </a:p>
                      </a:txBody>
                      <a:tcPr/>
                    </a:tc>
                    <a:tc>
                      <a:txBody>
                        <a:bodyPr/>
                        <a:lstStyle/>
                        <a:p>
                          <a:r>
                            <a:rPr kumimoji="1" lang="en-US" altLang="ja-JP" dirty="0" smtClean="0"/>
                            <a:t>1</a:t>
                          </a:r>
                          <a:endParaRPr kumimoji="1" lang="ja-JP" altLang="en-US" dirty="0"/>
                        </a:p>
                      </a:txBody>
                      <a:tcPr/>
                    </a:tc>
                    <a:tc>
                      <a:txBody>
                        <a:bodyPr/>
                        <a:lstStyle/>
                        <a:p>
                          <a:r>
                            <a:rPr kumimoji="1" lang="en-US" altLang="ja-JP" dirty="0" smtClean="0"/>
                            <a:t>13</a:t>
                          </a:r>
                          <a:endParaRPr kumimoji="1" lang="ja-JP" altLang="en-US" dirty="0"/>
                        </a:p>
                      </a:txBody>
                      <a:tcPr/>
                    </a:tc>
                    <a:tc>
                      <a:txBody>
                        <a:bodyPr/>
                        <a:lstStyle/>
                        <a:p>
                          <a:r>
                            <a:rPr kumimoji="1" lang="en-US" altLang="ja-JP" dirty="0" smtClean="0"/>
                            <a:t>8 + </a:t>
                          </a:r>
                          <a14:m>
                            <m:oMath xmlns:m="http://schemas.openxmlformats.org/officeDocument/2006/math">
                              <m:f>
                                <m:fPr>
                                  <m:ctrlPr>
                                    <a:rPr kumimoji="1" lang="en-US" altLang="ja-JP" i="1" smtClean="0">
                                      <a:latin typeface="Cambria Math" panose="02040503050406030204" pitchFamily="18" charset="0"/>
                                    </a:rPr>
                                  </m:ctrlPr>
                                </m:fPr>
                                <m:num>
                                  <m:r>
                                    <a:rPr kumimoji="1" lang="en-US" altLang="ja-JP" b="0" i="1" smtClean="0">
                                      <a:latin typeface="Cambria Math" panose="02040503050406030204" pitchFamily="18" charset="0"/>
                                    </a:rPr>
                                    <m:t>5(</m:t>
                                  </m:r>
                                  <m:r>
                                    <a:rPr kumimoji="1" lang="en-US" altLang="ja-JP" b="0" i="1" smtClean="0">
                                      <a:latin typeface="Cambria Math" panose="02040503050406030204" pitchFamily="18" charset="0"/>
                                    </a:rPr>
                                    <m:t>𝑁</m:t>
                                  </m:r>
                                  <m:r>
                                    <a:rPr kumimoji="1" lang="en-US" altLang="ja-JP" b="0" i="1" smtClean="0">
                                      <a:latin typeface="Cambria Math" panose="02040503050406030204" pitchFamily="18" charset="0"/>
                                    </a:rPr>
                                    <m:t> −8)</m:t>
                                  </m:r>
                                </m:num>
                                <m:den>
                                  <m:r>
                                    <a:rPr kumimoji="1" lang="en-US" altLang="ja-JP" b="0" i="1" smtClean="0">
                                      <a:latin typeface="Cambria Math" panose="02040503050406030204" pitchFamily="18" charset="0"/>
                                    </a:rPr>
                                    <m:t>8</m:t>
                                  </m:r>
                                </m:den>
                              </m:f>
                            </m:oMath>
                          </a14:m>
                          <a:endParaRPr kumimoji="1" lang="ja-JP" altLang="en-US" dirty="0"/>
                        </a:p>
                      </a:txBody>
                      <a:tcPr/>
                    </a:tc>
                  </a:tr>
                </a:tbl>
              </a:graphicData>
            </a:graphic>
          </p:graphicFrame>
        </mc:Choice>
        <mc:Fallback xmlns="">
          <p:graphicFrame>
            <p:nvGraphicFramePr>
              <p:cNvPr id="2" name="表 1"/>
              <p:cNvGraphicFramePr>
                <a:graphicFrameLocks noGrp="1"/>
              </p:cNvGraphicFramePr>
              <p:nvPr>
                <p:extLst>
                  <p:ext uri="{D42A27DB-BD31-4B8C-83A1-F6EECF244321}">
                    <p14:modId xmlns:p14="http://schemas.microsoft.com/office/powerpoint/2010/main" val="371996250"/>
                  </p:ext>
                </p:extLst>
              </p:nvPr>
            </p:nvGraphicFramePr>
            <p:xfrm>
              <a:off x="1236813" y="3229588"/>
              <a:ext cx="6864200" cy="2347595"/>
            </p:xfrm>
            <a:graphic>
              <a:graphicData uri="http://schemas.openxmlformats.org/drawingml/2006/table">
                <a:tbl>
                  <a:tblPr firstRow="1" bandRow="1">
                    <a:tableStyleId>{8A107856-5554-42FB-B03E-39F5DBC370BA}</a:tableStyleId>
                  </a:tblPr>
                  <a:tblGrid>
                    <a:gridCol w="887537"/>
                    <a:gridCol w="1367530"/>
                    <a:gridCol w="1440160"/>
                    <a:gridCol w="3168973"/>
                  </a:tblGrid>
                  <a:tr h="370840">
                    <a:tc>
                      <a:txBody>
                        <a:bodyPr/>
                        <a:lstStyle/>
                        <a:p>
                          <a:r>
                            <a:rPr kumimoji="1" lang="en-US" altLang="ja-JP" dirty="0" smtClean="0"/>
                            <a:t>CPU</a:t>
                          </a:r>
                          <a:r>
                            <a:rPr kumimoji="1" lang="ja-JP" altLang="en-US" dirty="0" smtClean="0"/>
                            <a:t>数</a:t>
                          </a:r>
                          <a:endParaRPr kumimoji="1" lang="ja-JP" altLang="en-US" dirty="0"/>
                        </a:p>
                      </a:txBody>
                      <a:tcPr/>
                    </a:tc>
                    <a:tc>
                      <a:txBody>
                        <a:bodyPr/>
                        <a:lstStyle/>
                        <a:p>
                          <a:r>
                            <a:rPr kumimoji="1" lang="ja-JP" altLang="en-US" dirty="0" smtClean="0"/>
                            <a:t>シリアルＧＣ</a:t>
                          </a:r>
                          <a:endParaRPr kumimoji="1" lang="ja-JP" altLang="en-US" dirty="0"/>
                        </a:p>
                      </a:txBody>
                      <a:tcPr/>
                    </a:tc>
                    <a:tc>
                      <a:txBody>
                        <a:bodyPr/>
                        <a:lstStyle/>
                        <a:p>
                          <a:r>
                            <a:rPr kumimoji="1" lang="ja-JP" altLang="en-US" dirty="0" smtClean="0"/>
                            <a:t>並列ＧＣ</a:t>
                          </a:r>
                          <a:endParaRPr kumimoji="1" lang="ja-JP" altLang="en-US" dirty="0"/>
                        </a:p>
                      </a:txBody>
                      <a:tcPr/>
                    </a:tc>
                    <a:tc>
                      <a:txBody>
                        <a:bodyPr/>
                        <a:lstStyle/>
                        <a:p>
                          <a:r>
                            <a:rPr kumimoji="1" lang="ja-JP" altLang="en-US" dirty="0" smtClean="0"/>
                            <a:t>備考</a:t>
                          </a:r>
                          <a:endParaRPr kumimoji="1" lang="ja-JP" altLang="en-US" dirty="0"/>
                        </a:p>
                      </a:txBody>
                      <a:tcPr/>
                    </a:tc>
                  </a:tr>
                  <a:tr h="370840">
                    <a:tc>
                      <a:txBody>
                        <a:bodyPr/>
                        <a:lstStyle/>
                        <a:p>
                          <a:r>
                            <a:rPr kumimoji="1" lang="en-US" altLang="ja-JP" dirty="0" smtClean="0"/>
                            <a:t>1</a:t>
                          </a:r>
                          <a:endParaRPr kumimoji="1" lang="ja-JP" altLang="en-US" dirty="0"/>
                        </a:p>
                      </a:txBody>
                      <a:tcPr/>
                    </a:tc>
                    <a:tc>
                      <a:txBody>
                        <a:bodyPr/>
                        <a:lstStyle/>
                        <a:p>
                          <a:r>
                            <a:rPr kumimoji="1" lang="en-US" altLang="ja-JP" dirty="0" smtClean="0"/>
                            <a:t>1</a:t>
                          </a:r>
                          <a:endParaRPr kumimoji="1" lang="ja-JP" altLang="en-US" dirty="0"/>
                        </a:p>
                      </a:txBody>
                      <a:tcPr/>
                    </a:tc>
                    <a:tc>
                      <a:txBody>
                        <a:bodyPr/>
                        <a:lstStyle/>
                        <a:p>
                          <a:r>
                            <a:rPr kumimoji="1" lang="en-US" altLang="ja-JP" dirty="0" smtClean="0"/>
                            <a:t>1</a:t>
                          </a:r>
                          <a:endParaRPr kumimoji="1" lang="ja-JP" altLang="en-US" dirty="0"/>
                        </a:p>
                      </a:txBody>
                      <a:tcPr/>
                    </a:tc>
                    <a:tc rowSpan="4">
                      <a:txBody>
                        <a:bodyPr/>
                        <a:lstStyle/>
                        <a:p>
                          <a:r>
                            <a:rPr kumimoji="1" lang="en-US" altLang="ja-JP" dirty="0" smtClean="0"/>
                            <a:t>8</a:t>
                          </a:r>
                          <a:r>
                            <a:rPr kumimoji="1" lang="ja-JP" altLang="en-US" dirty="0" smtClean="0"/>
                            <a:t>個までは、ＣＰＵごとに１つ</a:t>
                          </a:r>
                          <a:endParaRPr kumimoji="1" lang="ja-JP" altLang="en-US" dirty="0"/>
                        </a:p>
                      </a:txBody>
                      <a:tcPr/>
                    </a:tc>
                  </a:tr>
                  <a:tr h="370840">
                    <a:tc>
                      <a:txBody>
                        <a:bodyPr/>
                        <a:lstStyle/>
                        <a:p>
                          <a:r>
                            <a:rPr kumimoji="1" lang="en-US" altLang="ja-JP" dirty="0" smtClean="0"/>
                            <a:t>2</a:t>
                          </a:r>
                          <a:endParaRPr kumimoji="1" lang="ja-JP" altLang="en-US" dirty="0"/>
                        </a:p>
                      </a:txBody>
                      <a:tcPr/>
                    </a:tc>
                    <a:tc>
                      <a:txBody>
                        <a:bodyPr/>
                        <a:lstStyle/>
                        <a:p>
                          <a:r>
                            <a:rPr kumimoji="1" lang="en-US" altLang="ja-JP" dirty="0" smtClean="0"/>
                            <a:t>1</a:t>
                          </a:r>
                          <a:endParaRPr kumimoji="1" lang="ja-JP" altLang="en-US" dirty="0"/>
                        </a:p>
                      </a:txBody>
                      <a:tcPr/>
                    </a:tc>
                    <a:tc>
                      <a:txBody>
                        <a:bodyPr/>
                        <a:lstStyle/>
                        <a:p>
                          <a:r>
                            <a:rPr kumimoji="1" lang="en-US" altLang="ja-JP" dirty="0" smtClean="0"/>
                            <a:t>2</a:t>
                          </a:r>
                          <a:endParaRPr kumimoji="1" lang="ja-JP" altLang="en-US" dirty="0"/>
                        </a:p>
                      </a:txBody>
                      <a:tcPr/>
                    </a:tc>
                    <a:tc vMerge="1">
                      <a:txBody>
                        <a:bodyPr/>
                        <a:lstStyle/>
                        <a:p>
                          <a:endParaRPr kumimoji="1" lang="ja-JP" altLang="en-US" dirty="0"/>
                        </a:p>
                      </a:txBody>
                      <a:tcPr/>
                    </a:tc>
                  </a:tr>
                  <a:tr h="370840">
                    <a:tc>
                      <a:txBody>
                        <a:bodyPr/>
                        <a:lstStyle/>
                        <a:p>
                          <a:r>
                            <a:rPr kumimoji="1" lang="en-US" altLang="ja-JP" dirty="0" smtClean="0"/>
                            <a:t>4</a:t>
                          </a:r>
                          <a:endParaRPr kumimoji="1" lang="ja-JP" altLang="en-US" dirty="0"/>
                        </a:p>
                      </a:txBody>
                      <a:tcPr/>
                    </a:tc>
                    <a:tc>
                      <a:txBody>
                        <a:bodyPr/>
                        <a:lstStyle/>
                        <a:p>
                          <a:r>
                            <a:rPr kumimoji="1" lang="en-US" altLang="ja-JP" dirty="0" smtClean="0"/>
                            <a:t>1</a:t>
                          </a:r>
                          <a:endParaRPr kumimoji="1" lang="ja-JP" altLang="en-US" dirty="0"/>
                        </a:p>
                      </a:txBody>
                      <a:tcPr/>
                    </a:tc>
                    <a:tc>
                      <a:txBody>
                        <a:bodyPr/>
                        <a:lstStyle/>
                        <a:p>
                          <a:r>
                            <a:rPr kumimoji="1" lang="en-US" altLang="ja-JP" dirty="0" smtClean="0"/>
                            <a:t>4</a:t>
                          </a:r>
                          <a:endParaRPr kumimoji="1" lang="ja-JP" altLang="en-US" dirty="0"/>
                        </a:p>
                      </a:txBody>
                      <a:tcPr/>
                    </a:tc>
                    <a:tc vMerge="1">
                      <a:txBody>
                        <a:bodyPr/>
                        <a:lstStyle/>
                        <a:p>
                          <a:endParaRPr kumimoji="1" lang="ja-JP" altLang="en-US" dirty="0"/>
                        </a:p>
                      </a:txBody>
                      <a:tcPr/>
                    </a:tc>
                  </a:tr>
                  <a:tr h="370840">
                    <a:tc>
                      <a:txBody>
                        <a:bodyPr/>
                        <a:lstStyle/>
                        <a:p>
                          <a:r>
                            <a:rPr kumimoji="1" lang="en-US" altLang="ja-JP" dirty="0" smtClean="0"/>
                            <a:t>8</a:t>
                          </a:r>
                          <a:endParaRPr kumimoji="1" lang="ja-JP" altLang="en-US" dirty="0"/>
                        </a:p>
                      </a:txBody>
                      <a:tcPr/>
                    </a:tc>
                    <a:tc>
                      <a:txBody>
                        <a:bodyPr/>
                        <a:lstStyle/>
                        <a:p>
                          <a:r>
                            <a:rPr kumimoji="1" lang="en-US" altLang="ja-JP" dirty="0" smtClean="0"/>
                            <a:t>1</a:t>
                          </a:r>
                          <a:endParaRPr kumimoji="1" lang="ja-JP" altLang="en-US" dirty="0"/>
                        </a:p>
                      </a:txBody>
                      <a:tcPr/>
                    </a:tc>
                    <a:tc>
                      <a:txBody>
                        <a:bodyPr/>
                        <a:lstStyle/>
                        <a:p>
                          <a:r>
                            <a:rPr kumimoji="1" lang="en-US" altLang="ja-JP" dirty="0" smtClean="0"/>
                            <a:t>8</a:t>
                          </a:r>
                          <a:endParaRPr kumimoji="1" lang="ja-JP" altLang="en-US" dirty="0"/>
                        </a:p>
                      </a:txBody>
                      <a:tcPr/>
                    </a:tc>
                    <a:tc vMerge="1">
                      <a:txBody>
                        <a:bodyPr/>
                        <a:lstStyle/>
                        <a:p>
                          <a:endParaRPr kumimoji="1" lang="ja-JP" altLang="en-US" dirty="0"/>
                        </a:p>
                      </a:txBody>
                      <a:tcPr/>
                    </a:tc>
                  </a:tr>
                  <a:tr h="493395">
                    <a:tc>
                      <a:txBody>
                        <a:bodyPr/>
                        <a:lstStyle/>
                        <a:p>
                          <a:r>
                            <a:rPr kumimoji="1" lang="en-US" altLang="ja-JP" dirty="0" smtClean="0"/>
                            <a:t>16</a:t>
                          </a:r>
                          <a:endParaRPr kumimoji="1" lang="ja-JP" altLang="en-US" dirty="0"/>
                        </a:p>
                      </a:txBody>
                      <a:tcPr/>
                    </a:tc>
                    <a:tc>
                      <a:txBody>
                        <a:bodyPr/>
                        <a:lstStyle/>
                        <a:p>
                          <a:r>
                            <a:rPr kumimoji="1" lang="en-US" altLang="ja-JP" dirty="0" smtClean="0"/>
                            <a:t>1</a:t>
                          </a:r>
                          <a:endParaRPr kumimoji="1" lang="ja-JP" altLang="en-US" dirty="0"/>
                        </a:p>
                      </a:txBody>
                      <a:tcPr/>
                    </a:tc>
                    <a:tc>
                      <a:txBody>
                        <a:bodyPr/>
                        <a:lstStyle/>
                        <a:p>
                          <a:r>
                            <a:rPr kumimoji="1" lang="en-US" altLang="ja-JP" dirty="0" smtClean="0"/>
                            <a:t>13</a:t>
                          </a:r>
                          <a:endParaRPr kumimoji="1" lang="ja-JP" altLang="en-US" dirty="0"/>
                        </a:p>
                      </a:txBody>
                      <a:tcPr/>
                    </a:tc>
                    <a:tc>
                      <a:txBody>
                        <a:bodyPr/>
                        <a:lstStyle/>
                        <a:p>
                          <a:endParaRPr lang="ja-JP"/>
                        </a:p>
                      </a:txBody>
                      <a:tcPr>
                        <a:blipFill rotWithShape="0">
                          <a:blip r:embed="rId3"/>
                          <a:stretch>
                            <a:fillRect l="-116923" t="-386420" r="-385" b="-8642"/>
                          </a:stretch>
                        </a:blipFill>
                      </a:tcPr>
                    </a:tc>
                  </a:tr>
                </a:tbl>
              </a:graphicData>
            </a:graphic>
          </p:graphicFrame>
        </mc:Fallback>
      </mc:AlternateContent>
      <p:sp>
        <p:nvSpPr>
          <p:cNvPr id="3" name="テキスト ボックス 2"/>
          <p:cNvSpPr txBox="1"/>
          <p:nvPr/>
        </p:nvSpPr>
        <p:spPr>
          <a:xfrm>
            <a:off x="1403648" y="5760538"/>
            <a:ext cx="4790992" cy="338554"/>
          </a:xfrm>
          <a:prstGeom prst="rect">
            <a:avLst/>
          </a:prstGeom>
          <a:noFill/>
        </p:spPr>
        <p:txBody>
          <a:bodyPr wrap="none" rtlCol="0">
            <a:spAutoFit/>
          </a:bodyPr>
          <a:lstStyle/>
          <a:p>
            <a:r>
              <a:rPr kumimoji="1" lang="en-US" altLang="ja-JP" sz="1600" dirty="0"/>
              <a:t>-</a:t>
            </a:r>
            <a:r>
              <a:rPr kumimoji="1" lang="en-US" altLang="ja-JP" sz="1600" dirty="0" err="1"/>
              <a:t>XX:ParallelGCThreads</a:t>
            </a:r>
            <a:r>
              <a:rPr kumimoji="1" lang="en-US" altLang="ja-JP" sz="1600" dirty="0"/>
              <a:t>=N </a:t>
            </a:r>
            <a:r>
              <a:rPr kumimoji="1" lang="ja-JP" altLang="en-US" sz="1600" dirty="0" smtClean="0"/>
              <a:t>で合計スレッド数の指定可能</a:t>
            </a:r>
            <a:endParaRPr kumimoji="1" lang="ja-JP" altLang="en-US" sz="1600" dirty="0"/>
          </a:p>
        </p:txBody>
      </p:sp>
    </p:spTree>
    <p:extLst>
      <p:ext uri="{BB962C8B-B14F-4D97-AF65-F5344CB8AC3E}">
        <p14:creationId xmlns:p14="http://schemas.microsoft.com/office/powerpoint/2010/main" val="2121117525"/>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12291" name="Rectangle 3"/>
          <p:cNvSpPr>
            <a:spLocks noGrp="1" noChangeArrowheads="1"/>
          </p:cNvSpPr>
          <p:nvPr>
            <p:ph type="title"/>
          </p:nvPr>
        </p:nvSpPr>
        <p:spPr/>
        <p:txBody>
          <a:bodyPr/>
          <a:lstStyle/>
          <a:p>
            <a:pPr eaLnBrk="1" hangingPunct="1"/>
            <a:r>
              <a:rPr lang="ja-JP" altLang="en-US" dirty="0" smtClean="0"/>
              <a:t>補遺</a:t>
            </a:r>
            <a:endParaRPr lang="en-US" altLang="en-US" dirty="0" smtClean="0"/>
          </a:p>
        </p:txBody>
      </p:sp>
      <p:sp>
        <p:nvSpPr>
          <p:cNvPr id="12292" name="Text Box 4"/>
          <p:cNvSpPr txBox="1">
            <a:spLocks noChangeArrowheads="1"/>
          </p:cNvSpPr>
          <p:nvPr/>
        </p:nvSpPr>
        <p:spPr bwMode="auto">
          <a:xfrm>
            <a:off x="1150938" y="1711325"/>
            <a:ext cx="69500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ja-JP" altLang="en-US" sz="2000" b="1" dirty="0" smtClean="0"/>
              <a:t>初期ヒープサイズ</a:t>
            </a:r>
            <a:endParaRPr lang="en-GB" altLang="en-US" sz="2000" b="1" dirty="0"/>
          </a:p>
        </p:txBody>
      </p:sp>
      <p:sp>
        <p:nvSpPr>
          <p:cNvPr id="12295" name="Text Box 7"/>
          <p:cNvSpPr txBox="1">
            <a:spLocks noChangeArrowheads="1"/>
          </p:cNvSpPr>
          <p:nvPr/>
        </p:nvSpPr>
        <p:spPr bwMode="auto">
          <a:xfrm>
            <a:off x="1031875" y="6277542"/>
            <a:ext cx="7164387" cy="369332"/>
          </a:xfrm>
          <a:prstGeom prst="rect">
            <a:avLst/>
          </a:prstGeom>
          <a:noFill/>
          <a:ln>
            <a:noFill/>
          </a:ln>
          <a:effectLst/>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marL="0" lvl="1" algn="ctr" eaLnBrk="1" hangingPunct="1">
              <a:lnSpc>
                <a:spcPct val="90000"/>
              </a:lnSpc>
              <a:buClr>
                <a:schemeClr val="accent1"/>
              </a:buClr>
              <a:buFontTx/>
              <a:buNone/>
            </a:pPr>
            <a:r>
              <a:rPr lang="ja-JP" altLang="en-US" sz="2000" b="1" dirty="0" smtClean="0"/>
              <a:t>書籍「</a:t>
            </a:r>
            <a:r>
              <a:rPr lang="en-US" altLang="ja-JP" sz="2000" b="1" dirty="0" smtClean="0"/>
              <a:t>Java</a:t>
            </a:r>
            <a:r>
              <a:rPr lang="ja-JP" altLang="en-US" sz="2000" b="1" dirty="0" smtClean="0"/>
              <a:t>パフォーマンス」</a:t>
            </a:r>
            <a:r>
              <a:rPr lang="en-US" altLang="ja-JP" sz="2000" b="1" dirty="0" smtClean="0"/>
              <a:t>5.2.3</a:t>
            </a:r>
            <a:r>
              <a:rPr lang="ja-JP" altLang="en-US" sz="2000" b="1" dirty="0" smtClean="0"/>
              <a:t>より</a:t>
            </a:r>
            <a:endParaRPr lang="en-US" altLang="en-US" sz="2000" b="1" dirty="0"/>
          </a:p>
        </p:txBody>
      </p:sp>
      <p:sp>
        <p:nvSpPr>
          <p:cNvPr id="12296" name="Text Box 8"/>
          <p:cNvSpPr txBox="1">
            <a:spLocks noChangeArrowheads="1"/>
          </p:cNvSpPr>
          <p:nvPr/>
        </p:nvSpPr>
        <p:spPr bwMode="auto">
          <a:xfrm>
            <a:off x="1150938" y="4077072"/>
            <a:ext cx="692626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ja-JP" sz="1400" dirty="0" smtClean="0"/>
              <a:t>32bit</a:t>
            </a:r>
            <a:r>
              <a:rPr lang="ja-JP" altLang="en-US" sz="1400" dirty="0" smtClean="0"/>
              <a:t>版（クライアント</a:t>
            </a:r>
            <a:r>
              <a:rPr lang="en-US" altLang="ja-JP" sz="1400" dirty="0" smtClean="0"/>
              <a:t>VM</a:t>
            </a:r>
            <a:r>
              <a:rPr lang="ja-JP" altLang="en-US" sz="1400" dirty="0" smtClean="0"/>
              <a:t>）は、デフォルトで</a:t>
            </a:r>
            <a:r>
              <a:rPr lang="en-US" altLang="ja-JP" sz="1400" dirty="0" smtClean="0"/>
              <a:t>12MB</a:t>
            </a:r>
          </a:p>
          <a:p>
            <a:pPr eaLnBrk="1" hangingPunct="1">
              <a:spcBef>
                <a:spcPct val="50000"/>
              </a:spcBef>
              <a:buFontTx/>
              <a:buNone/>
            </a:pPr>
            <a:r>
              <a:rPr lang="en-US" altLang="ja-JP" sz="1400" dirty="0" smtClean="0"/>
              <a:t>32bit</a:t>
            </a:r>
            <a:r>
              <a:rPr lang="ja-JP" altLang="en-US" sz="1400" dirty="0" smtClean="0"/>
              <a:t>版（サーバー</a:t>
            </a:r>
            <a:r>
              <a:rPr lang="en-US" altLang="ja-JP" sz="1400" dirty="0" smtClean="0"/>
              <a:t>VM</a:t>
            </a:r>
            <a:r>
              <a:rPr lang="ja-JP" altLang="en-US" sz="1400" dirty="0" smtClean="0"/>
              <a:t>）は、デフォルトで</a:t>
            </a:r>
            <a:r>
              <a:rPr lang="en-US" altLang="ja-JP" sz="1400" dirty="0" smtClean="0"/>
              <a:t>16MB</a:t>
            </a:r>
          </a:p>
          <a:p>
            <a:pPr eaLnBrk="1" hangingPunct="1">
              <a:spcBef>
                <a:spcPct val="50000"/>
              </a:spcBef>
              <a:buFontTx/>
              <a:buNone/>
            </a:pPr>
            <a:r>
              <a:rPr lang="en-US" altLang="en-US" sz="1400" dirty="0" smtClean="0"/>
              <a:t>64bit</a:t>
            </a:r>
            <a:r>
              <a:rPr lang="ja-JP" altLang="en-US" sz="1400" dirty="0" smtClean="0"/>
              <a:t>版は、デフォルトで</a:t>
            </a:r>
            <a:r>
              <a:rPr lang="en-US" altLang="ja-JP" sz="1400" dirty="0" smtClean="0"/>
              <a:t>20.75MB</a:t>
            </a:r>
            <a:endParaRPr lang="en-US" altLang="en-US" sz="1400" dirty="0"/>
          </a:p>
        </p:txBody>
      </p:sp>
      <p:sp>
        <p:nvSpPr>
          <p:cNvPr id="3" name="テキスト ボックス 2"/>
          <p:cNvSpPr txBox="1"/>
          <p:nvPr/>
        </p:nvSpPr>
        <p:spPr>
          <a:xfrm>
            <a:off x="1403648" y="5760538"/>
            <a:ext cx="5294847" cy="338554"/>
          </a:xfrm>
          <a:prstGeom prst="rect">
            <a:avLst/>
          </a:prstGeom>
          <a:noFill/>
        </p:spPr>
        <p:txBody>
          <a:bodyPr wrap="none" rtlCol="0">
            <a:spAutoFit/>
          </a:bodyPr>
          <a:lstStyle/>
          <a:p>
            <a:r>
              <a:rPr kumimoji="1" lang="en-US" altLang="ja-JP" sz="1600" dirty="0"/>
              <a:t>-</a:t>
            </a:r>
            <a:r>
              <a:rPr kumimoji="1" lang="en-US" altLang="ja-JP" sz="1600" dirty="0" err="1" smtClean="0"/>
              <a:t>XX:MetaspaceSize</a:t>
            </a:r>
            <a:r>
              <a:rPr kumimoji="1" lang="en-US" altLang="ja-JP" sz="1600" dirty="0" smtClean="0"/>
              <a:t>=N </a:t>
            </a:r>
            <a:r>
              <a:rPr kumimoji="1" lang="ja-JP" altLang="en-US" sz="1600" dirty="0" smtClean="0"/>
              <a:t>でメタスペース初期サイズの指定可能</a:t>
            </a:r>
            <a:endParaRPr kumimoji="1" lang="ja-JP" altLang="en-US" sz="1600" dirty="0"/>
          </a:p>
        </p:txBody>
      </p:sp>
      <p:sp>
        <p:nvSpPr>
          <p:cNvPr id="8" name="Text Box 8"/>
          <p:cNvSpPr txBox="1">
            <a:spLocks noChangeArrowheads="1"/>
          </p:cNvSpPr>
          <p:nvPr/>
        </p:nvSpPr>
        <p:spPr bwMode="auto">
          <a:xfrm>
            <a:off x="1150938" y="2297157"/>
            <a:ext cx="6926262"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ja-JP" altLang="en-US" sz="1400" dirty="0" smtClean="0"/>
              <a:t>物理メモリが</a:t>
            </a:r>
            <a:r>
              <a:rPr lang="en-US" altLang="ja-JP" sz="1400" dirty="0" smtClean="0"/>
              <a:t>192MB</a:t>
            </a:r>
            <a:r>
              <a:rPr lang="ja-JP" altLang="en-US" sz="1400" dirty="0" smtClean="0"/>
              <a:t>以下のマシン</a:t>
            </a:r>
            <a:endParaRPr lang="en-US" altLang="ja-JP" sz="1400" dirty="0" smtClean="0"/>
          </a:p>
          <a:p>
            <a:pPr eaLnBrk="1" hangingPunct="1">
              <a:spcBef>
                <a:spcPct val="50000"/>
              </a:spcBef>
              <a:buFontTx/>
              <a:buNone/>
            </a:pPr>
            <a:r>
              <a:rPr lang="ja-JP" altLang="en-US" sz="1400" dirty="0" smtClean="0"/>
              <a:t>・デフォルトで物理メモリの</a:t>
            </a:r>
            <a:r>
              <a:rPr lang="en-US" altLang="ja-JP" sz="1400" dirty="0" smtClean="0"/>
              <a:t>1/2</a:t>
            </a:r>
          </a:p>
          <a:p>
            <a:pPr eaLnBrk="1" hangingPunct="1">
              <a:spcBef>
                <a:spcPct val="50000"/>
              </a:spcBef>
              <a:buFontTx/>
              <a:buNone/>
            </a:pPr>
            <a:r>
              <a:rPr lang="ja-JP" altLang="en-US" sz="1400" dirty="0" smtClean="0"/>
              <a:t>物理メモリが</a:t>
            </a:r>
            <a:r>
              <a:rPr lang="en-US" altLang="ja-JP" sz="1400" dirty="0" smtClean="0"/>
              <a:t>192MB</a:t>
            </a:r>
            <a:r>
              <a:rPr lang="ja-JP" altLang="en-US" sz="1400" dirty="0" smtClean="0"/>
              <a:t>より大きいマシン</a:t>
            </a:r>
            <a:endParaRPr lang="en-US" altLang="ja-JP" sz="1400" dirty="0" smtClean="0"/>
          </a:p>
          <a:p>
            <a:pPr eaLnBrk="1" hangingPunct="1">
              <a:spcBef>
                <a:spcPct val="50000"/>
              </a:spcBef>
              <a:buFontTx/>
              <a:buNone/>
            </a:pPr>
            <a:r>
              <a:rPr lang="ja-JP" altLang="en-US" sz="1400" dirty="0" smtClean="0"/>
              <a:t>・</a:t>
            </a:r>
            <a:r>
              <a:rPr lang="en-US" altLang="ja-JP" sz="1400" dirty="0" smtClean="0"/>
              <a:t>32bit</a:t>
            </a:r>
            <a:r>
              <a:rPr lang="ja-JP" altLang="en-US" sz="1400" dirty="0" smtClean="0"/>
              <a:t>版（サーバー</a:t>
            </a:r>
            <a:r>
              <a:rPr lang="en-US" altLang="ja-JP" sz="1400" dirty="0" smtClean="0"/>
              <a:t>VM</a:t>
            </a:r>
            <a:r>
              <a:rPr lang="ja-JP" altLang="en-US" sz="1400" dirty="0" smtClean="0"/>
              <a:t>）は、デフォルトで</a:t>
            </a:r>
            <a:r>
              <a:rPr lang="en-US" altLang="ja-JP" sz="1400" dirty="0" smtClean="0"/>
              <a:t>16MB</a:t>
            </a:r>
          </a:p>
          <a:p>
            <a:pPr eaLnBrk="1" hangingPunct="1">
              <a:spcBef>
                <a:spcPct val="50000"/>
              </a:spcBef>
              <a:buFontTx/>
              <a:buNone/>
            </a:pPr>
            <a:r>
              <a:rPr lang="en-US" altLang="en-US" sz="1400" dirty="0" smtClean="0"/>
              <a:t>64bit</a:t>
            </a:r>
            <a:r>
              <a:rPr lang="ja-JP" altLang="en-US" sz="1400" dirty="0" smtClean="0"/>
              <a:t>版は、デフォルトで</a:t>
            </a:r>
            <a:r>
              <a:rPr lang="en-US" altLang="ja-JP" sz="1400" dirty="0" smtClean="0"/>
              <a:t>20.75MB</a:t>
            </a:r>
            <a:endParaRPr lang="en-US" altLang="en-US" sz="1400" dirty="0"/>
          </a:p>
        </p:txBody>
      </p:sp>
    </p:spTree>
    <p:extLst>
      <p:ext uri="{BB962C8B-B14F-4D97-AF65-F5344CB8AC3E}">
        <p14:creationId xmlns:p14="http://schemas.microsoft.com/office/powerpoint/2010/main" val="1917632781"/>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12291" name="Rectangle 3"/>
          <p:cNvSpPr>
            <a:spLocks noGrp="1" noChangeArrowheads="1"/>
          </p:cNvSpPr>
          <p:nvPr>
            <p:ph type="title"/>
          </p:nvPr>
        </p:nvSpPr>
        <p:spPr/>
        <p:txBody>
          <a:bodyPr/>
          <a:lstStyle/>
          <a:p>
            <a:pPr eaLnBrk="1" hangingPunct="1"/>
            <a:r>
              <a:rPr lang="ja-JP" altLang="en-US" dirty="0" smtClean="0"/>
              <a:t>補遺</a:t>
            </a:r>
            <a:endParaRPr lang="en-US" altLang="en-US" dirty="0" smtClean="0"/>
          </a:p>
        </p:txBody>
      </p:sp>
      <p:sp>
        <p:nvSpPr>
          <p:cNvPr id="12292" name="Text Box 4"/>
          <p:cNvSpPr txBox="1">
            <a:spLocks noChangeArrowheads="1"/>
          </p:cNvSpPr>
          <p:nvPr/>
        </p:nvSpPr>
        <p:spPr bwMode="auto">
          <a:xfrm>
            <a:off x="1150938" y="1711325"/>
            <a:ext cx="69500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ja-JP" altLang="en-US" sz="2000" b="1" dirty="0" smtClean="0"/>
              <a:t>メタスペースの初期サイズ</a:t>
            </a:r>
            <a:endParaRPr lang="en-GB" altLang="en-US" sz="2000" b="1" dirty="0"/>
          </a:p>
        </p:txBody>
      </p:sp>
      <p:sp>
        <p:nvSpPr>
          <p:cNvPr id="12295" name="Text Box 7"/>
          <p:cNvSpPr txBox="1">
            <a:spLocks noChangeArrowheads="1"/>
          </p:cNvSpPr>
          <p:nvPr/>
        </p:nvSpPr>
        <p:spPr bwMode="auto">
          <a:xfrm>
            <a:off x="1031875" y="6277542"/>
            <a:ext cx="7164387" cy="369332"/>
          </a:xfrm>
          <a:prstGeom prst="rect">
            <a:avLst/>
          </a:prstGeom>
          <a:noFill/>
          <a:ln>
            <a:noFill/>
          </a:ln>
          <a:effectLst/>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marL="0" lvl="1" algn="ctr" eaLnBrk="1" hangingPunct="1">
              <a:lnSpc>
                <a:spcPct val="90000"/>
              </a:lnSpc>
              <a:buClr>
                <a:schemeClr val="accent1"/>
              </a:buClr>
              <a:buFontTx/>
              <a:buNone/>
            </a:pPr>
            <a:r>
              <a:rPr lang="ja-JP" altLang="en-US" sz="2000" b="1" dirty="0" smtClean="0"/>
              <a:t>書籍「</a:t>
            </a:r>
            <a:r>
              <a:rPr lang="en-US" altLang="ja-JP" sz="2000" b="1" dirty="0" smtClean="0"/>
              <a:t>Java</a:t>
            </a:r>
            <a:r>
              <a:rPr lang="ja-JP" altLang="en-US" sz="2000" b="1" dirty="0" smtClean="0"/>
              <a:t>パフォーマンス」</a:t>
            </a:r>
            <a:r>
              <a:rPr lang="en-US" altLang="ja-JP" sz="2000" b="1" dirty="0" smtClean="0"/>
              <a:t>5.2.3</a:t>
            </a:r>
            <a:r>
              <a:rPr lang="ja-JP" altLang="en-US" sz="2000" b="1" dirty="0" smtClean="0"/>
              <a:t>より</a:t>
            </a:r>
            <a:endParaRPr lang="en-US" altLang="en-US" sz="2000" b="1" dirty="0"/>
          </a:p>
        </p:txBody>
      </p:sp>
      <p:sp>
        <p:nvSpPr>
          <p:cNvPr id="12296" name="Text Box 8"/>
          <p:cNvSpPr txBox="1">
            <a:spLocks noChangeArrowheads="1"/>
          </p:cNvSpPr>
          <p:nvPr/>
        </p:nvSpPr>
        <p:spPr bwMode="auto">
          <a:xfrm>
            <a:off x="1150938" y="2292737"/>
            <a:ext cx="692626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ja-JP" sz="1400" dirty="0" smtClean="0"/>
              <a:t>32bit</a:t>
            </a:r>
            <a:r>
              <a:rPr lang="ja-JP" altLang="en-US" sz="1400" dirty="0" smtClean="0"/>
              <a:t>版（クライアント</a:t>
            </a:r>
            <a:r>
              <a:rPr lang="en-US" altLang="ja-JP" sz="1400" dirty="0" smtClean="0"/>
              <a:t>VM</a:t>
            </a:r>
            <a:r>
              <a:rPr lang="ja-JP" altLang="en-US" sz="1400" dirty="0" smtClean="0"/>
              <a:t>）は、デフォルトで</a:t>
            </a:r>
            <a:r>
              <a:rPr lang="en-US" altLang="ja-JP" sz="1400" dirty="0" smtClean="0"/>
              <a:t>12MB</a:t>
            </a:r>
          </a:p>
          <a:p>
            <a:pPr eaLnBrk="1" hangingPunct="1">
              <a:spcBef>
                <a:spcPct val="50000"/>
              </a:spcBef>
              <a:buFontTx/>
              <a:buNone/>
            </a:pPr>
            <a:r>
              <a:rPr lang="en-US" altLang="ja-JP" sz="1400" dirty="0" smtClean="0"/>
              <a:t>32bit</a:t>
            </a:r>
            <a:r>
              <a:rPr lang="ja-JP" altLang="en-US" sz="1400" dirty="0" smtClean="0"/>
              <a:t>版（サーバー</a:t>
            </a:r>
            <a:r>
              <a:rPr lang="en-US" altLang="ja-JP" sz="1400" dirty="0" smtClean="0"/>
              <a:t>VM</a:t>
            </a:r>
            <a:r>
              <a:rPr lang="ja-JP" altLang="en-US" sz="1400" dirty="0" smtClean="0"/>
              <a:t>）は、デフォルトで</a:t>
            </a:r>
            <a:r>
              <a:rPr lang="en-US" altLang="ja-JP" sz="1400" dirty="0" smtClean="0"/>
              <a:t>16MB</a:t>
            </a:r>
          </a:p>
          <a:p>
            <a:pPr eaLnBrk="1" hangingPunct="1">
              <a:spcBef>
                <a:spcPct val="50000"/>
              </a:spcBef>
              <a:buFontTx/>
              <a:buNone/>
            </a:pPr>
            <a:r>
              <a:rPr lang="en-US" altLang="en-US" sz="1400" dirty="0" smtClean="0"/>
              <a:t>64bit</a:t>
            </a:r>
            <a:r>
              <a:rPr lang="ja-JP" altLang="en-US" sz="1400" dirty="0" smtClean="0"/>
              <a:t>版は、デフォルトで</a:t>
            </a:r>
            <a:r>
              <a:rPr lang="en-US" altLang="ja-JP" sz="1400" dirty="0" smtClean="0"/>
              <a:t>20.75MB</a:t>
            </a:r>
            <a:endParaRPr lang="en-US" altLang="en-US" sz="1400" dirty="0"/>
          </a:p>
        </p:txBody>
      </p:sp>
      <p:sp>
        <p:nvSpPr>
          <p:cNvPr id="3" name="テキスト ボックス 2"/>
          <p:cNvSpPr txBox="1"/>
          <p:nvPr/>
        </p:nvSpPr>
        <p:spPr>
          <a:xfrm>
            <a:off x="1403648" y="5760538"/>
            <a:ext cx="5294847" cy="338554"/>
          </a:xfrm>
          <a:prstGeom prst="rect">
            <a:avLst/>
          </a:prstGeom>
          <a:noFill/>
        </p:spPr>
        <p:txBody>
          <a:bodyPr wrap="none" rtlCol="0">
            <a:spAutoFit/>
          </a:bodyPr>
          <a:lstStyle/>
          <a:p>
            <a:r>
              <a:rPr kumimoji="1" lang="en-US" altLang="ja-JP" sz="1600" dirty="0"/>
              <a:t>-</a:t>
            </a:r>
            <a:r>
              <a:rPr kumimoji="1" lang="en-US" altLang="ja-JP" sz="1600" dirty="0" err="1" smtClean="0"/>
              <a:t>XX:MetaspaceSize</a:t>
            </a:r>
            <a:r>
              <a:rPr kumimoji="1" lang="en-US" altLang="ja-JP" sz="1600" dirty="0" smtClean="0"/>
              <a:t>=N </a:t>
            </a:r>
            <a:r>
              <a:rPr kumimoji="1" lang="ja-JP" altLang="en-US" sz="1600" dirty="0" smtClean="0"/>
              <a:t>でメタスペース初期サイズの指定可能</a:t>
            </a:r>
            <a:endParaRPr kumimoji="1" lang="ja-JP" altLang="en-US" sz="1600" dirty="0"/>
          </a:p>
        </p:txBody>
      </p:sp>
    </p:spTree>
    <p:extLst>
      <p:ext uri="{BB962C8B-B14F-4D97-AF65-F5344CB8AC3E}">
        <p14:creationId xmlns:p14="http://schemas.microsoft.com/office/powerpoint/2010/main" val="638333401"/>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12291" name="Rectangle 3"/>
          <p:cNvSpPr>
            <a:spLocks noGrp="1" noChangeArrowheads="1"/>
          </p:cNvSpPr>
          <p:nvPr>
            <p:ph type="title"/>
          </p:nvPr>
        </p:nvSpPr>
        <p:spPr/>
        <p:txBody>
          <a:bodyPr/>
          <a:lstStyle/>
          <a:p>
            <a:pPr eaLnBrk="1" hangingPunct="1"/>
            <a:r>
              <a:rPr lang="ja-JP" altLang="en-US" dirty="0" smtClean="0"/>
              <a:t>補遺</a:t>
            </a:r>
            <a:endParaRPr lang="en-US" altLang="en-US" dirty="0" smtClean="0"/>
          </a:p>
        </p:txBody>
      </p:sp>
      <p:sp>
        <p:nvSpPr>
          <p:cNvPr id="12292" name="Text Box 4"/>
          <p:cNvSpPr txBox="1">
            <a:spLocks noChangeArrowheads="1"/>
          </p:cNvSpPr>
          <p:nvPr/>
        </p:nvSpPr>
        <p:spPr bwMode="auto">
          <a:xfrm>
            <a:off x="1150938" y="1711325"/>
            <a:ext cx="69500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ja-JP" altLang="en-US" sz="2000" b="1" dirty="0"/>
              <a:t>スレッド</a:t>
            </a:r>
            <a:r>
              <a:rPr lang="ja-JP" altLang="en-US" sz="2000" b="1" dirty="0" smtClean="0"/>
              <a:t>の使用するスタックサイズ</a:t>
            </a:r>
            <a:endParaRPr lang="en-GB" altLang="en-US" sz="2000" b="1" dirty="0"/>
          </a:p>
        </p:txBody>
      </p:sp>
      <p:sp>
        <p:nvSpPr>
          <p:cNvPr id="12295" name="Text Box 7"/>
          <p:cNvSpPr txBox="1">
            <a:spLocks noChangeArrowheads="1"/>
          </p:cNvSpPr>
          <p:nvPr/>
        </p:nvSpPr>
        <p:spPr bwMode="auto">
          <a:xfrm>
            <a:off x="1031875" y="6277542"/>
            <a:ext cx="7164387" cy="369332"/>
          </a:xfrm>
          <a:prstGeom prst="rect">
            <a:avLst/>
          </a:prstGeom>
          <a:noFill/>
          <a:ln>
            <a:noFill/>
          </a:ln>
          <a:effectLst/>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marL="0" lvl="1" algn="ctr" eaLnBrk="1" hangingPunct="1">
              <a:lnSpc>
                <a:spcPct val="90000"/>
              </a:lnSpc>
              <a:buClr>
                <a:schemeClr val="accent1"/>
              </a:buClr>
              <a:buFontTx/>
              <a:buNone/>
            </a:pPr>
            <a:r>
              <a:rPr lang="ja-JP" altLang="en-US" sz="2000" b="1" dirty="0" smtClean="0"/>
              <a:t>書籍「</a:t>
            </a:r>
            <a:r>
              <a:rPr lang="en-US" altLang="ja-JP" sz="2000" b="1" dirty="0" smtClean="0"/>
              <a:t>Java</a:t>
            </a:r>
            <a:r>
              <a:rPr lang="ja-JP" altLang="en-US" sz="2000" b="1" dirty="0" smtClean="0"/>
              <a:t>パフォーマンス」</a:t>
            </a:r>
            <a:r>
              <a:rPr lang="en-US" altLang="ja-JP" sz="2000" b="1" dirty="0" smtClean="0"/>
              <a:t>9.4.</a:t>
            </a:r>
            <a:r>
              <a:rPr lang="en-US" altLang="ja-JP" sz="2000" b="1" dirty="0"/>
              <a:t>1</a:t>
            </a:r>
            <a:r>
              <a:rPr lang="ja-JP" altLang="en-US" sz="2000" b="1" dirty="0" smtClean="0"/>
              <a:t>より</a:t>
            </a:r>
            <a:endParaRPr lang="en-US" altLang="en-US" sz="2000" b="1" dirty="0"/>
          </a:p>
        </p:txBody>
      </p:sp>
      <p:sp>
        <p:nvSpPr>
          <p:cNvPr id="12296" name="Text Box 8"/>
          <p:cNvSpPr txBox="1">
            <a:spLocks noChangeArrowheads="1"/>
          </p:cNvSpPr>
          <p:nvPr/>
        </p:nvSpPr>
        <p:spPr bwMode="auto">
          <a:xfrm>
            <a:off x="1150938" y="2292737"/>
            <a:ext cx="6926262"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ja-JP" sz="1400" dirty="0" smtClean="0"/>
              <a:t>32bit</a:t>
            </a:r>
            <a:r>
              <a:rPr lang="ja-JP" altLang="en-US" sz="1400" dirty="0" smtClean="0"/>
              <a:t>版は、デフォルトで</a:t>
            </a:r>
            <a:r>
              <a:rPr lang="en-US" altLang="ja-JP" sz="1400" dirty="0" smtClean="0"/>
              <a:t>320KB</a:t>
            </a:r>
          </a:p>
          <a:p>
            <a:pPr eaLnBrk="1" hangingPunct="1">
              <a:spcBef>
                <a:spcPct val="50000"/>
              </a:spcBef>
              <a:buFontTx/>
              <a:buNone/>
            </a:pPr>
            <a:r>
              <a:rPr lang="en-US" altLang="en-US" sz="1400" dirty="0" smtClean="0"/>
              <a:t>64bit</a:t>
            </a:r>
            <a:r>
              <a:rPr lang="ja-JP" altLang="en-US" sz="1400" dirty="0" smtClean="0"/>
              <a:t>版は、デフォルトで</a:t>
            </a:r>
            <a:r>
              <a:rPr lang="en-US" altLang="ja-JP" sz="1400" dirty="0" smtClean="0"/>
              <a:t>1MB</a:t>
            </a:r>
            <a:endParaRPr lang="en-US" altLang="en-US" sz="1400" dirty="0"/>
          </a:p>
        </p:txBody>
      </p:sp>
      <p:sp>
        <p:nvSpPr>
          <p:cNvPr id="3" name="テキスト ボックス 2"/>
          <p:cNvSpPr txBox="1"/>
          <p:nvPr/>
        </p:nvSpPr>
        <p:spPr>
          <a:xfrm>
            <a:off x="1403648" y="5760538"/>
            <a:ext cx="4639412" cy="338554"/>
          </a:xfrm>
          <a:prstGeom prst="rect">
            <a:avLst/>
          </a:prstGeom>
          <a:noFill/>
        </p:spPr>
        <p:txBody>
          <a:bodyPr wrap="none" rtlCol="0">
            <a:spAutoFit/>
          </a:bodyPr>
          <a:lstStyle/>
          <a:p>
            <a:r>
              <a:rPr kumimoji="1" lang="en-US" altLang="ja-JP" sz="1600" dirty="0"/>
              <a:t>-</a:t>
            </a:r>
            <a:r>
              <a:rPr kumimoji="1" lang="en-US" altLang="ja-JP" sz="1600" dirty="0" err="1" smtClean="0"/>
              <a:t>Xss</a:t>
            </a:r>
            <a:r>
              <a:rPr kumimoji="1" lang="en-US" altLang="ja-JP" sz="1600" dirty="0" smtClean="0"/>
              <a:t>=N </a:t>
            </a:r>
            <a:r>
              <a:rPr kumimoji="1" lang="ja-JP" altLang="en-US" sz="1600" dirty="0" smtClean="0"/>
              <a:t>でスレッドあたりのスタックサイズの指定可能</a:t>
            </a:r>
            <a:endParaRPr kumimoji="1" lang="ja-JP" altLang="en-US" sz="1600" dirty="0"/>
          </a:p>
        </p:txBody>
      </p:sp>
      <p:sp>
        <p:nvSpPr>
          <p:cNvPr id="2" name="メモ 1"/>
          <p:cNvSpPr/>
          <p:nvPr/>
        </p:nvSpPr>
        <p:spPr>
          <a:xfrm>
            <a:off x="6043060" y="4601202"/>
            <a:ext cx="2376264" cy="864096"/>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600" dirty="0" smtClean="0"/>
              <a:t>メインスレッドのスタックサイズは</a:t>
            </a:r>
            <a:r>
              <a:rPr kumimoji="1" lang="en-US" altLang="ja-JP" sz="1600" dirty="0" smtClean="0"/>
              <a:t>-</a:t>
            </a:r>
            <a:r>
              <a:rPr kumimoji="1" lang="en-US" altLang="ja-JP" sz="1600" dirty="0" err="1" smtClean="0"/>
              <a:t>Xss</a:t>
            </a:r>
            <a:r>
              <a:rPr kumimoji="1" lang="ja-JP" altLang="en-US" sz="1600" dirty="0" smtClean="0"/>
              <a:t>で指定したものとは別</a:t>
            </a:r>
            <a:endParaRPr kumimoji="1" lang="ja-JP" altLang="en-US" sz="1600" dirty="0"/>
          </a:p>
        </p:txBody>
      </p:sp>
    </p:spTree>
    <p:extLst>
      <p:ext uri="{BB962C8B-B14F-4D97-AF65-F5344CB8AC3E}">
        <p14:creationId xmlns:p14="http://schemas.microsoft.com/office/powerpoint/2010/main" val="3965779438"/>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064420" y="4791890"/>
            <a:ext cx="3528392" cy="801177"/>
          </a:xfrm>
          <a:prstGeom prst="rect">
            <a:avLst/>
          </a:prstGeom>
        </p:spPr>
        <p:style>
          <a:lnRef idx="2">
            <a:schemeClr val="dk1"/>
          </a:lnRef>
          <a:fillRef idx="1">
            <a:schemeClr val="lt1"/>
          </a:fillRef>
          <a:effectRef idx="0">
            <a:schemeClr val="dk1"/>
          </a:effectRef>
          <a:fontRef idx="minor">
            <a:schemeClr val="dk1"/>
          </a:fontRef>
        </p:style>
        <p:txBody>
          <a:bodyPr rtlCol="0" anchor="b"/>
          <a:lstStyle/>
          <a:p>
            <a:pPr algn="ctr"/>
            <a:r>
              <a:rPr kumimoji="1" lang="ja-JP" altLang="en-US" dirty="0" smtClean="0"/>
              <a:t>物理</a:t>
            </a:r>
            <a:r>
              <a:rPr kumimoji="1" lang="ja-JP" altLang="en-US" dirty="0"/>
              <a:t>メモリ</a:t>
            </a:r>
          </a:p>
        </p:txBody>
      </p:sp>
      <p:sp>
        <p:nvSpPr>
          <p:cNvPr id="2" name="タイトル 1"/>
          <p:cNvSpPr>
            <a:spLocks noGrp="1"/>
          </p:cNvSpPr>
          <p:nvPr>
            <p:ph type="title"/>
          </p:nvPr>
        </p:nvSpPr>
        <p:spPr/>
        <p:txBody>
          <a:bodyPr/>
          <a:lstStyle/>
          <a:p>
            <a:r>
              <a:rPr kumimoji="1" lang="en-US" altLang="ja-JP" dirty="0" smtClean="0"/>
              <a:t>PC</a:t>
            </a:r>
            <a:r>
              <a:rPr kumimoji="1" lang="ja-JP" altLang="en-US" dirty="0" smtClean="0"/>
              <a:t>のリソース</a:t>
            </a:r>
            <a:endParaRPr kumimoji="1" lang="ja-JP" altLang="en-US" dirty="0"/>
          </a:p>
        </p:txBody>
      </p:sp>
      <p:sp>
        <p:nvSpPr>
          <p:cNvPr id="5" name="正方形/長方形 4"/>
          <p:cNvSpPr/>
          <p:nvPr/>
        </p:nvSpPr>
        <p:spPr>
          <a:xfrm>
            <a:off x="2064420" y="2420888"/>
            <a:ext cx="6192688" cy="936104"/>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kumimoji="1" lang="ja-JP" altLang="en-US" dirty="0" smtClean="0"/>
              <a:t>プロセスの仮想アドレス空間</a:t>
            </a:r>
            <a:endParaRPr kumimoji="1" lang="ja-JP" altLang="en-US" dirty="0"/>
          </a:p>
        </p:txBody>
      </p:sp>
      <p:sp>
        <p:nvSpPr>
          <p:cNvPr id="9" name="正方形/長方形 8"/>
          <p:cNvSpPr/>
          <p:nvPr/>
        </p:nvSpPr>
        <p:spPr>
          <a:xfrm>
            <a:off x="2100424" y="4820130"/>
            <a:ext cx="1008112" cy="561305"/>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smtClean="0"/>
              <a:t>使用</a:t>
            </a:r>
            <a:endParaRPr kumimoji="1" lang="en-US" altLang="ja-JP" dirty="0" smtClean="0"/>
          </a:p>
          <a:p>
            <a:pPr algn="ctr"/>
            <a:r>
              <a:rPr kumimoji="1" lang="ja-JP" altLang="en-US" dirty="0" smtClean="0"/>
              <a:t>（一部）</a:t>
            </a:r>
            <a:endParaRPr kumimoji="1" lang="ja-JP" altLang="en-US" dirty="0"/>
          </a:p>
        </p:txBody>
      </p:sp>
      <p:sp>
        <p:nvSpPr>
          <p:cNvPr id="10" name="正方形/長方形 9"/>
          <p:cNvSpPr/>
          <p:nvPr/>
        </p:nvSpPr>
        <p:spPr>
          <a:xfrm>
            <a:off x="3612592" y="2737788"/>
            <a:ext cx="1512168" cy="50405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dirty="0" smtClean="0"/>
              <a:t>予約</a:t>
            </a:r>
            <a:endParaRPr kumimoji="1" lang="ja-JP" altLang="en-US" dirty="0"/>
          </a:p>
        </p:txBody>
      </p:sp>
      <p:sp>
        <p:nvSpPr>
          <p:cNvPr id="11" name="正方形/長方形 10"/>
          <p:cNvSpPr/>
          <p:nvPr/>
        </p:nvSpPr>
        <p:spPr>
          <a:xfrm>
            <a:off x="5124760" y="2737788"/>
            <a:ext cx="3132348" cy="504056"/>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ja-JP" altLang="en-US" dirty="0" smtClean="0"/>
              <a:t>空き</a:t>
            </a:r>
            <a:endParaRPr kumimoji="1" lang="ja-JP" altLang="en-US" dirty="0"/>
          </a:p>
        </p:txBody>
      </p:sp>
      <p:sp>
        <p:nvSpPr>
          <p:cNvPr id="14" name="正方形/長方形 13"/>
          <p:cNvSpPr/>
          <p:nvPr/>
        </p:nvSpPr>
        <p:spPr>
          <a:xfrm>
            <a:off x="2070852" y="2737788"/>
            <a:ext cx="1541740" cy="504056"/>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smtClean="0"/>
              <a:t>使用</a:t>
            </a:r>
            <a:endParaRPr kumimoji="1" lang="ja-JP" altLang="en-US" dirty="0"/>
          </a:p>
        </p:txBody>
      </p:sp>
      <p:cxnSp>
        <p:nvCxnSpPr>
          <p:cNvPr id="16" name="直線矢印コネクタ 15"/>
          <p:cNvCxnSpPr/>
          <p:nvPr/>
        </p:nvCxnSpPr>
        <p:spPr>
          <a:xfrm>
            <a:off x="2070852" y="5877272"/>
            <a:ext cx="1008112" cy="0"/>
          </a:xfrm>
          <a:prstGeom prst="straightConnector1">
            <a:avLst/>
          </a:prstGeom>
          <a:ln>
            <a:headEnd type="triangle" w="lg" len="lg"/>
            <a:tailEnd type="triangle" w="lg" len="lg"/>
          </a:ln>
        </p:spPr>
        <p:style>
          <a:lnRef idx="3">
            <a:schemeClr val="dk1"/>
          </a:lnRef>
          <a:fillRef idx="0">
            <a:schemeClr val="dk1"/>
          </a:fillRef>
          <a:effectRef idx="2">
            <a:schemeClr val="dk1"/>
          </a:effectRef>
          <a:fontRef idx="minor">
            <a:schemeClr val="tx1"/>
          </a:fontRef>
        </p:style>
      </p:cxnSp>
      <p:cxnSp>
        <p:nvCxnSpPr>
          <p:cNvPr id="17" name="直線矢印コネクタ 16"/>
          <p:cNvCxnSpPr/>
          <p:nvPr/>
        </p:nvCxnSpPr>
        <p:spPr>
          <a:xfrm>
            <a:off x="2070852" y="4077072"/>
            <a:ext cx="1548172" cy="0"/>
          </a:xfrm>
          <a:prstGeom prst="straightConnector1">
            <a:avLst/>
          </a:prstGeom>
          <a:ln>
            <a:headEnd type="triangle" w="lg" len="lg"/>
            <a:tailEnd type="triangle" w="lg" len="lg"/>
          </a:ln>
        </p:spPr>
        <p:style>
          <a:lnRef idx="3">
            <a:schemeClr val="dk1"/>
          </a:lnRef>
          <a:fillRef idx="0">
            <a:schemeClr val="dk1"/>
          </a:fillRef>
          <a:effectRef idx="2">
            <a:schemeClr val="dk1"/>
          </a:effectRef>
          <a:fontRef idx="minor">
            <a:schemeClr val="tx1"/>
          </a:fontRef>
        </p:style>
      </p:cxnSp>
      <p:cxnSp>
        <p:nvCxnSpPr>
          <p:cNvPr id="20" name="直線矢印コネクタ 19"/>
          <p:cNvCxnSpPr/>
          <p:nvPr/>
        </p:nvCxnSpPr>
        <p:spPr>
          <a:xfrm>
            <a:off x="2070852" y="3717032"/>
            <a:ext cx="3053908" cy="0"/>
          </a:xfrm>
          <a:prstGeom prst="straightConnector1">
            <a:avLst/>
          </a:prstGeom>
          <a:ln>
            <a:headEnd type="triangle" w="lg" len="lg"/>
            <a:tailEnd type="triangle" w="lg" len="lg"/>
          </a:ln>
        </p:spPr>
        <p:style>
          <a:lnRef idx="3">
            <a:schemeClr val="dk1"/>
          </a:lnRef>
          <a:fillRef idx="0">
            <a:schemeClr val="dk1"/>
          </a:fillRef>
          <a:effectRef idx="2">
            <a:schemeClr val="dk1"/>
          </a:effectRef>
          <a:fontRef idx="minor">
            <a:schemeClr val="tx1"/>
          </a:fontRef>
        </p:style>
      </p:cxnSp>
      <p:cxnSp>
        <p:nvCxnSpPr>
          <p:cNvPr id="23" name="直線コネクタ 22"/>
          <p:cNvCxnSpPr/>
          <p:nvPr/>
        </p:nvCxnSpPr>
        <p:spPr>
          <a:xfrm>
            <a:off x="2064420" y="2132856"/>
            <a:ext cx="6432" cy="4392488"/>
          </a:xfrm>
          <a:prstGeom prst="line">
            <a:avLst/>
          </a:prstGeom>
        </p:spPr>
        <p:style>
          <a:lnRef idx="1">
            <a:schemeClr val="dk1"/>
          </a:lnRef>
          <a:fillRef idx="0">
            <a:schemeClr val="dk1"/>
          </a:fillRef>
          <a:effectRef idx="0">
            <a:schemeClr val="dk1"/>
          </a:effectRef>
          <a:fontRef idx="minor">
            <a:schemeClr val="tx1"/>
          </a:fontRef>
        </p:style>
      </p:cxnSp>
      <p:cxnSp>
        <p:nvCxnSpPr>
          <p:cNvPr id="24" name="直線コネクタ 23"/>
          <p:cNvCxnSpPr/>
          <p:nvPr/>
        </p:nvCxnSpPr>
        <p:spPr>
          <a:xfrm>
            <a:off x="3111752" y="2128699"/>
            <a:ext cx="0" cy="4392488"/>
          </a:xfrm>
          <a:prstGeom prst="line">
            <a:avLst/>
          </a:prstGeom>
        </p:spPr>
        <p:style>
          <a:lnRef idx="1">
            <a:schemeClr val="dk1"/>
          </a:lnRef>
          <a:fillRef idx="0">
            <a:schemeClr val="dk1"/>
          </a:fillRef>
          <a:effectRef idx="0">
            <a:schemeClr val="dk1"/>
          </a:effectRef>
          <a:fontRef idx="minor">
            <a:schemeClr val="tx1"/>
          </a:fontRef>
        </p:style>
      </p:cxnSp>
      <p:cxnSp>
        <p:nvCxnSpPr>
          <p:cNvPr id="25" name="直線コネクタ 24"/>
          <p:cNvCxnSpPr/>
          <p:nvPr/>
        </p:nvCxnSpPr>
        <p:spPr>
          <a:xfrm flipH="1">
            <a:off x="3597806" y="2128699"/>
            <a:ext cx="1922" cy="4392488"/>
          </a:xfrm>
          <a:prstGeom prst="line">
            <a:avLst/>
          </a:prstGeom>
        </p:spPr>
        <p:style>
          <a:lnRef idx="1">
            <a:schemeClr val="dk1"/>
          </a:lnRef>
          <a:fillRef idx="0">
            <a:schemeClr val="dk1"/>
          </a:fillRef>
          <a:effectRef idx="0">
            <a:schemeClr val="dk1"/>
          </a:effectRef>
          <a:fontRef idx="minor">
            <a:schemeClr val="tx1"/>
          </a:fontRef>
        </p:style>
      </p:cxnSp>
      <p:cxnSp>
        <p:nvCxnSpPr>
          <p:cNvPr id="26" name="直線コネクタ 25"/>
          <p:cNvCxnSpPr/>
          <p:nvPr/>
        </p:nvCxnSpPr>
        <p:spPr>
          <a:xfrm>
            <a:off x="5109809" y="2128699"/>
            <a:ext cx="6432" cy="4392488"/>
          </a:xfrm>
          <a:prstGeom prst="line">
            <a:avLst/>
          </a:prstGeom>
        </p:spPr>
        <p:style>
          <a:lnRef idx="1">
            <a:schemeClr val="dk1"/>
          </a:lnRef>
          <a:fillRef idx="0">
            <a:schemeClr val="dk1"/>
          </a:fillRef>
          <a:effectRef idx="0">
            <a:schemeClr val="dk1"/>
          </a:effectRef>
          <a:fontRef idx="minor">
            <a:schemeClr val="tx1"/>
          </a:fontRef>
        </p:style>
      </p:cxnSp>
      <p:sp>
        <p:nvSpPr>
          <p:cNvPr id="31" name="テキスト ボックス 30"/>
          <p:cNvSpPr txBox="1"/>
          <p:nvPr/>
        </p:nvSpPr>
        <p:spPr>
          <a:xfrm>
            <a:off x="462241" y="3532366"/>
            <a:ext cx="1602179" cy="369332"/>
          </a:xfrm>
          <a:prstGeom prst="rect">
            <a:avLst/>
          </a:prstGeom>
          <a:noFill/>
        </p:spPr>
        <p:txBody>
          <a:bodyPr wrap="square" rtlCol="0">
            <a:spAutoFit/>
          </a:bodyPr>
          <a:lstStyle/>
          <a:p>
            <a:r>
              <a:rPr kumimoji="1" lang="en-US" altLang="ja-JP" dirty="0" err="1" smtClean="0"/>
              <a:t>Virsutal</a:t>
            </a:r>
            <a:r>
              <a:rPr kumimoji="1" lang="en-US" altLang="ja-JP" dirty="0" smtClean="0"/>
              <a:t> Size</a:t>
            </a:r>
            <a:endParaRPr kumimoji="1" lang="ja-JP" altLang="en-US" dirty="0"/>
          </a:p>
        </p:txBody>
      </p:sp>
      <p:sp>
        <p:nvSpPr>
          <p:cNvPr id="32" name="テキスト ボックス 31"/>
          <p:cNvSpPr txBox="1"/>
          <p:nvPr/>
        </p:nvSpPr>
        <p:spPr>
          <a:xfrm>
            <a:off x="462241" y="3955611"/>
            <a:ext cx="1602179" cy="369332"/>
          </a:xfrm>
          <a:prstGeom prst="rect">
            <a:avLst/>
          </a:prstGeom>
          <a:noFill/>
        </p:spPr>
        <p:txBody>
          <a:bodyPr wrap="square" rtlCol="0">
            <a:spAutoFit/>
          </a:bodyPr>
          <a:lstStyle/>
          <a:p>
            <a:r>
              <a:rPr kumimoji="1" lang="en-US" altLang="ja-JP" dirty="0" smtClean="0"/>
              <a:t>Private</a:t>
            </a:r>
            <a:r>
              <a:rPr kumimoji="1" lang="ja-JP" altLang="en-US" dirty="0" smtClean="0"/>
              <a:t> </a:t>
            </a:r>
            <a:r>
              <a:rPr kumimoji="1" lang="en-US" altLang="ja-JP" dirty="0" smtClean="0"/>
              <a:t>Bytes</a:t>
            </a:r>
            <a:endParaRPr kumimoji="1" lang="ja-JP" altLang="en-US" dirty="0"/>
          </a:p>
        </p:txBody>
      </p:sp>
      <p:sp>
        <p:nvSpPr>
          <p:cNvPr id="33" name="テキスト ボックス 32"/>
          <p:cNvSpPr txBox="1"/>
          <p:nvPr/>
        </p:nvSpPr>
        <p:spPr>
          <a:xfrm>
            <a:off x="456939" y="5692606"/>
            <a:ext cx="1607481" cy="646331"/>
          </a:xfrm>
          <a:prstGeom prst="rect">
            <a:avLst/>
          </a:prstGeom>
          <a:noFill/>
        </p:spPr>
        <p:txBody>
          <a:bodyPr wrap="square" rtlCol="0">
            <a:spAutoFit/>
          </a:bodyPr>
          <a:lstStyle/>
          <a:p>
            <a:r>
              <a:rPr kumimoji="1" lang="en-US" altLang="ja-JP" dirty="0" smtClean="0"/>
              <a:t>Working</a:t>
            </a:r>
            <a:r>
              <a:rPr kumimoji="1" lang="ja-JP" altLang="en-US" dirty="0" smtClean="0"/>
              <a:t> </a:t>
            </a:r>
            <a:r>
              <a:rPr kumimoji="1" lang="en-US" altLang="ja-JP" dirty="0" smtClean="0"/>
              <a:t>Set</a:t>
            </a:r>
            <a:r>
              <a:rPr kumimoji="1" lang="ja-JP" altLang="en-US" dirty="0"/>
              <a:t> </a:t>
            </a:r>
            <a:r>
              <a:rPr kumimoji="1" lang="en-US" altLang="ja-JP" dirty="0" smtClean="0"/>
              <a:t>- Private</a:t>
            </a:r>
            <a:endParaRPr kumimoji="1" lang="ja-JP" altLang="en-US" dirty="0"/>
          </a:p>
        </p:txBody>
      </p:sp>
      <p:sp>
        <p:nvSpPr>
          <p:cNvPr id="3" name="テキスト ボックス 2"/>
          <p:cNvSpPr txBox="1"/>
          <p:nvPr/>
        </p:nvSpPr>
        <p:spPr>
          <a:xfrm>
            <a:off x="6660232" y="5085184"/>
            <a:ext cx="2160240" cy="954107"/>
          </a:xfrm>
          <a:prstGeom prst="rect">
            <a:avLst/>
          </a:prstGeom>
          <a:noFill/>
        </p:spPr>
        <p:txBody>
          <a:bodyPr wrap="square" rtlCol="0">
            <a:spAutoFit/>
          </a:bodyPr>
          <a:lstStyle/>
          <a:p>
            <a:r>
              <a:rPr kumimoji="1" lang="en-US" altLang="ja-JP" sz="1400" dirty="0" smtClean="0"/>
              <a:t>†1</a:t>
            </a:r>
            <a:r>
              <a:rPr kumimoji="1" lang="ja-JP" altLang="en-US" sz="1400" dirty="0" smtClean="0"/>
              <a:t>） 他のプロセスと共有可能なメモリは</a:t>
            </a:r>
            <a:r>
              <a:rPr kumimoji="1" lang="en-US" altLang="ja-JP" sz="1400" dirty="0" smtClean="0"/>
              <a:t>Private</a:t>
            </a:r>
            <a:r>
              <a:rPr kumimoji="1" lang="ja-JP" altLang="en-US" sz="1400" dirty="0" smtClean="0"/>
              <a:t> </a:t>
            </a:r>
            <a:r>
              <a:rPr kumimoji="1" lang="en-US" altLang="ja-JP" sz="1400" dirty="0" smtClean="0"/>
              <a:t>Bytes</a:t>
            </a:r>
            <a:r>
              <a:rPr kumimoji="1" lang="ja-JP" altLang="en-US" sz="1400" dirty="0" smtClean="0"/>
              <a:t>と</a:t>
            </a:r>
            <a:r>
              <a:rPr kumimoji="1" lang="en-US" altLang="ja-JP" sz="1400" dirty="0" smtClean="0"/>
              <a:t>Working Set - Private</a:t>
            </a:r>
            <a:r>
              <a:rPr kumimoji="1" lang="ja-JP" altLang="en-US" sz="1400" dirty="0" err="1" smtClean="0"/>
              <a:t>には</a:t>
            </a:r>
            <a:r>
              <a:rPr kumimoji="1" lang="ja-JP" altLang="en-US" sz="1400" dirty="0" smtClean="0"/>
              <a:t>含まれない</a:t>
            </a:r>
            <a:endParaRPr kumimoji="1" lang="ja-JP" altLang="en-US" sz="1400" dirty="0"/>
          </a:p>
        </p:txBody>
      </p:sp>
      <p:sp>
        <p:nvSpPr>
          <p:cNvPr id="4" name="正方形/長方形 3"/>
          <p:cNvSpPr/>
          <p:nvPr/>
        </p:nvSpPr>
        <p:spPr>
          <a:xfrm>
            <a:off x="4363449" y="3244334"/>
            <a:ext cx="417102" cy="369332"/>
          </a:xfrm>
          <a:prstGeom prst="rect">
            <a:avLst/>
          </a:prstGeom>
        </p:spPr>
        <p:txBody>
          <a:bodyPr wrap="none">
            <a:spAutoFit/>
          </a:bodyPr>
          <a:lstStyle/>
          <a:p>
            <a:r>
              <a:rPr kumimoji="1" lang="en-US" altLang="ja-JP" dirty="0"/>
              <a:t>†1</a:t>
            </a:r>
            <a:endParaRPr lang="ja-JP" altLang="en-US" dirty="0"/>
          </a:p>
        </p:txBody>
      </p:sp>
    </p:spTree>
    <p:extLst>
      <p:ext uri="{BB962C8B-B14F-4D97-AF65-F5344CB8AC3E}">
        <p14:creationId xmlns:p14="http://schemas.microsoft.com/office/powerpoint/2010/main" val="42098166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PC</a:t>
            </a:r>
            <a:r>
              <a:rPr kumimoji="1" lang="ja-JP" altLang="en-US" dirty="0" smtClean="0"/>
              <a:t>のリソース</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計測ツールにより呼び方がゆらぐ</a:t>
            </a:r>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992015909"/>
              </p:ext>
            </p:extLst>
          </p:nvPr>
        </p:nvGraphicFramePr>
        <p:xfrm>
          <a:off x="323529" y="2936081"/>
          <a:ext cx="7992886" cy="2661920"/>
        </p:xfrm>
        <a:graphic>
          <a:graphicData uri="http://schemas.openxmlformats.org/drawingml/2006/table">
            <a:tbl>
              <a:tblPr firstRow="1" bandRow="1">
                <a:tableStyleId>{D27102A9-8310-4765-A935-A1911B00CA55}</a:tableStyleId>
              </a:tblPr>
              <a:tblGrid>
                <a:gridCol w="2344204"/>
                <a:gridCol w="1688243"/>
                <a:gridCol w="1584176"/>
                <a:gridCol w="1656184"/>
                <a:gridCol w="720079"/>
              </a:tblGrid>
              <a:tr h="370840">
                <a:tc>
                  <a:txBody>
                    <a:bodyPr/>
                    <a:lstStyle/>
                    <a:p>
                      <a:r>
                        <a:rPr kumimoji="1" lang="ja-JP" altLang="en-US" dirty="0" smtClean="0"/>
                        <a:t>項目</a:t>
                      </a:r>
                      <a:endParaRPr kumimoji="1" lang="ja-JP" altLang="en-US" dirty="0"/>
                    </a:p>
                  </a:txBody>
                  <a:tcPr/>
                </a:tc>
                <a:tc>
                  <a:txBody>
                    <a:bodyPr/>
                    <a:lstStyle/>
                    <a:p>
                      <a:r>
                        <a:rPr kumimoji="1" lang="ja-JP" altLang="en-US" dirty="0" smtClean="0"/>
                        <a:t>パフォーマンスカウンタ</a:t>
                      </a:r>
                      <a:endParaRPr kumimoji="1" lang="ja-JP" altLang="en-US" dirty="0"/>
                    </a:p>
                  </a:txBody>
                  <a:tcPr/>
                </a:tc>
                <a:tc>
                  <a:txBody>
                    <a:bodyPr/>
                    <a:lstStyle/>
                    <a:p>
                      <a:r>
                        <a:rPr kumimoji="1" lang="en-US" altLang="ja-JP" dirty="0" smtClean="0"/>
                        <a:t>Process</a:t>
                      </a:r>
                      <a:r>
                        <a:rPr kumimoji="1" lang="ja-JP" altLang="en-US" dirty="0" smtClean="0"/>
                        <a:t> </a:t>
                      </a:r>
                      <a:r>
                        <a:rPr kumimoji="1" lang="en-US" altLang="ja-JP" dirty="0" smtClean="0"/>
                        <a:t>Explorer</a:t>
                      </a:r>
                      <a:endParaRPr kumimoji="1" lang="ja-JP" altLang="en-US" dirty="0"/>
                    </a:p>
                  </a:txBody>
                  <a:tcPr/>
                </a:tc>
                <a:tc>
                  <a:txBody>
                    <a:bodyPr/>
                    <a:lstStyle/>
                    <a:p>
                      <a:r>
                        <a:rPr kumimoji="1" lang="ja-JP" altLang="en-US" dirty="0" smtClean="0"/>
                        <a:t>タスクマネージャ</a:t>
                      </a:r>
                      <a:endParaRPr kumimoji="1" lang="ja-JP" altLang="en-US" dirty="0"/>
                    </a:p>
                  </a:txBody>
                  <a:tcPr/>
                </a:tc>
                <a:tc>
                  <a:txBody>
                    <a:bodyPr/>
                    <a:lstStyle/>
                    <a:p>
                      <a:endParaRPr kumimoji="1" lang="ja-JP" altLang="en-US"/>
                    </a:p>
                  </a:txBody>
                  <a:tcPr/>
                </a:tc>
              </a:tr>
              <a:tr h="370840">
                <a:tc>
                  <a:txBody>
                    <a:bodyPr/>
                    <a:lstStyle/>
                    <a:p>
                      <a:r>
                        <a:rPr kumimoji="1" lang="ja-JP" altLang="en-US" dirty="0" smtClean="0"/>
                        <a:t>仮想サイズ</a:t>
                      </a:r>
                      <a:endParaRPr kumimoji="1" lang="ja-JP" altLang="en-US" dirty="0"/>
                    </a:p>
                  </a:txBody>
                  <a:tcPr/>
                </a:tc>
                <a:tc>
                  <a:txBody>
                    <a:bodyPr/>
                    <a:lstStyle/>
                    <a:p>
                      <a:r>
                        <a:rPr kumimoji="1" lang="en-US" altLang="ja-JP" dirty="0" smtClean="0"/>
                        <a:t>Virtual Bytes</a:t>
                      </a:r>
                      <a:endParaRPr kumimoji="1" lang="ja-JP" altLang="en-US" dirty="0"/>
                    </a:p>
                  </a:txBody>
                  <a:tcPr/>
                </a:tc>
                <a:tc>
                  <a:txBody>
                    <a:bodyPr/>
                    <a:lstStyle/>
                    <a:p>
                      <a:r>
                        <a:rPr kumimoji="1" lang="en-US" altLang="ja-JP" dirty="0" smtClean="0"/>
                        <a:t>Virtual Size</a:t>
                      </a:r>
                      <a:endParaRPr kumimoji="1" lang="ja-JP" altLang="en-US" dirty="0"/>
                    </a:p>
                  </a:txBody>
                  <a:tcPr/>
                </a:tc>
                <a:tc>
                  <a:txBody>
                    <a:bodyPr/>
                    <a:lstStyle/>
                    <a:p>
                      <a:endParaRPr kumimoji="1" lang="ja-JP" altLang="en-US" dirty="0"/>
                    </a:p>
                  </a:txBody>
                  <a:tcPr/>
                </a:tc>
                <a:tc>
                  <a:txBody>
                    <a:bodyPr/>
                    <a:lstStyle/>
                    <a:p>
                      <a:endParaRPr kumimoji="1" lang="ja-JP" altLang="en-US"/>
                    </a:p>
                  </a:txBody>
                  <a:tcPr/>
                </a:tc>
              </a:tr>
              <a:tr h="370840">
                <a:tc>
                  <a:txBody>
                    <a:bodyPr/>
                    <a:lstStyle/>
                    <a:p>
                      <a:r>
                        <a:rPr kumimoji="1" lang="ja-JP" altLang="en-US" dirty="0" smtClean="0"/>
                        <a:t>コミットサイズ</a:t>
                      </a:r>
                      <a:endParaRPr kumimoji="1" lang="ja-JP" altLang="en-US" dirty="0"/>
                    </a:p>
                  </a:txBody>
                  <a:tcPr/>
                </a:tc>
                <a:tc>
                  <a:txBody>
                    <a:bodyPr/>
                    <a:lstStyle/>
                    <a:p>
                      <a:r>
                        <a:rPr kumimoji="1" lang="en-US" altLang="ja-JP" dirty="0" smtClean="0"/>
                        <a:t>Private Bytes</a:t>
                      </a:r>
                      <a:endParaRPr kumimoji="1" lang="ja-JP" altLang="en-US" dirty="0"/>
                    </a:p>
                  </a:txBody>
                  <a:tcPr/>
                </a:tc>
                <a:tc>
                  <a:txBody>
                    <a:bodyPr/>
                    <a:lstStyle/>
                    <a:p>
                      <a:r>
                        <a:rPr kumimoji="1" lang="en-US" altLang="ja-JP" dirty="0" smtClean="0"/>
                        <a:t>Private Bytes</a:t>
                      </a:r>
                      <a:endParaRPr kumimoji="1" lang="ja-JP" altLang="en-US" dirty="0"/>
                    </a:p>
                  </a:txBody>
                  <a:tcPr/>
                </a:tc>
                <a:tc>
                  <a:txBody>
                    <a:bodyPr/>
                    <a:lstStyle/>
                    <a:p>
                      <a:r>
                        <a:rPr kumimoji="1" lang="ja-JP" altLang="en-US" dirty="0" smtClean="0"/>
                        <a:t>コミットサイズ</a:t>
                      </a:r>
                      <a:endParaRPr kumimoji="1" lang="ja-JP" altLang="en-US" dirty="0"/>
                    </a:p>
                  </a:txBody>
                  <a:tcPr/>
                </a:tc>
                <a:tc>
                  <a:txBody>
                    <a:bodyPr/>
                    <a:lstStyle/>
                    <a:p>
                      <a:endParaRPr kumimoji="1" lang="ja-JP" altLang="en-US"/>
                    </a:p>
                  </a:txBody>
                  <a:tcPr/>
                </a:tc>
              </a:tr>
              <a:tr h="370840">
                <a:tc>
                  <a:txBody>
                    <a:bodyPr/>
                    <a:lstStyle/>
                    <a:p>
                      <a:r>
                        <a:rPr kumimoji="1" lang="ja-JP" altLang="en-US" dirty="0" smtClean="0"/>
                        <a:t>ワーキングセット</a:t>
                      </a:r>
                      <a:endParaRPr kumimoji="1" lang="ja-JP" altLang="en-US" dirty="0"/>
                    </a:p>
                  </a:txBody>
                  <a:tcPr/>
                </a:tc>
                <a:tc>
                  <a:txBody>
                    <a:bodyPr/>
                    <a:lstStyle/>
                    <a:p>
                      <a:r>
                        <a:rPr kumimoji="1" lang="en-US" altLang="ja-JP" dirty="0" smtClean="0"/>
                        <a:t>Working Set</a:t>
                      </a:r>
                      <a:endParaRPr kumimoji="1" lang="ja-JP" altLang="en-US" dirty="0"/>
                    </a:p>
                  </a:txBody>
                  <a:tcPr/>
                </a:tc>
                <a:tc>
                  <a:txBody>
                    <a:bodyPr/>
                    <a:lstStyle/>
                    <a:p>
                      <a:r>
                        <a:rPr kumimoji="1" lang="en-US" altLang="ja-JP" dirty="0" smtClean="0"/>
                        <a:t>Working Set</a:t>
                      </a:r>
                      <a:endParaRPr kumimoji="1" lang="ja-JP" altLang="en-US" dirty="0"/>
                    </a:p>
                  </a:txBody>
                  <a:tcPr/>
                </a:tc>
                <a:tc>
                  <a:txBody>
                    <a:bodyPr/>
                    <a:lstStyle/>
                    <a:p>
                      <a:r>
                        <a:rPr kumimoji="1" lang="ja-JP" altLang="en-US" dirty="0" smtClean="0"/>
                        <a:t>ワーキングセット（メモリ）</a:t>
                      </a:r>
                      <a:endParaRPr kumimoji="1" lang="ja-JP" altLang="en-US" dirty="0"/>
                    </a:p>
                  </a:txBody>
                  <a:tcPr/>
                </a:tc>
                <a:tc>
                  <a:txBody>
                    <a:bodyPr/>
                    <a:lstStyle/>
                    <a:p>
                      <a:endParaRPr kumimoji="1" lang="ja-JP" altLang="en-US"/>
                    </a:p>
                  </a:txBody>
                  <a:tcPr/>
                </a:tc>
              </a:tr>
              <a:tr h="370840">
                <a:tc>
                  <a:txBody>
                    <a:bodyPr/>
                    <a:lstStyle/>
                    <a:p>
                      <a:r>
                        <a:rPr kumimoji="1" lang="ja-JP" altLang="en-US" dirty="0" smtClean="0"/>
                        <a:t>プライベートワーキングセット</a:t>
                      </a:r>
                      <a:endParaRPr kumimoji="1" lang="ja-JP" altLang="en-US" dirty="0"/>
                    </a:p>
                  </a:txBody>
                  <a:tcPr/>
                </a:tc>
                <a:tc>
                  <a:txBody>
                    <a:bodyPr/>
                    <a:lstStyle/>
                    <a:p>
                      <a:r>
                        <a:rPr kumimoji="1" lang="en-US" altLang="ja-JP" dirty="0" smtClean="0"/>
                        <a:t>Working</a:t>
                      </a:r>
                      <a:r>
                        <a:rPr kumimoji="1" lang="en-US" altLang="ja-JP" baseline="0" dirty="0" smtClean="0"/>
                        <a:t> Set - Private</a:t>
                      </a:r>
                      <a:endParaRPr kumimoji="1" lang="ja-JP" altLang="en-US" dirty="0"/>
                    </a:p>
                  </a:txBody>
                  <a:tcPr/>
                </a:tc>
                <a:tc>
                  <a:txBody>
                    <a:bodyPr/>
                    <a:lstStyle/>
                    <a:p>
                      <a:r>
                        <a:rPr kumimoji="1" lang="en-US" altLang="ja-JP" dirty="0" smtClean="0"/>
                        <a:t>WS Private</a:t>
                      </a:r>
                      <a:endParaRPr kumimoji="1" lang="ja-JP" altLang="en-US" dirty="0"/>
                    </a:p>
                  </a:txBody>
                  <a:tcPr/>
                </a:tc>
                <a:tc>
                  <a:txBody>
                    <a:bodyPr/>
                    <a:lstStyle/>
                    <a:p>
                      <a:r>
                        <a:rPr kumimoji="1" lang="ja-JP" altLang="en-US" dirty="0" smtClean="0"/>
                        <a:t>メモリ</a:t>
                      </a:r>
                      <a:endParaRPr kumimoji="1" lang="ja-JP" altLang="en-US" dirty="0"/>
                    </a:p>
                  </a:txBody>
                  <a:tcPr/>
                </a:tc>
                <a:tc>
                  <a:txBody>
                    <a:bodyPr/>
                    <a:lstStyle/>
                    <a:p>
                      <a:endParaRPr kumimoji="1" lang="ja-JP" altLang="en-US" dirty="0"/>
                    </a:p>
                  </a:txBody>
                  <a:tcPr/>
                </a:tc>
              </a:tr>
            </a:tbl>
          </a:graphicData>
        </a:graphic>
      </p:graphicFrame>
    </p:spTree>
    <p:extLst>
      <p:ext uri="{BB962C8B-B14F-4D97-AF65-F5344CB8AC3E}">
        <p14:creationId xmlns:p14="http://schemas.microsoft.com/office/powerpoint/2010/main" val="32712275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Windows</a:t>
            </a:r>
            <a:r>
              <a:rPr kumimoji="1" lang="ja-JP" altLang="en-US" dirty="0"/>
              <a:t>インストーラーの作成</a:t>
            </a:r>
          </a:p>
        </p:txBody>
      </p:sp>
      <p:sp>
        <p:nvSpPr>
          <p:cNvPr id="3" name="コンテンツ プレースホルダー 2"/>
          <p:cNvSpPr>
            <a:spLocks noGrp="1"/>
          </p:cNvSpPr>
          <p:nvPr>
            <p:ph idx="1"/>
          </p:nvPr>
        </p:nvSpPr>
        <p:spPr>
          <a:xfrm>
            <a:off x="250825" y="1600201"/>
            <a:ext cx="8229600" cy="2548880"/>
          </a:xfrm>
        </p:spPr>
        <p:txBody>
          <a:bodyPr/>
          <a:lstStyle/>
          <a:p>
            <a:r>
              <a:rPr kumimoji="1" lang="ja-JP" altLang="en-US" dirty="0" err="1"/>
              <a:t>ｊ</a:t>
            </a:r>
            <a:r>
              <a:rPr kumimoji="1" lang="en-US" altLang="ja-JP" dirty="0" err="1" smtClean="0"/>
              <a:t>avapackager</a:t>
            </a:r>
            <a:endParaRPr kumimoji="1" lang="en-US" altLang="ja-JP" dirty="0"/>
          </a:p>
          <a:p>
            <a:pPr lvl="1"/>
            <a:r>
              <a:rPr kumimoji="1" lang="ja-JP" altLang="en-US" dirty="0" smtClean="0"/>
              <a:t>次の</a:t>
            </a:r>
            <a:r>
              <a:rPr kumimoji="1" lang="ja-JP" altLang="en-US" dirty="0"/>
              <a:t>機能</a:t>
            </a:r>
            <a:r>
              <a:rPr kumimoji="1" lang="ja-JP" altLang="en-US" dirty="0" smtClean="0"/>
              <a:t>を持つ</a:t>
            </a:r>
            <a:r>
              <a:rPr kumimoji="1" lang="en-US" altLang="ja-JP" dirty="0" smtClean="0"/>
              <a:t>JDK</a:t>
            </a:r>
            <a:r>
              <a:rPr kumimoji="1" lang="ja-JP" altLang="en-US" dirty="0" smtClean="0"/>
              <a:t>標準コマンド</a:t>
            </a:r>
            <a:endParaRPr kumimoji="1" lang="en-US" altLang="ja-JP" dirty="0" smtClean="0"/>
          </a:p>
          <a:p>
            <a:pPr lvl="2"/>
            <a:r>
              <a:rPr kumimoji="1" lang="en-US" altLang="ja-JP" dirty="0" smtClean="0"/>
              <a:t>CSS</a:t>
            </a:r>
            <a:r>
              <a:rPr kumimoji="1" lang="ja-JP" altLang="en-US" dirty="0" smtClean="0"/>
              <a:t>ファイルをバイナリ形式に変換</a:t>
            </a:r>
            <a:endParaRPr kumimoji="1" lang="en-US" altLang="ja-JP" dirty="0" smtClean="0"/>
          </a:p>
          <a:p>
            <a:pPr lvl="2"/>
            <a:r>
              <a:rPr kumimoji="1" lang="en-US" altLang="ja-JP" dirty="0" smtClean="0"/>
              <a:t>JAR</a:t>
            </a:r>
            <a:r>
              <a:rPr kumimoji="1" lang="ja-JP" altLang="en-US" dirty="0" smtClean="0"/>
              <a:t>アーカイブファイルを作成</a:t>
            </a:r>
            <a:endParaRPr kumimoji="1" lang="en-US" altLang="ja-JP" dirty="0" smtClean="0"/>
          </a:p>
          <a:p>
            <a:pPr lvl="2"/>
            <a:r>
              <a:rPr kumimoji="1" lang="ja-JP" altLang="en-US" dirty="0" smtClean="0"/>
              <a:t>再配布用パッケージを作成</a:t>
            </a:r>
            <a:endParaRPr kumimoji="1" lang="en-US" altLang="ja-JP" dirty="0" smtClean="0"/>
          </a:p>
          <a:p>
            <a:pPr lvl="2"/>
            <a:r>
              <a:rPr kumimoji="1" lang="en-US" altLang="ja-JP" dirty="0" smtClean="0"/>
              <a:t>JAR</a:t>
            </a:r>
            <a:r>
              <a:rPr kumimoji="1" lang="ja-JP" altLang="en-US" dirty="0" smtClean="0"/>
              <a:t>ファイルを署名</a:t>
            </a:r>
            <a:endParaRPr kumimoji="1" lang="en-US" altLang="ja-JP" dirty="0"/>
          </a:p>
        </p:txBody>
      </p:sp>
    </p:spTree>
    <p:extLst>
      <p:ext uri="{BB962C8B-B14F-4D97-AF65-F5344CB8AC3E}">
        <p14:creationId xmlns:p14="http://schemas.microsoft.com/office/powerpoint/2010/main" val="298538110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5004048" y="4437112"/>
            <a:ext cx="3240360" cy="216024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dirty="0" smtClean="0">
                <a:solidFill>
                  <a:schemeClr val="tx1"/>
                </a:solidFill>
              </a:rPr>
              <a:t>自己完結型アプリケーション</a:t>
            </a:r>
            <a:endParaRPr kumimoji="1" lang="ja-JP" altLang="en-US" dirty="0">
              <a:solidFill>
                <a:schemeClr val="tx1"/>
              </a:solidFill>
            </a:endParaRPr>
          </a:p>
        </p:txBody>
      </p:sp>
      <p:sp>
        <p:nvSpPr>
          <p:cNvPr id="5" name="正方形/長方形 4"/>
          <p:cNvSpPr/>
          <p:nvPr/>
        </p:nvSpPr>
        <p:spPr>
          <a:xfrm>
            <a:off x="683568" y="4455115"/>
            <a:ext cx="3240360" cy="120613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dirty="0" smtClean="0">
                <a:solidFill>
                  <a:schemeClr val="tx1"/>
                </a:solidFill>
              </a:rPr>
              <a:t>スタンドアロンアプリケーション</a:t>
            </a:r>
            <a:endParaRPr kumimoji="1" lang="ja-JP" altLang="en-US" dirty="0">
              <a:solidFill>
                <a:schemeClr val="tx1"/>
              </a:solidFill>
            </a:endParaRPr>
          </a:p>
        </p:txBody>
      </p:sp>
      <p:sp>
        <p:nvSpPr>
          <p:cNvPr id="2" name="タイトル 1"/>
          <p:cNvSpPr>
            <a:spLocks noGrp="1"/>
          </p:cNvSpPr>
          <p:nvPr>
            <p:ph type="title"/>
          </p:nvPr>
        </p:nvSpPr>
        <p:spPr/>
        <p:txBody>
          <a:bodyPr/>
          <a:lstStyle/>
          <a:p>
            <a:r>
              <a:rPr kumimoji="1" lang="en-US" altLang="ja-JP" dirty="0"/>
              <a:t>Windows</a:t>
            </a:r>
            <a:r>
              <a:rPr kumimoji="1" lang="ja-JP" altLang="en-US" dirty="0"/>
              <a:t>インストーラーの作成</a:t>
            </a:r>
          </a:p>
        </p:txBody>
      </p:sp>
      <p:sp>
        <p:nvSpPr>
          <p:cNvPr id="3" name="コンテンツ プレースホルダー 2"/>
          <p:cNvSpPr>
            <a:spLocks noGrp="1"/>
          </p:cNvSpPr>
          <p:nvPr>
            <p:ph idx="1"/>
          </p:nvPr>
        </p:nvSpPr>
        <p:spPr>
          <a:xfrm>
            <a:off x="250825" y="1600201"/>
            <a:ext cx="8229600" cy="2548880"/>
          </a:xfrm>
        </p:spPr>
        <p:txBody>
          <a:bodyPr/>
          <a:lstStyle/>
          <a:p>
            <a:r>
              <a:rPr kumimoji="1" lang="ja-JP" altLang="en-US" dirty="0" err="1"/>
              <a:t>ｊ</a:t>
            </a:r>
            <a:r>
              <a:rPr kumimoji="1" lang="en-US" altLang="ja-JP" dirty="0" err="1" smtClean="0"/>
              <a:t>avapackager</a:t>
            </a:r>
            <a:endParaRPr kumimoji="1" lang="en-US" altLang="ja-JP" dirty="0"/>
          </a:p>
          <a:p>
            <a:pPr lvl="1"/>
            <a:r>
              <a:rPr kumimoji="1" lang="ja-JP" altLang="en-US" dirty="0" smtClean="0"/>
              <a:t>次の</a:t>
            </a:r>
            <a:r>
              <a:rPr kumimoji="1" lang="ja-JP" altLang="en-US" dirty="0"/>
              <a:t>機能</a:t>
            </a:r>
            <a:r>
              <a:rPr kumimoji="1" lang="ja-JP" altLang="en-US" dirty="0" smtClean="0"/>
              <a:t>を持つ</a:t>
            </a:r>
            <a:r>
              <a:rPr kumimoji="1" lang="en-US" altLang="ja-JP" dirty="0" smtClean="0"/>
              <a:t>JDK</a:t>
            </a:r>
            <a:r>
              <a:rPr kumimoji="1" lang="ja-JP" altLang="en-US" dirty="0" smtClean="0"/>
              <a:t>標準コマンド</a:t>
            </a:r>
            <a:endParaRPr kumimoji="1" lang="en-US" altLang="ja-JP" dirty="0" smtClean="0"/>
          </a:p>
          <a:p>
            <a:pPr lvl="2"/>
            <a:r>
              <a:rPr kumimoji="1" lang="en-US" altLang="ja-JP" dirty="0" smtClean="0">
                <a:solidFill>
                  <a:schemeClr val="bg1">
                    <a:lumMod val="65000"/>
                  </a:schemeClr>
                </a:solidFill>
              </a:rPr>
              <a:t>CSS</a:t>
            </a:r>
            <a:r>
              <a:rPr kumimoji="1" lang="ja-JP" altLang="en-US" dirty="0" smtClean="0">
                <a:solidFill>
                  <a:schemeClr val="bg1">
                    <a:lumMod val="65000"/>
                  </a:schemeClr>
                </a:solidFill>
              </a:rPr>
              <a:t>ファイルをバイナリ形式に変換</a:t>
            </a:r>
            <a:endParaRPr kumimoji="1" lang="en-US" altLang="ja-JP" dirty="0" smtClean="0">
              <a:solidFill>
                <a:schemeClr val="bg1">
                  <a:lumMod val="65000"/>
                </a:schemeClr>
              </a:solidFill>
            </a:endParaRPr>
          </a:p>
          <a:p>
            <a:pPr lvl="2"/>
            <a:r>
              <a:rPr kumimoji="1" lang="en-US" altLang="ja-JP" dirty="0" smtClean="0">
                <a:solidFill>
                  <a:schemeClr val="bg1">
                    <a:lumMod val="65000"/>
                  </a:schemeClr>
                </a:solidFill>
              </a:rPr>
              <a:t>JAR</a:t>
            </a:r>
            <a:r>
              <a:rPr kumimoji="1" lang="ja-JP" altLang="en-US" dirty="0" smtClean="0">
                <a:solidFill>
                  <a:schemeClr val="bg1">
                    <a:lumMod val="65000"/>
                  </a:schemeClr>
                </a:solidFill>
              </a:rPr>
              <a:t>アーカイブファイルを作成</a:t>
            </a:r>
            <a:endParaRPr kumimoji="1" lang="en-US" altLang="ja-JP" dirty="0" smtClean="0">
              <a:solidFill>
                <a:schemeClr val="bg1">
                  <a:lumMod val="65000"/>
                </a:schemeClr>
              </a:solidFill>
            </a:endParaRPr>
          </a:p>
          <a:p>
            <a:pPr lvl="2"/>
            <a:r>
              <a:rPr kumimoji="1" lang="ja-JP" altLang="en-US" dirty="0" smtClean="0"/>
              <a:t>再配布用パッケージを作成</a:t>
            </a:r>
            <a:endParaRPr kumimoji="1" lang="en-US" altLang="ja-JP" dirty="0" smtClean="0"/>
          </a:p>
          <a:p>
            <a:pPr lvl="2"/>
            <a:r>
              <a:rPr kumimoji="1" lang="en-US" altLang="ja-JP" dirty="0" smtClean="0">
                <a:solidFill>
                  <a:schemeClr val="bg1">
                    <a:lumMod val="65000"/>
                  </a:schemeClr>
                </a:solidFill>
              </a:rPr>
              <a:t>JAR</a:t>
            </a:r>
            <a:r>
              <a:rPr kumimoji="1" lang="ja-JP" altLang="en-US" dirty="0" smtClean="0">
                <a:solidFill>
                  <a:schemeClr val="bg1">
                    <a:lumMod val="65000"/>
                  </a:schemeClr>
                </a:solidFill>
              </a:rPr>
              <a:t>ファイルを署名</a:t>
            </a:r>
            <a:endParaRPr kumimoji="1" lang="en-US" altLang="ja-JP" dirty="0">
              <a:solidFill>
                <a:schemeClr val="bg1">
                  <a:lumMod val="65000"/>
                </a:schemeClr>
              </a:solidFill>
            </a:endParaRPr>
          </a:p>
        </p:txBody>
      </p:sp>
      <p:sp>
        <p:nvSpPr>
          <p:cNvPr id="4" name="正方形/長方形 3"/>
          <p:cNvSpPr/>
          <p:nvPr/>
        </p:nvSpPr>
        <p:spPr>
          <a:xfrm>
            <a:off x="1367644" y="4959759"/>
            <a:ext cx="1872208" cy="64807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dirty="0" smtClean="0"/>
              <a:t>アプリケーション</a:t>
            </a:r>
            <a:endParaRPr kumimoji="1" lang="ja-JP" altLang="en-US" dirty="0"/>
          </a:p>
        </p:txBody>
      </p:sp>
      <p:sp>
        <p:nvSpPr>
          <p:cNvPr id="6" name="正方形/長方形 5"/>
          <p:cNvSpPr/>
          <p:nvPr/>
        </p:nvSpPr>
        <p:spPr>
          <a:xfrm>
            <a:off x="5688124" y="4869160"/>
            <a:ext cx="1872208" cy="64807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dirty="0" smtClean="0"/>
              <a:t>アプリケーション</a:t>
            </a:r>
            <a:endParaRPr kumimoji="1" lang="ja-JP" altLang="en-US" dirty="0"/>
          </a:p>
        </p:txBody>
      </p:sp>
      <p:sp>
        <p:nvSpPr>
          <p:cNvPr id="7" name="正方形/長方形 6"/>
          <p:cNvSpPr/>
          <p:nvPr/>
        </p:nvSpPr>
        <p:spPr>
          <a:xfrm>
            <a:off x="1367644" y="5788439"/>
            <a:ext cx="1872208" cy="64807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ja-JP" sz="2400" dirty="0" smtClean="0"/>
              <a:t>JRE</a:t>
            </a:r>
            <a:endParaRPr kumimoji="1" lang="ja-JP" altLang="en-US" sz="2400" dirty="0"/>
          </a:p>
        </p:txBody>
      </p:sp>
      <p:sp>
        <p:nvSpPr>
          <p:cNvPr id="9" name="正方形/長方形 8"/>
          <p:cNvSpPr/>
          <p:nvPr/>
        </p:nvSpPr>
        <p:spPr>
          <a:xfrm>
            <a:off x="5688124" y="5788439"/>
            <a:ext cx="1872208" cy="64807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ja-JP" sz="2400" dirty="0" smtClean="0"/>
              <a:t>JRE</a:t>
            </a:r>
            <a:endParaRPr kumimoji="1" lang="ja-JP" altLang="en-US" sz="2400" dirty="0"/>
          </a:p>
        </p:txBody>
      </p:sp>
      <p:sp>
        <p:nvSpPr>
          <p:cNvPr id="10" name="角丸四角形 9"/>
          <p:cNvSpPr/>
          <p:nvPr/>
        </p:nvSpPr>
        <p:spPr>
          <a:xfrm>
            <a:off x="1187624" y="3284984"/>
            <a:ext cx="3816424" cy="36004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カギ線コネクタ 11"/>
          <p:cNvCxnSpPr>
            <a:stCxn id="10" idx="3"/>
            <a:endCxn id="8" idx="0"/>
          </p:cNvCxnSpPr>
          <p:nvPr/>
        </p:nvCxnSpPr>
        <p:spPr>
          <a:xfrm>
            <a:off x="5004048" y="3465004"/>
            <a:ext cx="1620180" cy="972108"/>
          </a:xfrm>
          <a:prstGeom prst="bentConnector2">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3772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Java</a:t>
            </a:r>
            <a:r>
              <a:rPr kumimoji="1" lang="ja-JP" altLang="en-US" dirty="0" smtClean="0"/>
              <a:t>プログラムの配布のシーン</a:t>
            </a:r>
            <a:endParaRPr kumimoji="1" lang="ja-JP" altLang="en-US" dirty="0"/>
          </a:p>
        </p:txBody>
      </p:sp>
      <p:sp>
        <p:nvSpPr>
          <p:cNvPr id="4" name="角丸四角形吹き出し 3"/>
          <p:cNvSpPr/>
          <p:nvPr/>
        </p:nvSpPr>
        <p:spPr>
          <a:xfrm>
            <a:off x="755576" y="1623864"/>
            <a:ext cx="3816424" cy="792088"/>
          </a:xfrm>
          <a:prstGeom prst="wedgeRoundRectCallout">
            <a:avLst>
              <a:gd name="adj1" fmla="val -62817"/>
              <a:gd name="adj2" fmla="val 41318"/>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smtClean="0"/>
              <a:t>動かすには</a:t>
            </a:r>
            <a:r>
              <a:rPr kumimoji="1" lang="en-US" altLang="ja-JP" sz="2000" dirty="0" smtClean="0"/>
              <a:t>Java</a:t>
            </a:r>
            <a:r>
              <a:rPr kumimoji="1" lang="ja-JP" altLang="en-US" sz="2000" dirty="0" smtClean="0"/>
              <a:t>を入れてください。</a:t>
            </a:r>
            <a:r>
              <a:rPr kumimoji="1" lang="en-US" altLang="ja-JP" sz="2000" dirty="0" smtClean="0"/>
              <a:t>JDK</a:t>
            </a:r>
            <a:r>
              <a:rPr kumimoji="1" lang="ja-JP" altLang="en-US" sz="2000" dirty="0" smtClean="0"/>
              <a:t>でも</a:t>
            </a:r>
            <a:r>
              <a:rPr kumimoji="1" lang="en-US" altLang="ja-JP" sz="2000" dirty="0" smtClean="0"/>
              <a:t>JRE</a:t>
            </a:r>
            <a:r>
              <a:rPr kumimoji="1" lang="ja-JP" altLang="en-US" sz="2000" dirty="0" smtClean="0"/>
              <a:t>でも良いっす。</a:t>
            </a:r>
            <a:endParaRPr kumimoji="1" lang="ja-JP" altLang="en-US" sz="2000" dirty="0"/>
          </a:p>
        </p:txBody>
      </p:sp>
      <p:sp>
        <p:nvSpPr>
          <p:cNvPr id="5" name="角丸四角形吹き出し 4"/>
          <p:cNvSpPr/>
          <p:nvPr/>
        </p:nvSpPr>
        <p:spPr>
          <a:xfrm>
            <a:off x="755576" y="2547596"/>
            <a:ext cx="3816424" cy="792088"/>
          </a:xfrm>
          <a:prstGeom prst="wedgeRoundRectCallout">
            <a:avLst>
              <a:gd name="adj1" fmla="val -62817"/>
              <a:gd name="adj2" fmla="val 41318"/>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smtClean="0"/>
              <a:t>あっ、</a:t>
            </a:r>
            <a:r>
              <a:rPr kumimoji="1" lang="en-US" altLang="ja-JP" sz="2000" dirty="0" smtClean="0"/>
              <a:t>Java</a:t>
            </a:r>
            <a:r>
              <a:rPr kumimoji="1" lang="ja-JP" altLang="en-US" sz="2000" dirty="0" smtClean="0"/>
              <a:t>はバージョン</a:t>
            </a:r>
            <a:r>
              <a:rPr kumimoji="1" lang="en-US" altLang="ja-JP" sz="2000" dirty="0" smtClean="0"/>
              <a:t>8</a:t>
            </a:r>
            <a:r>
              <a:rPr kumimoji="1" lang="ja-JP" altLang="en-US" sz="2000" dirty="0" smtClean="0"/>
              <a:t>でお願いします。</a:t>
            </a:r>
            <a:endParaRPr kumimoji="1" lang="ja-JP" altLang="en-US" sz="2000" dirty="0"/>
          </a:p>
        </p:txBody>
      </p:sp>
      <p:sp>
        <p:nvSpPr>
          <p:cNvPr id="6" name="角丸四角形吹き出し 5"/>
          <p:cNvSpPr/>
          <p:nvPr/>
        </p:nvSpPr>
        <p:spPr>
          <a:xfrm>
            <a:off x="755576" y="3482342"/>
            <a:ext cx="3816424" cy="792088"/>
          </a:xfrm>
          <a:prstGeom prst="wedgeRoundRectCallout">
            <a:avLst>
              <a:gd name="adj1" fmla="val -62817"/>
              <a:gd name="adj2" fmla="val 41318"/>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smtClean="0"/>
              <a:t>あっ、</a:t>
            </a:r>
            <a:r>
              <a:rPr kumimoji="1" lang="en-US" altLang="ja-JP" sz="2000" dirty="0" smtClean="0"/>
              <a:t>Java</a:t>
            </a:r>
            <a:r>
              <a:rPr kumimoji="1" lang="ja-JP" altLang="en-US" sz="2000" dirty="0" smtClean="0"/>
              <a:t>はバージョン</a:t>
            </a:r>
            <a:r>
              <a:rPr kumimoji="1" lang="en-US" altLang="ja-JP" sz="2000" dirty="0" smtClean="0"/>
              <a:t>8u40</a:t>
            </a:r>
            <a:r>
              <a:rPr kumimoji="1" lang="ja-JP" altLang="en-US" sz="2000" dirty="0" smtClean="0"/>
              <a:t>以上でお願いします。</a:t>
            </a:r>
            <a:endParaRPr kumimoji="1" lang="ja-JP" altLang="en-US" sz="2000" dirty="0"/>
          </a:p>
        </p:txBody>
      </p:sp>
      <p:sp>
        <p:nvSpPr>
          <p:cNvPr id="7" name="角丸四角形吹き出し 6"/>
          <p:cNvSpPr/>
          <p:nvPr/>
        </p:nvSpPr>
        <p:spPr>
          <a:xfrm>
            <a:off x="755576" y="4417088"/>
            <a:ext cx="3816424" cy="792088"/>
          </a:xfrm>
          <a:prstGeom prst="wedgeRoundRectCallout">
            <a:avLst>
              <a:gd name="adj1" fmla="val -62817"/>
              <a:gd name="adj2" fmla="val 41318"/>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smtClean="0"/>
              <a:t>あっ、環境変数</a:t>
            </a:r>
            <a:r>
              <a:rPr kumimoji="1" lang="en-US" altLang="ja-JP" sz="2000" dirty="0" smtClean="0"/>
              <a:t>JAVA_HOME</a:t>
            </a:r>
            <a:r>
              <a:rPr kumimoji="1" lang="ja-JP" altLang="en-US" sz="2000" dirty="0" smtClean="0"/>
              <a:t>を設定してください。</a:t>
            </a:r>
            <a:endParaRPr kumimoji="1" lang="ja-JP" altLang="en-US" sz="2000" dirty="0"/>
          </a:p>
        </p:txBody>
      </p:sp>
      <p:sp>
        <p:nvSpPr>
          <p:cNvPr id="8" name="角丸四角形吹き出し 7"/>
          <p:cNvSpPr/>
          <p:nvPr/>
        </p:nvSpPr>
        <p:spPr>
          <a:xfrm>
            <a:off x="755576" y="5351834"/>
            <a:ext cx="3816424" cy="1317526"/>
          </a:xfrm>
          <a:prstGeom prst="wedgeRoundRectCallout">
            <a:avLst>
              <a:gd name="adj1" fmla="val -62817"/>
              <a:gd name="adj2" fmla="val 41318"/>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smtClean="0"/>
              <a:t>バッチファイルのパスをファイルを置いたフォルダに修正して下さい。空白の含まれるパスはだめです。</a:t>
            </a:r>
            <a:endParaRPr kumimoji="1" lang="ja-JP" altLang="en-US" sz="2000" dirty="0"/>
          </a:p>
        </p:txBody>
      </p:sp>
    </p:spTree>
    <p:extLst>
      <p:ext uri="{BB962C8B-B14F-4D97-AF65-F5344CB8AC3E}">
        <p14:creationId xmlns:p14="http://schemas.microsoft.com/office/powerpoint/2010/main" val="10860036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とある</a:t>
            </a:r>
            <a:r>
              <a:rPr kumimoji="1" lang="en-US" altLang="ja-JP" dirty="0" smtClean="0"/>
              <a:t>Windows</a:t>
            </a:r>
            <a:r>
              <a:rPr kumimoji="1" lang="ja-JP" altLang="en-US" dirty="0" smtClean="0"/>
              <a:t>デスクトップ</a:t>
            </a:r>
            <a:endParaRPr kumimoji="1" lang="ja-JP" altLang="en-US" dirty="0"/>
          </a:p>
        </p:txBody>
      </p:sp>
      <p:pic>
        <p:nvPicPr>
          <p:cNvPr id="4" name="コンテンツ プレースホルダー 3"/>
          <p:cNvPicPr>
            <a:picLocks noGrp="1" noChangeAspect="1"/>
          </p:cNvPicPr>
          <p:nvPr>
            <p:ph idx="1"/>
          </p:nvPr>
        </p:nvPicPr>
        <p:blipFill>
          <a:blip r:embed="rId2"/>
          <a:stretch>
            <a:fillRect/>
          </a:stretch>
        </p:blipFill>
        <p:spPr>
          <a:xfrm>
            <a:off x="323528" y="1628800"/>
            <a:ext cx="8046156" cy="4525963"/>
          </a:xfrm>
          <a:prstGeom prst="rect">
            <a:avLst/>
          </a:prstGeom>
        </p:spPr>
      </p:pic>
      <p:sp>
        <p:nvSpPr>
          <p:cNvPr id="3" name="雲形吹き出し 2"/>
          <p:cNvSpPr/>
          <p:nvPr/>
        </p:nvSpPr>
        <p:spPr>
          <a:xfrm>
            <a:off x="539552" y="2204864"/>
            <a:ext cx="8064896" cy="2808312"/>
          </a:xfrm>
          <a:prstGeom prst="cloudCallout">
            <a:avLst/>
          </a:prstGeom>
          <a:gradFill>
            <a:gsLst>
              <a:gs pos="0">
                <a:schemeClr val="accent1">
                  <a:tint val="50000"/>
                  <a:satMod val="300000"/>
                </a:schemeClr>
              </a:gs>
              <a:gs pos="35000">
                <a:schemeClr val="accent1">
                  <a:tint val="37000"/>
                  <a:satMod val="300000"/>
                  <a:alpha val="88000"/>
                </a:schemeClr>
              </a:gs>
              <a:gs pos="100000">
                <a:schemeClr val="accent1">
                  <a:tint val="15000"/>
                  <a:satMod val="350000"/>
                  <a:alpha val="95000"/>
                </a:schemeClr>
              </a:gs>
            </a:gsLst>
            <a:lin ang="16200000" scaled="1"/>
          </a:gradFill>
        </p:spPr>
        <p:style>
          <a:lnRef idx="1">
            <a:schemeClr val="accent1"/>
          </a:lnRef>
          <a:fillRef idx="2">
            <a:schemeClr val="accent1"/>
          </a:fillRef>
          <a:effectRef idx="1">
            <a:schemeClr val="accent1"/>
          </a:effectRef>
          <a:fontRef idx="minor">
            <a:schemeClr val="dk1"/>
          </a:fontRef>
        </p:style>
        <p:txBody>
          <a:bodyPr rtlCol="0" anchor="ctr"/>
          <a:lstStyle/>
          <a:p>
            <a:pPr marL="285750" indent="-285750">
              <a:buFont typeface="Arial" panose="020B0604020202020204" pitchFamily="34" charset="0"/>
              <a:buChar char="•"/>
            </a:pPr>
            <a:r>
              <a:rPr kumimoji="1" lang="ja-JP" altLang="en-US" sz="2000" dirty="0" smtClean="0"/>
              <a:t>簡単に配布してインストールして実行したい</a:t>
            </a:r>
            <a:endParaRPr kumimoji="1" lang="en-US" altLang="ja-JP" sz="2000" dirty="0" smtClean="0"/>
          </a:p>
          <a:p>
            <a:pPr marL="285750" indent="-285750">
              <a:buFont typeface="Arial" panose="020B0604020202020204" pitchFamily="34" charset="0"/>
              <a:buChar char="•"/>
            </a:pPr>
            <a:endParaRPr kumimoji="1" lang="en-US" altLang="ja-JP" sz="2000" dirty="0" smtClean="0"/>
          </a:p>
          <a:p>
            <a:pPr marL="285750" indent="-285750">
              <a:buFont typeface="Arial" panose="020B0604020202020204" pitchFamily="34" charset="0"/>
              <a:buChar char="•"/>
            </a:pPr>
            <a:r>
              <a:rPr kumimoji="1" lang="en-US" altLang="ja-JP" sz="2000" dirty="0" smtClean="0"/>
              <a:t>CPU</a:t>
            </a:r>
            <a:r>
              <a:rPr kumimoji="1" lang="ja-JP" altLang="en-US" sz="2000" dirty="0" err="1" smtClean="0"/>
              <a:t>やメ</a:t>
            </a:r>
            <a:r>
              <a:rPr kumimoji="1" lang="ja-JP" altLang="en-US" sz="2000" dirty="0" smtClean="0"/>
              <a:t>モリを控え目に使うようにしたい</a:t>
            </a:r>
            <a:endParaRPr kumimoji="1" lang="ja-JP" altLang="en-US" sz="2000" dirty="0"/>
          </a:p>
        </p:txBody>
      </p:sp>
    </p:spTree>
    <p:extLst>
      <p:ext uri="{BB962C8B-B14F-4D97-AF65-F5344CB8AC3E}">
        <p14:creationId xmlns:p14="http://schemas.microsoft.com/office/powerpoint/2010/main" val="26306524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簡単に配布してインストール</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412958956"/>
              </p:ext>
            </p:extLst>
          </p:nvPr>
        </p:nvGraphicFramePr>
        <p:xfrm>
          <a:off x="250825"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1175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簡単に配布してインストール</a:t>
            </a:r>
          </a:p>
        </p:txBody>
      </p:sp>
      <p:pic>
        <p:nvPicPr>
          <p:cNvPr id="4" name="コンテンツ プレースホルダー 3"/>
          <p:cNvPicPr>
            <a:picLocks noGrp="1" noChangeAspect="1"/>
          </p:cNvPicPr>
          <p:nvPr>
            <p:ph idx="1"/>
          </p:nvPr>
        </p:nvPicPr>
        <p:blipFill>
          <a:blip r:embed="rId2"/>
          <a:stretch>
            <a:fillRect/>
          </a:stretch>
        </p:blipFill>
        <p:spPr>
          <a:xfrm>
            <a:off x="322536" y="1600200"/>
            <a:ext cx="8086178" cy="4525963"/>
          </a:xfrm>
          <a:prstGeom prst="rect">
            <a:avLst/>
          </a:prstGeom>
        </p:spPr>
      </p:pic>
      <p:sp>
        <p:nvSpPr>
          <p:cNvPr id="5" name="四角形吹き出し 4"/>
          <p:cNvSpPr/>
          <p:nvPr/>
        </p:nvSpPr>
        <p:spPr>
          <a:xfrm>
            <a:off x="2331423" y="2996952"/>
            <a:ext cx="3672408" cy="1152128"/>
          </a:xfrm>
          <a:prstGeom prst="wedgeRectCallout">
            <a:avLst/>
          </a:prstGeom>
          <a:ln w="25400">
            <a:solidFill>
              <a:schemeClr val="tx2">
                <a:lumMod val="50000"/>
                <a:lumOff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en-US" altLang="ja-JP" dirty="0" smtClean="0"/>
              <a:t>Windows</a:t>
            </a:r>
            <a:r>
              <a:rPr kumimoji="1" lang="ja-JP" altLang="en-US" dirty="0" smtClean="0"/>
              <a:t>のコントロールパネルから</a:t>
            </a:r>
            <a:endParaRPr kumimoji="1" lang="en-US" altLang="ja-JP" dirty="0" smtClean="0"/>
          </a:p>
          <a:p>
            <a:r>
              <a:rPr kumimoji="1" lang="ja-JP" altLang="en-US" dirty="0" smtClean="0"/>
              <a:t>プログラム名、発行元、バージョン等を参照できる</a:t>
            </a:r>
            <a:endParaRPr kumimoji="1" lang="ja-JP" altLang="en-US" dirty="0"/>
          </a:p>
        </p:txBody>
      </p:sp>
      <p:sp>
        <p:nvSpPr>
          <p:cNvPr id="6" name="正方形/長方形 5"/>
          <p:cNvSpPr/>
          <p:nvPr/>
        </p:nvSpPr>
        <p:spPr>
          <a:xfrm>
            <a:off x="1971383" y="4365104"/>
            <a:ext cx="5760640"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吹き出し 6"/>
          <p:cNvSpPr/>
          <p:nvPr/>
        </p:nvSpPr>
        <p:spPr>
          <a:xfrm>
            <a:off x="1179295" y="4984353"/>
            <a:ext cx="3672408" cy="720080"/>
          </a:xfrm>
          <a:prstGeom prst="wedgeRectCallout">
            <a:avLst>
              <a:gd name="adj1" fmla="val -10554"/>
              <a:gd name="adj2" fmla="val -92592"/>
            </a:avLst>
          </a:prstGeom>
          <a:ln w="25400">
            <a:solidFill>
              <a:schemeClr val="tx2">
                <a:lumMod val="50000"/>
                <a:lumOff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dirty="0" smtClean="0"/>
              <a:t>アンインストールも簡単</a:t>
            </a:r>
            <a:endParaRPr kumimoji="1" lang="en-US" altLang="ja-JP" dirty="0" smtClean="0"/>
          </a:p>
        </p:txBody>
      </p:sp>
    </p:spTree>
    <p:extLst>
      <p:ext uri="{BB962C8B-B14F-4D97-AF65-F5344CB8AC3E}">
        <p14:creationId xmlns:p14="http://schemas.microsoft.com/office/powerpoint/2010/main" val="19674722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71">
      <a:dk1>
        <a:sysClr val="windowText" lastClr="000000"/>
      </a:dk1>
      <a:lt1>
        <a:srgbClr val="FFFFFF"/>
      </a:lt1>
      <a:dk2>
        <a:srgbClr val="000000"/>
      </a:dk2>
      <a:lt2>
        <a:srgbClr val="FFFFFF"/>
      </a:lt2>
      <a:accent1>
        <a:srgbClr val="F6F4E8"/>
      </a:accent1>
      <a:accent2>
        <a:srgbClr val="6BA7F8"/>
      </a:accent2>
      <a:accent3>
        <a:srgbClr val="C3DBFC"/>
      </a:accent3>
      <a:accent4>
        <a:srgbClr val="0A2793"/>
      </a:accent4>
      <a:accent5>
        <a:srgbClr val="C0E8FD"/>
      </a:accent5>
      <a:accent6>
        <a:srgbClr val="6097E1"/>
      </a:accent6>
      <a:hlink>
        <a:srgbClr val="0B6DEF"/>
      </a:hlink>
      <a:folHlink>
        <a:srgbClr val="237DF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21012</TotalTime>
  <Words>2161</Words>
  <Application>Microsoft Office PowerPoint</Application>
  <PresentationFormat>画面に合わせる (4:3)</PresentationFormat>
  <Paragraphs>574</Paragraphs>
  <Slides>59</Slides>
  <Notes>13</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59</vt:i4>
      </vt:variant>
    </vt:vector>
  </HeadingPairs>
  <TitlesOfParts>
    <vt:vector size="67" baseType="lpstr">
      <vt:lpstr>ＭＳ Ｐゴシック</vt:lpstr>
      <vt:lpstr>ＭＳ ゴシック</vt:lpstr>
      <vt:lpstr>Arial</vt:lpstr>
      <vt:lpstr>Calibri</vt:lpstr>
      <vt:lpstr>Cambria Math</vt:lpstr>
      <vt:lpstr>Wingdings</vt:lpstr>
      <vt:lpstr>Office Theme</vt:lpstr>
      <vt:lpstr>Microsoft Excel Chart</vt:lpstr>
      <vt:lpstr>JavaデスクトッププログラムをふつーのWindowsプログラムのように配布・実行 する方法とPCの動きが重くならないように 気を付けること</vt:lpstr>
      <vt:lpstr>本セッションの目的</vt:lpstr>
      <vt:lpstr>高橋 徹の自己紹介</vt:lpstr>
      <vt:lpstr>アジェンダ</vt:lpstr>
      <vt:lpstr>とあるWindowsデスクトップ</vt:lpstr>
      <vt:lpstr>Javaプログラムの配布のシーン</vt:lpstr>
      <vt:lpstr>とあるWindowsデスクトップ</vt:lpstr>
      <vt:lpstr>簡単に配布してインストール</vt:lpstr>
      <vt:lpstr>簡単に配布してインストール</vt:lpstr>
      <vt:lpstr>簡単に配布してインストール</vt:lpstr>
      <vt:lpstr>CPUとメモリの使用</vt:lpstr>
      <vt:lpstr>動機</vt:lpstr>
      <vt:lpstr>アジェンダ</vt:lpstr>
      <vt:lpstr>Windowsインストーラーの作成</vt:lpstr>
      <vt:lpstr>Windowsインストーラーの作成</vt:lpstr>
      <vt:lpstr>Windowsインストーラーの作成</vt:lpstr>
      <vt:lpstr>Windowsインストーラーの作成</vt:lpstr>
      <vt:lpstr>Windowsインストーラーの作成</vt:lpstr>
      <vt:lpstr>Windowsインストーラーの作成</vt:lpstr>
      <vt:lpstr>Windowsインストーラーの作成</vt:lpstr>
      <vt:lpstr>Windowsインストーラーの作成</vt:lpstr>
      <vt:lpstr>Windowsインストーラーの作成</vt:lpstr>
      <vt:lpstr>Windowsインストーラーの作成</vt:lpstr>
      <vt:lpstr>PCのリソース</vt:lpstr>
      <vt:lpstr>PCのリソース</vt:lpstr>
      <vt:lpstr>PCのリソース</vt:lpstr>
      <vt:lpstr>PCのリソース</vt:lpstr>
      <vt:lpstr>PCのリソース</vt:lpstr>
      <vt:lpstr>PCのリソース</vt:lpstr>
      <vt:lpstr>デスクトッププログラム配布の目標</vt:lpstr>
      <vt:lpstr>Windowsインストーラーを作成する方法</vt:lpstr>
      <vt:lpstr>Example Bullet Point Slide</vt:lpstr>
      <vt:lpstr>Sample Chart</vt:lpstr>
      <vt:lpstr>Colour scheme</vt:lpstr>
      <vt:lpstr>Picture slide</vt:lpstr>
      <vt:lpstr>Use of templates</vt:lpstr>
      <vt:lpstr>補遺</vt:lpstr>
      <vt:lpstr>補遺</vt:lpstr>
      <vt:lpstr>補遺</vt:lpstr>
      <vt:lpstr>Windowsインストーラーの作成</vt:lpstr>
      <vt:lpstr>Windowsインストーラーの作成</vt:lpstr>
      <vt:lpstr>Windowsインストーラーの作成</vt:lpstr>
      <vt:lpstr>Windowsインストーラーの作成</vt:lpstr>
      <vt:lpstr>Windowsインストーラーの作成</vt:lpstr>
      <vt:lpstr>Windowsインストーラーの作成</vt:lpstr>
      <vt:lpstr>Windowsインストーラーの作成</vt:lpstr>
      <vt:lpstr>補遺</vt:lpstr>
      <vt:lpstr>補遺</vt:lpstr>
      <vt:lpstr>アナログ時計のプロセス情報</vt:lpstr>
      <vt:lpstr>アナログ時計のプロセス情報</vt:lpstr>
      <vt:lpstr>補遺</vt:lpstr>
      <vt:lpstr>補遺</vt:lpstr>
      <vt:lpstr>補遺</vt:lpstr>
      <vt:lpstr>補遺</vt:lpstr>
      <vt:lpstr>補遺</vt:lpstr>
      <vt:lpstr>PCのリソース</vt:lpstr>
      <vt:lpstr>PCのリソース</vt:lpstr>
      <vt:lpstr>Windowsインストーラーの作成</vt:lpstr>
      <vt:lpstr>Windowsインストーラーの作成</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jontypearce</dc:creator>
  <cp:lastModifiedBy>高橋徹</cp:lastModifiedBy>
  <cp:revision>140</cp:revision>
  <dcterms:created xsi:type="dcterms:W3CDTF">2011-07-11T11:56:50Z</dcterms:created>
  <dcterms:modified xsi:type="dcterms:W3CDTF">2016-05-13T11:29:02Z</dcterms:modified>
</cp:coreProperties>
</file>