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66" r:id="rId2"/>
    <p:sldId id="277" r:id="rId3"/>
    <p:sldId id="333" r:id="rId4"/>
    <p:sldId id="267" r:id="rId5"/>
    <p:sldId id="364" r:id="rId6"/>
    <p:sldId id="362" r:id="rId7"/>
    <p:sldId id="309" r:id="rId8"/>
    <p:sldId id="365" r:id="rId9"/>
    <p:sldId id="366" r:id="rId10"/>
    <p:sldId id="312" r:id="rId11"/>
    <p:sldId id="313" r:id="rId12"/>
    <p:sldId id="314" r:id="rId13"/>
    <p:sldId id="315" r:id="rId14"/>
    <p:sldId id="316" r:id="rId15"/>
    <p:sldId id="346" r:id="rId16"/>
    <p:sldId id="323" r:id="rId17"/>
    <p:sldId id="326" r:id="rId18"/>
    <p:sldId id="325" r:id="rId19"/>
    <p:sldId id="331" r:id="rId20"/>
    <p:sldId id="330" r:id="rId21"/>
    <p:sldId id="347" r:id="rId22"/>
    <p:sldId id="279" r:id="rId23"/>
    <p:sldId id="283" r:id="rId24"/>
    <p:sldId id="285" r:id="rId25"/>
    <p:sldId id="286" r:id="rId26"/>
    <p:sldId id="368" r:id="rId27"/>
    <p:sldId id="296" r:id="rId28"/>
    <p:sldId id="348" r:id="rId29"/>
    <p:sldId id="349" r:id="rId30"/>
    <p:sldId id="350" r:id="rId31"/>
    <p:sldId id="351" r:id="rId32"/>
    <p:sldId id="352" r:id="rId33"/>
    <p:sldId id="353" r:id="rId34"/>
    <p:sldId id="354" r:id="rId35"/>
    <p:sldId id="299" r:id="rId36"/>
    <p:sldId id="355" r:id="rId37"/>
    <p:sldId id="356" r:id="rId38"/>
    <p:sldId id="369" r:id="rId39"/>
    <p:sldId id="370" r:id="rId40"/>
    <p:sldId id="371" r:id="rId41"/>
    <p:sldId id="372" r:id="rId42"/>
    <p:sldId id="358" r:id="rId43"/>
    <p:sldId id="359" r:id="rId44"/>
    <p:sldId id="357" r:id="rId45"/>
    <p:sldId id="360" r:id="rId46"/>
    <p:sldId id="373" r:id="rId47"/>
    <p:sldId id="374" r:id="rId48"/>
    <p:sldId id="274" r:id="rId49"/>
    <p:sldId id="361" r:id="rId50"/>
    <p:sldId id="363" r:id="rId51"/>
    <p:sldId id="345" r:id="rId52"/>
    <p:sldId id="273" r:id="rId53"/>
    <p:sldId id="304" r:id="rId54"/>
    <p:sldId id="305" r:id="rId55"/>
    <p:sldId id="335" r:id="rId56"/>
    <p:sldId id="336" r:id="rId57"/>
    <p:sldId id="337" r:id="rId58"/>
    <p:sldId id="338" r:id="rId59"/>
    <p:sldId id="339" r:id="rId60"/>
    <p:sldId id="340" r:id="rId61"/>
    <p:sldId id="341" r:id="rId62"/>
    <p:sldId id="282" r:id="rId63"/>
    <p:sldId id="288" r:id="rId64"/>
    <p:sldId id="295" r:id="rId65"/>
    <p:sldId id="298" r:id="rId66"/>
    <p:sldId id="289" r:id="rId67"/>
    <p:sldId id="290" r:id="rId68"/>
    <p:sldId id="294" r:id="rId69"/>
    <p:sldId id="293" r:id="rId70"/>
    <p:sldId id="292" r:id="rId71"/>
    <p:sldId id="332" r:id="rId72"/>
    <p:sldId id="343" r:id="rId73"/>
    <p:sldId id="344" r:id="rId7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50" autoAdjust="0"/>
    <p:restoredTop sz="94660"/>
  </p:normalViewPr>
  <p:slideViewPr>
    <p:cSldViewPr>
      <p:cViewPr varScale="1">
        <p:scale>
          <a:sx n="95" d="100"/>
          <a:sy n="95" d="100"/>
        </p:scale>
        <p:origin x="27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6489919-42D7-45AF-BB6F-C0404F3B4774}" type="datetimeFigureOut">
              <a:rPr lang="en-GB"/>
              <a:pPr>
                <a:defRPr/>
              </a:pPr>
              <a:t>15/05/2016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618364B-6664-4BDF-9D5C-5A9EA51EB1E0}" type="slidenum">
              <a:rPr lang="en-GB" altLang="en-US"/>
              <a:pPr>
                <a:defRPr/>
              </a:pPr>
              <a:t>‹#›</a:t>
            </a:fld>
            <a:endParaRPr lang="en-GB" altLang="en-US"/>
          </a:p>
        </p:txBody>
      </p:sp>
    </p:spTree>
    <p:extLst>
      <p:ext uri="{BB962C8B-B14F-4D97-AF65-F5344CB8AC3E}">
        <p14:creationId xmlns:p14="http://schemas.microsoft.com/office/powerpoint/2010/main" val="1720958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Java</a:t>
            </a:r>
            <a:r>
              <a:rPr kumimoji="1" lang="ja-JP" altLang="en-US" dirty="0" smtClean="0"/>
              <a:t>読書会</a:t>
            </a:r>
            <a:r>
              <a:rPr kumimoji="1" lang="en-US" altLang="ja-JP" dirty="0" smtClean="0"/>
              <a:t>BOF</a:t>
            </a:r>
            <a:r>
              <a:rPr kumimoji="1" lang="ja-JP" altLang="en-US" dirty="0" smtClean="0"/>
              <a:t>開催データ</a:t>
            </a:r>
            <a:endParaRPr kumimoji="1" lang="en-US" altLang="ja-JP" dirty="0" smtClean="0"/>
          </a:p>
          <a:p>
            <a:r>
              <a:rPr lang="ja-JP" altLang="en-US" dirty="0"/>
              <a:t>　</a:t>
            </a:r>
            <a:r>
              <a:rPr lang="ja-JP" altLang="en-US" dirty="0" smtClean="0"/>
              <a:t>通算</a:t>
            </a:r>
            <a:r>
              <a:rPr lang="en-US" altLang="ja-JP" dirty="0" smtClean="0"/>
              <a:t>192</a:t>
            </a:r>
            <a:r>
              <a:rPr lang="ja-JP" altLang="en-US" dirty="0" smtClean="0"/>
              <a:t>回、</a:t>
            </a:r>
            <a:r>
              <a:rPr lang="en-US" altLang="ja-JP" dirty="0" smtClean="0"/>
              <a:t>28</a:t>
            </a:r>
            <a:r>
              <a:rPr lang="ja-JP" altLang="en-US" dirty="0" smtClean="0"/>
              <a:t>冊目、平均参加者数</a:t>
            </a:r>
            <a:r>
              <a:rPr lang="en-US" altLang="ja-JP" dirty="0" smtClean="0"/>
              <a:t>11.7</a:t>
            </a:r>
            <a:r>
              <a:rPr lang="ja-JP" altLang="en-US" dirty="0" smtClean="0"/>
              <a:t>人</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AADD62D-BD08-45F1-8CA5-30334EE90C10}" type="slidenum">
              <a:rPr kumimoji="1" lang="ja-JP" altLang="en-US" smtClean="0"/>
              <a:t>2</a:t>
            </a:fld>
            <a:endParaRPr kumimoji="1" lang="ja-JP" altLang="en-US"/>
          </a:p>
        </p:txBody>
      </p:sp>
    </p:spTree>
    <p:extLst>
      <p:ext uri="{BB962C8B-B14F-4D97-AF65-F5344CB8AC3E}">
        <p14:creationId xmlns:p14="http://schemas.microsoft.com/office/powerpoint/2010/main" val="260349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52</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073119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53</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649565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63</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818742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66</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52182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67</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493827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68</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236469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69</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750811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1E9A35-34E8-4E39-87A9-24554B84B397}" type="slidenum">
              <a:rPr lang="en-GB" altLang="en-US">
                <a:latin typeface="Arial" panose="020B0604020202020204" pitchFamily="34" charset="0"/>
              </a:rPr>
              <a:pPr>
                <a:spcBef>
                  <a:spcPct val="0"/>
                </a:spcBef>
              </a:pPr>
              <a:t>70</a:t>
            </a:fld>
            <a:endParaRPr lang="en-GB" altLang="en-US">
              <a:latin typeface="Arial" panose="020B0604020202020204" pitchFamily="34" charset="0"/>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3512725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l="5624" r="548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395288" y="-7938"/>
            <a:ext cx="8569325" cy="1368426"/>
          </a:xfrm>
          <a:prstGeom prst="rect">
            <a:avLst/>
          </a:prstGeom>
          <a:gradFill>
            <a:gsLst>
              <a:gs pos="0">
                <a:schemeClr val="accent1">
                  <a:alpha val="80000"/>
                </a:schemeClr>
              </a:gs>
              <a:gs pos="64000">
                <a:schemeClr val="accent1"/>
              </a:gs>
              <a:gs pos="100000">
                <a:schemeClr val="accent1">
                  <a:alpha val="6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ctrTitle"/>
          </p:nvPr>
        </p:nvSpPr>
        <p:spPr>
          <a:xfrm>
            <a:off x="757272" y="48169"/>
            <a:ext cx="7772400" cy="722511"/>
          </a:xfrm>
        </p:spPr>
        <p:txBody>
          <a:bodyPr>
            <a:normAutofit/>
          </a:bodyPr>
          <a:lstStyle>
            <a:lvl1pPr algn="ctr">
              <a:defRPr sz="3600" b="1"/>
            </a:lvl1pPr>
          </a:lstStyle>
          <a:p>
            <a:r>
              <a:rPr lang="en-US" dirty="0" smtClean="0"/>
              <a:t>Click to edit Master title style</a:t>
            </a:r>
            <a:endParaRPr lang="en-GB" dirty="0"/>
          </a:p>
        </p:txBody>
      </p:sp>
      <p:sp>
        <p:nvSpPr>
          <p:cNvPr id="3" name="Subtitle 2"/>
          <p:cNvSpPr>
            <a:spLocks noGrp="1"/>
          </p:cNvSpPr>
          <p:nvPr>
            <p:ph type="subTitle" idx="1"/>
          </p:nvPr>
        </p:nvSpPr>
        <p:spPr>
          <a:xfrm>
            <a:off x="1403112" y="770680"/>
            <a:ext cx="6400800" cy="478904"/>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Date Placeholder 3"/>
          <p:cNvSpPr>
            <a:spLocks noGrp="1"/>
          </p:cNvSpPr>
          <p:nvPr>
            <p:ph type="dt" sz="half" idx="10"/>
          </p:nvPr>
        </p:nvSpPr>
        <p:spPr/>
        <p:txBody>
          <a:bodyPr/>
          <a:lstStyle>
            <a:lvl1pPr>
              <a:defRPr/>
            </a:lvl1pPr>
          </a:lstStyle>
          <a:p>
            <a:pPr>
              <a:defRPr/>
            </a:pPr>
            <a:fld id="{F580FE9D-090C-440C-8D06-D837035E8126}" type="datetimeFigureOut">
              <a:rPr lang="en-GB"/>
              <a:pPr>
                <a:defRPr/>
              </a:pPr>
              <a:t>15/05/2016</a:t>
            </a:fld>
            <a:endParaRPr lang="en-GB"/>
          </a:p>
        </p:txBody>
      </p:sp>
      <p:sp>
        <p:nvSpPr>
          <p:cNvPr id="7" name="Footer Placeholder 4"/>
          <p:cNvSpPr>
            <a:spLocks noGrp="1"/>
          </p:cNvSpPr>
          <p:nvPr>
            <p:ph type="ftr" sz="quarter" idx="11"/>
          </p:nvPr>
        </p:nvSpPr>
        <p:spPr/>
        <p:txBody>
          <a:bodyPr/>
          <a:lstStyle>
            <a:lvl1pPr>
              <a:defRPr/>
            </a:lvl1pPr>
          </a:lstStyle>
          <a:p>
            <a:pPr>
              <a:defRPr/>
            </a:pPr>
            <a:endParaRPr lang="en-GB"/>
          </a:p>
        </p:txBody>
      </p:sp>
      <p:sp>
        <p:nvSpPr>
          <p:cNvPr id="8" name="Slide Number Placeholder 5"/>
          <p:cNvSpPr>
            <a:spLocks noGrp="1"/>
          </p:cNvSpPr>
          <p:nvPr>
            <p:ph type="sldNum" sz="quarter" idx="12"/>
          </p:nvPr>
        </p:nvSpPr>
        <p:spPr/>
        <p:txBody>
          <a:bodyPr/>
          <a:lstStyle>
            <a:lvl1pPr>
              <a:defRPr smtClean="0"/>
            </a:lvl1pPr>
          </a:lstStyle>
          <a:p>
            <a:pPr>
              <a:defRPr/>
            </a:pPr>
            <a:fld id="{9C248AE7-AA00-48E6-9BD0-F0E136340974}" type="slidenum">
              <a:rPr lang="en-GB" altLang="en-US"/>
              <a:pPr>
                <a:defRPr/>
              </a:pPr>
              <a:t>‹#›</a:t>
            </a:fld>
            <a:endParaRPr lang="en-GB" altLang="en-US"/>
          </a:p>
        </p:txBody>
      </p:sp>
    </p:spTree>
    <p:extLst>
      <p:ext uri="{BB962C8B-B14F-4D97-AF65-F5344CB8AC3E}">
        <p14:creationId xmlns:p14="http://schemas.microsoft.com/office/powerpoint/2010/main" val="417613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E61A8BF-2485-493A-9F1F-18B92F644A36}" type="datetimeFigureOut">
              <a:rPr lang="en-GB"/>
              <a:pPr>
                <a:defRPr/>
              </a:pPr>
              <a:t>15/05/2016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A0E3E19-D357-4C40-99F4-C8DE02AF9C82}" type="slidenum">
              <a:rPr lang="en-GB" altLang="en-US"/>
              <a:pPr>
                <a:defRPr/>
              </a:pPr>
              <a:t>‹#›</a:t>
            </a:fld>
            <a:endParaRPr lang="en-GB" altLang="en-US"/>
          </a:p>
        </p:txBody>
      </p:sp>
    </p:spTree>
    <p:extLst>
      <p:ext uri="{BB962C8B-B14F-4D97-AF65-F5344CB8AC3E}">
        <p14:creationId xmlns:p14="http://schemas.microsoft.com/office/powerpoint/2010/main" val="21173654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BA5C887-9C08-43C7-B52A-221F0732AF00}" type="datetimeFigureOut">
              <a:rPr lang="en-GB"/>
              <a:pPr>
                <a:defRPr/>
              </a:pPr>
              <a:t>15/05/2016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A5B35A8-DD8A-48F5-8059-EA87473EE8D4}" type="slidenum">
              <a:rPr lang="en-GB" altLang="en-US"/>
              <a:pPr>
                <a:defRPr/>
              </a:pPr>
              <a:t>‹#›</a:t>
            </a:fld>
            <a:endParaRPr lang="en-GB" altLang="en-US"/>
          </a:p>
        </p:txBody>
      </p:sp>
    </p:spTree>
    <p:extLst>
      <p:ext uri="{BB962C8B-B14F-4D97-AF65-F5344CB8AC3E}">
        <p14:creationId xmlns:p14="http://schemas.microsoft.com/office/powerpoint/2010/main" val="17889678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550BB0-878E-4F69-A018-91C8CC610C91}" type="datetimeFigureOut">
              <a:rPr lang="en-GB"/>
              <a:pPr>
                <a:defRPr/>
              </a:pPr>
              <a:t>15/05/2016</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968BB1C-8AB5-4AAC-9E42-4EF9906A4D4D}" type="slidenum">
              <a:rPr lang="en-GB" altLang="en-US"/>
              <a:pPr>
                <a:defRPr/>
              </a:pPr>
              <a:t>‹#›</a:t>
            </a:fld>
            <a:endParaRPr lang="en-GB" altLang="en-US"/>
          </a:p>
        </p:txBody>
      </p:sp>
    </p:spTree>
    <p:extLst>
      <p:ext uri="{BB962C8B-B14F-4D97-AF65-F5344CB8AC3E}">
        <p14:creationId xmlns:p14="http://schemas.microsoft.com/office/powerpoint/2010/main" val="15256461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4483BC7-8C57-4DD2-A057-08DCA0022A27}" type="datetimeFigureOut">
              <a:rPr lang="en-GB"/>
              <a:pPr>
                <a:defRPr/>
              </a:pPr>
              <a:t>15/05/2016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C89AB0F-6CDE-4B2D-A5DB-750CD2BB7C23}" type="slidenum">
              <a:rPr lang="en-GB" altLang="en-US"/>
              <a:pPr>
                <a:defRPr/>
              </a:pPr>
              <a:t>‹#›</a:t>
            </a:fld>
            <a:endParaRPr lang="en-GB" altLang="en-US"/>
          </a:p>
        </p:txBody>
      </p:sp>
    </p:spTree>
    <p:extLst>
      <p:ext uri="{BB962C8B-B14F-4D97-AF65-F5344CB8AC3E}">
        <p14:creationId xmlns:p14="http://schemas.microsoft.com/office/powerpoint/2010/main" val="6610909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3A75D9A-F1A8-4989-93BA-ABDD6065545C}" type="datetimeFigureOut">
              <a:rPr lang="en-GB"/>
              <a:pPr>
                <a:defRPr/>
              </a:pPr>
              <a:t>15/05/2016</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E273DEC-5C24-4091-B0C7-5161FDF53E83}" type="slidenum">
              <a:rPr lang="en-GB" altLang="en-US"/>
              <a:pPr>
                <a:defRPr/>
              </a:pPr>
              <a:t>‹#›</a:t>
            </a:fld>
            <a:endParaRPr lang="en-GB" altLang="en-US"/>
          </a:p>
        </p:txBody>
      </p:sp>
    </p:spTree>
    <p:extLst>
      <p:ext uri="{BB962C8B-B14F-4D97-AF65-F5344CB8AC3E}">
        <p14:creationId xmlns:p14="http://schemas.microsoft.com/office/powerpoint/2010/main" val="23694082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E539E04-C584-4B17-A767-464F94906CA7}" type="datetimeFigureOut">
              <a:rPr lang="en-GB"/>
              <a:pPr>
                <a:defRPr/>
              </a:pPr>
              <a:t>15/05/2016</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87C9E4B-3BD3-4A04-BB3D-E4CED780EC1F}" type="slidenum">
              <a:rPr lang="en-GB" altLang="en-US"/>
              <a:pPr>
                <a:defRPr/>
              </a:pPr>
              <a:t>‹#›</a:t>
            </a:fld>
            <a:endParaRPr lang="en-GB" altLang="en-US"/>
          </a:p>
        </p:txBody>
      </p:sp>
    </p:spTree>
    <p:extLst>
      <p:ext uri="{BB962C8B-B14F-4D97-AF65-F5344CB8AC3E}">
        <p14:creationId xmlns:p14="http://schemas.microsoft.com/office/powerpoint/2010/main" val="15598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C3CDC9-9D81-43F7-A723-DC55EF4C817C}" type="datetimeFigureOut">
              <a:rPr lang="en-GB"/>
              <a:pPr>
                <a:defRPr/>
              </a:pPr>
              <a:t>15/05/2016</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E734DF4-6178-40B9-9344-96738BA68889}" type="slidenum">
              <a:rPr lang="en-GB" altLang="en-US"/>
              <a:pPr>
                <a:defRPr/>
              </a:pPr>
              <a:t>‹#›</a:t>
            </a:fld>
            <a:endParaRPr lang="en-GB" altLang="en-US"/>
          </a:p>
        </p:txBody>
      </p:sp>
    </p:spTree>
    <p:extLst>
      <p:ext uri="{BB962C8B-B14F-4D97-AF65-F5344CB8AC3E}">
        <p14:creationId xmlns:p14="http://schemas.microsoft.com/office/powerpoint/2010/main" val="39416836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ECB12C-EE76-47AD-997F-00E349EAB5BC}" type="datetimeFigureOut">
              <a:rPr lang="en-GB"/>
              <a:pPr>
                <a:defRPr/>
              </a:pPr>
              <a:t>15/05/2016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926795E-522F-4040-AA2E-97368AE2C3D2}" type="slidenum">
              <a:rPr lang="en-GB" altLang="en-US"/>
              <a:pPr>
                <a:defRPr/>
              </a:pPr>
              <a:t>‹#›</a:t>
            </a:fld>
            <a:endParaRPr lang="en-GB" altLang="en-US"/>
          </a:p>
        </p:txBody>
      </p:sp>
    </p:spTree>
    <p:extLst>
      <p:ext uri="{BB962C8B-B14F-4D97-AF65-F5344CB8AC3E}">
        <p14:creationId xmlns:p14="http://schemas.microsoft.com/office/powerpoint/2010/main" val="20557593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0D56C4-2555-4706-8B4C-C0B3C439BD88}" type="datetimeFigureOut">
              <a:rPr lang="en-GB"/>
              <a:pPr>
                <a:defRPr/>
              </a:pPr>
              <a:t>15/05/2016</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35DF169-8865-43D2-8542-7D8D79A94916}" type="slidenum">
              <a:rPr lang="en-GB" altLang="en-US"/>
              <a:pPr>
                <a:defRPr/>
              </a:pPr>
              <a:t>‹#›</a:t>
            </a:fld>
            <a:endParaRPr lang="en-GB" altLang="en-US"/>
          </a:p>
        </p:txBody>
      </p:sp>
    </p:spTree>
    <p:extLst>
      <p:ext uri="{BB962C8B-B14F-4D97-AF65-F5344CB8AC3E}">
        <p14:creationId xmlns:p14="http://schemas.microsoft.com/office/powerpoint/2010/main" val="19186954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7235825" cy="1439863"/>
          </a:xfrm>
          <a:prstGeom prst="rect">
            <a:avLst/>
          </a:prstGeom>
          <a:gradFill>
            <a:gsLst>
              <a:gs pos="0">
                <a:schemeClr val="accent1">
                  <a:alpha val="80000"/>
                </a:schemeClr>
              </a:gs>
              <a:gs pos="0">
                <a:schemeClr val="accent1"/>
              </a:gs>
              <a:gs pos="100000">
                <a:schemeClr val="accent1">
                  <a:alpha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27" name="Title Placeholder 1"/>
          <p:cNvSpPr>
            <a:spLocks noGrp="1"/>
          </p:cNvSpPr>
          <p:nvPr>
            <p:ph type="title"/>
          </p:nvPr>
        </p:nvSpPr>
        <p:spPr bwMode="auto">
          <a:xfrm>
            <a:off x="250825" y="274638"/>
            <a:ext cx="68421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8" name="Text Placeholder 2"/>
          <p:cNvSpPr>
            <a:spLocks noGrp="1"/>
          </p:cNvSpPr>
          <p:nvPr>
            <p:ph type="body" idx="1"/>
          </p:nvPr>
        </p:nvSpPr>
        <p:spPr bwMode="auto">
          <a:xfrm>
            <a:off x="250825"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a:t>
            </a:r>
            <a:r>
              <a:rPr lang="ja-JP" altLang="en-US" dirty="0" smtClean="0"/>
              <a:t>ｚｘ</a:t>
            </a:r>
            <a:r>
              <a:rPr lang="en-US" altLang="en-US" dirty="0" smtClean="0"/>
              <a:t>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A8B7FCA-7EF2-45F8-A24E-A55B2B032039}" type="datetimeFigureOut">
              <a:rPr lang="en-GB" altLang="ja-JP" noProof="0" smtClean="0"/>
              <a:pPr>
                <a:defRPr/>
              </a:pPr>
              <a:t>15/05/2016</a:t>
            </a:fld>
            <a:endParaRPr lang="ja-JP" altLang="en-US"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D7645697-5302-468B-B802-D3D11664B04E}" type="slidenum">
              <a:rPr lang="en-GB" altLang="en-US"/>
              <a:pPr>
                <a:defRPr/>
              </a:pPr>
              <a:t>‹#›</a:t>
            </a:fld>
            <a:endParaRPr lang="en-GB" altLang="en-US"/>
          </a:p>
        </p:txBody>
      </p:sp>
      <p:pic>
        <p:nvPicPr>
          <p:cNvPr id="1032" name="Picture 10"/>
          <p:cNvPicPr>
            <a:picLocks noChangeAspect="1"/>
          </p:cNvPicPr>
          <p:nvPr userDrawn="1"/>
        </p:nvPicPr>
        <p:blipFill>
          <a:blip r:embed="rId12">
            <a:extLst>
              <a:ext uri="{28A0092B-C50C-407E-A947-70E740481C1C}">
                <a14:useLocalDpi xmlns:a14="http://schemas.microsoft.com/office/drawing/2010/main" val="0"/>
              </a:ext>
            </a:extLst>
          </a:blip>
          <a:srcRect l="5624" r="5486"/>
          <a:stretch>
            <a:fillRect/>
          </a:stretch>
        </p:blipFill>
        <p:spPr bwMode="auto">
          <a:xfrm>
            <a:off x="7224713" y="0"/>
            <a:ext cx="19192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Lst>
  <p:timing>
    <p:tnLst>
      <p:par>
        <p:cTn id="1" dur="indefinite" restart="never" nodeType="tmRoot"/>
      </p:par>
    </p:tnLst>
  </p:timing>
  <p:txStyles>
    <p:titleStyle>
      <a:lvl1pPr algn="l" rtl="0" eaLnBrk="0" fontAlgn="base" hangingPunct="0">
        <a:spcBef>
          <a:spcPct val="0"/>
        </a:spcBef>
        <a:spcAft>
          <a:spcPct val="0"/>
        </a:spcAft>
        <a:defRPr sz="32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Calibri" pitchFamily="34" charset="0"/>
        </a:defRPr>
      </a:lvl6pPr>
      <a:lvl7pPr marL="914400" algn="l" rtl="0" fontAlgn="base">
        <a:spcBef>
          <a:spcPct val="0"/>
        </a:spcBef>
        <a:spcAft>
          <a:spcPct val="0"/>
        </a:spcAft>
        <a:defRPr sz="3200">
          <a:solidFill>
            <a:schemeClr val="tx1"/>
          </a:solidFill>
          <a:latin typeface="Calibri" pitchFamily="34" charset="0"/>
        </a:defRPr>
      </a:lvl7pPr>
      <a:lvl8pPr marL="1371600" algn="l" rtl="0" fontAlgn="base">
        <a:spcBef>
          <a:spcPct val="0"/>
        </a:spcBef>
        <a:spcAft>
          <a:spcPct val="0"/>
        </a:spcAft>
        <a:defRPr sz="3200">
          <a:solidFill>
            <a:schemeClr val="tx1"/>
          </a:solidFill>
          <a:latin typeface="Calibri" pitchFamily="34" charset="0"/>
        </a:defRPr>
      </a:lvl8pPr>
      <a:lvl9pPr marL="1828800" algn="l" rtl="0" fontAlgn="base">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ixtoolset.org/"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d.hatena.ne.jp/torutk/"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technet.microsoft.com/ja-jp/sysinternals/bb842062.aspx" TargetMode="Externa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ec.nikkeibp.co.jp/item/books/P94640.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networld.co.jp/product/i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nsis.sourceforge.net/" TargetMode="External"/><Relationship Id="rId5" Type="http://schemas.openxmlformats.org/officeDocument/2006/relationships/hyperlink" Target="http://www.jrsoftware.org/isinfo.php" TargetMode="External"/><Relationship Id="rId4" Type="http://schemas.openxmlformats.org/officeDocument/2006/relationships/hyperlink" Target="http://wixtoolset.or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757238" y="260648"/>
            <a:ext cx="7772400" cy="2661295"/>
          </a:xfrm>
          <a:solidFill>
            <a:schemeClr val="accent1">
              <a:alpha val="85000"/>
            </a:schemeClr>
          </a:solidFill>
        </p:spPr>
        <p:txBody>
          <a:bodyPr>
            <a:normAutofit fontScale="90000"/>
          </a:bodyPr>
          <a:lstStyle/>
          <a:p>
            <a:r>
              <a:rPr lang="en-US" altLang="ja-JP" sz="3200" dirty="0" smtClean="0"/>
              <a:t>Java</a:t>
            </a:r>
            <a:r>
              <a:rPr lang="ja-JP" altLang="en-US" sz="3200" dirty="0" smtClean="0"/>
              <a:t>デスクトッププログラムを</a:t>
            </a:r>
            <a:r>
              <a:rPr lang="ja-JP" altLang="en-US" sz="3200" dirty="0" err="1" smtClean="0"/>
              <a:t>ふつ</a:t>
            </a:r>
            <a:r>
              <a:rPr lang="ja-JP" altLang="en-US" sz="3200" dirty="0" smtClean="0"/>
              <a:t>ーの</a:t>
            </a:r>
            <a:r>
              <a:rPr lang="en-US" altLang="ja-JP" sz="3200" dirty="0" smtClean="0"/>
              <a:t>Windows</a:t>
            </a:r>
            <a:r>
              <a:rPr lang="ja-JP" altLang="en-US" sz="3200" dirty="0" smtClean="0"/>
              <a:t>プログラムのように配布・実行</a:t>
            </a:r>
            <a:r>
              <a:rPr lang="en-US" altLang="ja-JP" sz="3200" dirty="0" smtClean="0"/>
              <a:t/>
            </a:r>
            <a:br>
              <a:rPr lang="en-US" altLang="ja-JP" sz="3200" dirty="0" smtClean="0"/>
            </a:br>
            <a:r>
              <a:rPr lang="ja-JP" altLang="en-US" sz="3200" dirty="0" smtClean="0"/>
              <a:t>する方法と</a:t>
            </a:r>
            <a:r>
              <a:rPr lang="en-US" altLang="ja-JP" sz="3200" dirty="0" smtClean="0"/>
              <a:t>PC</a:t>
            </a:r>
            <a:r>
              <a:rPr lang="ja-JP" altLang="en-US" sz="3200" dirty="0" smtClean="0"/>
              <a:t>の動きが重くならないように</a:t>
            </a:r>
            <a:r>
              <a:rPr lang="en-US" altLang="ja-JP" sz="3200" dirty="0" smtClean="0"/>
              <a:t/>
            </a:r>
            <a:br>
              <a:rPr lang="en-US" altLang="ja-JP" sz="3200" dirty="0" smtClean="0"/>
            </a:br>
            <a:r>
              <a:rPr lang="ja-JP" altLang="en-US" sz="3200" dirty="0" smtClean="0"/>
              <a:t>気を付けること</a:t>
            </a:r>
            <a:r>
              <a:rPr lang="en-US" altLang="ja-JP" sz="3200" dirty="0" smtClean="0"/>
              <a:t/>
            </a:r>
            <a:br>
              <a:rPr lang="en-US" altLang="ja-JP" sz="3200" dirty="0" smtClean="0"/>
            </a:br>
            <a:r>
              <a:rPr lang="en-US" altLang="ja-JP" sz="3200" dirty="0" smtClean="0"/>
              <a:t/>
            </a:r>
            <a:br>
              <a:rPr lang="en-US" altLang="ja-JP" sz="3200" dirty="0" smtClean="0"/>
            </a:br>
            <a:r>
              <a:rPr lang="en-US" altLang="ja-JP" sz="2400" b="0" dirty="0" smtClean="0"/>
              <a:t>JJUG</a:t>
            </a:r>
            <a:r>
              <a:rPr lang="ja-JP" altLang="en-US" sz="2400" b="0" dirty="0"/>
              <a:t> </a:t>
            </a:r>
            <a:r>
              <a:rPr lang="en-US" altLang="ja-JP" sz="2400" b="0" dirty="0" smtClean="0"/>
              <a:t>CCC</a:t>
            </a:r>
            <a:r>
              <a:rPr lang="ja-JP" altLang="en-US" sz="2400" b="0" dirty="0"/>
              <a:t> </a:t>
            </a:r>
            <a:r>
              <a:rPr lang="en-US" altLang="ja-JP" sz="2400" b="0" dirty="0" smtClean="0"/>
              <a:t>Spring</a:t>
            </a:r>
            <a:r>
              <a:rPr lang="ja-JP" altLang="en-US" sz="2400" b="0" dirty="0"/>
              <a:t> </a:t>
            </a:r>
            <a:r>
              <a:rPr lang="en-US" altLang="ja-JP" sz="2400" b="0" dirty="0" smtClean="0"/>
              <a:t>2016</a:t>
            </a:r>
            <a:r>
              <a:rPr lang="ja-JP" altLang="en-US" sz="2400" b="0" dirty="0"/>
              <a:t> </a:t>
            </a:r>
            <a:r>
              <a:rPr lang="en-US" altLang="ja-JP" sz="2400" b="0" dirty="0" smtClean="0"/>
              <a:t>I-</a:t>
            </a:r>
            <a:r>
              <a:rPr lang="en-US" altLang="ja-JP" sz="2400" b="0" dirty="0"/>
              <a:t>5</a:t>
            </a:r>
            <a:endParaRPr lang="en-GB" altLang="en-US" sz="2400" b="0" dirty="0" smtClean="0"/>
          </a:p>
        </p:txBody>
      </p:sp>
      <p:sp>
        <p:nvSpPr>
          <p:cNvPr id="4099" name="Subtitle 2"/>
          <p:cNvSpPr>
            <a:spLocks noGrp="1"/>
          </p:cNvSpPr>
          <p:nvPr>
            <p:ph type="subTitle" idx="1"/>
          </p:nvPr>
        </p:nvSpPr>
        <p:spPr>
          <a:xfrm>
            <a:off x="1259632" y="5445224"/>
            <a:ext cx="6400800" cy="551433"/>
          </a:xfrm>
          <a:solidFill>
            <a:schemeClr val="accent1"/>
          </a:solidFill>
        </p:spPr>
        <p:txBody>
          <a:bodyPr/>
          <a:lstStyle/>
          <a:p>
            <a:r>
              <a:rPr lang="ja-JP" altLang="en-US" dirty="0" smtClean="0"/>
              <a:t>高橋　徹</a:t>
            </a:r>
            <a:endParaRPr lang="en-GB"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 </a:t>
            </a:r>
            <a:r>
              <a:rPr kumimoji="1" lang="ja-JP" altLang="en-US" dirty="0" smtClean="0"/>
              <a:t>インストーラー</a:t>
            </a:r>
            <a:endParaRPr kumimoji="1" lang="en-US" altLang="ja-JP" dirty="0"/>
          </a:p>
        </p:txBody>
      </p:sp>
      <p:sp>
        <p:nvSpPr>
          <p:cNvPr id="5" name="メモ 4"/>
          <p:cNvSpPr/>
          <p:nvPr/>
        </p:nvSpPr>
        <p:spPr>
          <a:xfrm>
            <a:off x="269766" y="2723482"/>
            <a:ext cx="1091959" cy="1055616"/>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ソース</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(*.java)</a:t>
            </a:r>
          </a:p>
        </p:txBody>
      </p:sp>
      <p:sp>
        <p:nvSpPr>
          <p:cNvPr id="6" name="円/楕円 5"/>
          <p:cNvSpPr/>
          <p:nvPr/>
        </p:nvSpPr>
        <p:spPr>
          <a:xfrm>
            <a:off x="1728186" y="3644749"/>
            <a:ext cx="1656184" cy="828092"/>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コンパイラ</a:t>
            </a:r>
            <a:endParaRPr kumimoji="1" lang="en-US" altLang="ja-JP" dirty="0" smtClean="0"/>
          </a:p>
          <a:p>
            <a:pPr algn="ctr"/>
            <a:r>
              <a:rPr kumimoji="1" lang="en-US" altLang="ja-JP" dirty="0" err="1"/>
              <a:t>javac</a:t>
            </a:r>
            <a:endParaRPr kumimoji="1" lang="ja-JP" altLang="en-US" dirty="0"/>
          </a:p>
        </p:txBody>
      </p:sp>
      <p:sp>
        <p:nvSpPr>
          <p:cNvPr id="9" name="メモ 8"/>
          <p:cNvSpPr/>
          <p:nvPr/>
        </p:nvSpPr>
        <p:spPr>
          <a:xfrm>
            <a:off x="3955569" y="4310610"/>
            <a:ext cx="1111969" cy="1017302"/>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クラス</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(*.class)</a:t>
            </a:r>
          </a:p>
        </p:txBody>
      </p:sp>
      <p:sp>
        <p:nvSpPr>
          <p:cNvPr id="10" name="下カーブ矢印 9"/>
          <p:cNvSpPr/>
          <p:nvPr/>
        </p:nvSpPr>
        <p:spPr>
          <a:xfrm>
            <a:off x="1353595" y="3248980"/>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下カーブ矢印 10"/>
          <p:cNvSpPr/>
          <p:nvPr/>
        </p:nvSpPr>
        <p:spPr>
          <a:xfrm>
            <a:off x="4959482" y="3143280"/>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下カーブ矢印 12"/>
          <p:cNvSpPr/>
          <p:nvPr/>
        </p:nvSpPr>
        <p:spPr>
          <a:xfrm rot="10800000" flipH="1">
            <a:off x="1342013" y="4497070"/>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メモ 13"/>
          <p:cNvSpPr/>
          <p:nvPr/>
        </p:nvSpPr>
        <p:spPr>
          <a:xfrm>
            <a:off x="107504" y="2564904"/>
            <a:ext cx="1090590" cy="1055616"/>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ソース</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(*.java)</a:t>
            </a:r>
          </a:p>
        </p:txBody>
      </p:sp>
      <p:sp>
        <p:nvSpPr>
          <p:cNvPr id="15" name="メモ 14"/>
          <p:cNvSpPr/>
          <p:nvPr/>
        </p:nvSpPr>
        <p:spPr>
          <a:xfrm>
            <a:off x="3816418" y="4197085"/>
            <a:ext cx="1111969" cy="1017302"/>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クラス</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(*.class)</a:t>
            </a:r>
          </a:p>
        </p:txBody>
      </p:sp>
      <p:sp>
        <p:nvSpPr>
          <p:cNvPr id="16" name="下カーブ矢印 15"/>
          <p:cNvSpPr/>
          <p:nvPr/>
        </p:nvSpPr>
        <p:spPr>
          <a:xfrm rot="10800000" flipH="1">
            <a:off x="2919865" y="4497070"/>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メモ 16"/>
          <p:cNvSpPr/>
          <p:nvPr/>
        </p:nvSpPr>
        <p:spPr>
          <a:xfrm>
            <a:off x="3835993" y="2723482"/>
            <a:ext cx="1090590" cy="1055616"/>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各種</a:t>
            </a:r>
            <a:endParaRPr kumimoji="1" lang="en-US" altLang="ja-JP" dirty="0" smtClean="0"/>
          </a:p>
          <a:p>
            <a:pPr algn="ctr"/>
            <a:r>
              <a:rPr kumimoji="1" lang="ja-JP" altLang="en-US" dirty="0" smtClean="0"/>
              <a:t>リソース</a:t>
            </a:r>
            <a:endParaRPr kumimoji="1" lang="en-US" altLang="ja-JP" dirty="0" smtClean="0"/>
          </a:p>
          <a:p>
            <a:pPr algn="ctr"/>
            <a:r>
              <a:rPr kumimoji="1" lang="ja-JP" altLang="en-US" dirty="0" smtClean="0"/>
              <a:t>ファイル</a:t>
            </a:r>
            <a:endParaRPr kumimoji="1" lang="en-US" altLang="ja-JP" dirty="0"/>
          </a:p>
        </p:txBody>
      </p:sp>
      <p:sp>
        <p:nvSpPr>
          <p:cNvPr id="18" name="メモ 17"/>
          <p:cNvSpPr/>
          <p:nvPr/>
        </p:nvSpPr>
        <p:spPr>
          <a:xfrm>
            <a:off x="3674122" y="2589133"/>
            <a:ext cx="1090590" cy="1055616"/>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各種</a:t>
            </a:r>
            <a:endParaRPr kumimoji="1" lang="en-US" altLang="ja-JP" dirty="0" smtClean="0"/>
          </a:p>
          <a:p>
            <a:pPr algn="ctr"/>
            <a:r>
              <a:rPr kumimoji="1" lang="ja-JP" altLang="en-US" dirty="0" smtClean="0"/>
              <a:t>リソース</a:t>
            </a:r>
            <a:endParaRPr kumimoji="1" lang="en-US" altLang="ja-JP" dirty="0" smtClean="0"/>
          </a:p>
          <a:p>
            <a:pPr algn="ctr"/>
            <a:r>
              <a:rPr kumimoji="1" lang="ja-JP" altLang="en-US" dirty="0" smtClean="0"/>
              <a:t>ファイル</a:t>
            </a:r>
            <a:endParaRPr kumimoji="1" lang="en-US" altLang="ja-JP" dirty="0"/>
          </a:p>
        </p:txBody>
      </p:sp>
      <p:sp>
        <p:nvSpPr>
          <p:cNvPr id="19" name="円/楕円 18"/>
          <p:cNvSpPr/>
          <p:nvPr/>
        </p:nvSpPr>
        <p:spPr>
          <a:xfrm>
            <a:off x="5378206" y="3514820"/>
            <a:ext cx="1728179" cy="884854"/>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アーカイバ</a:t>
            </a:r>
            <a:endParaRPr kumimoji="1" lang="en-US" altLang="ja-JP" dirty="0" smtClean="0"/>
          </a:p>
          <a:p>
            <a:pPr algn="ctr"/>
            <a:r>
              <a:rPr kumimoji="1" lang="en-US" altLang="ja-JP" dirty="0" smtClean="0"/>
              <a:t>ja</a:t>
            </a:r>
            <a:r>
              <a:rPr kumimoji="1" lang="ja-JP" altLang="en-US" dirty="0" smtClean="0"/>
              <a:t>ｒ</a:t>
            </a:r>
            <a:endParaRPr kumimoji="1" lang="ja-JP" altLang="en-US" dirty="0"/>
          </a:p>
        </p:txBody>
      </p:sp>
      <p:sp>
        <p:nvSpPr>
          <p:cNvPr id="20" name="下カーブ矢印 19"/>
          <p:cNvSpPr/>
          <p:nvPr/>
        </p:nvSpPr>
        <p:spPr>
          <a:xfrm rot="10800000" flipH="1">
            <a:off x="5085309" y="4390576"/>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メモ 20"/>
          <p:cNvSpPr/>
          <p:nvPr/>
        </p:nvSpPr>
        <p:spPr>
          <a:xfrm>
            <a:off x="7467595" y="4185166"/>
            <a:ext cx="1204521" cy="98092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アーカイブ</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(*.jar)</a:t>
            </a:r>
          </a:p>
        </p:txBody>
      </p:sp>
      <p:sp>
        <p:nvSpPr>
          <p:cNvPr id="22" name="下カーブ矢印 21"/>
          <p:cNvSpPr/>
          <p:nvPr/>
        </p:nvSpPr>
        <p:spPr>
          <a:xfrm rot="10800000" flipH="1">
            <a:off x="6603499" y="4416863"/>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メモ 22"/>
          <p:cNvSpPr/>
          <p:nvPr/>
        </p:nvSpPr>
        <p:spPr>
          <a:xfrm>
            <a:off x="261067" y="4549154"/>
            <a:ext cx="1151433" cy="98264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外部</a:t>
            </a:r>
            <a:endParaRPr kumimoji="1" lang="en-US" altLang="ja-JP" dirty="0" smtClean="0"/>
          </a:p>
          <a:p>
            <a:pPr algn="ctr"/>
            <a:r>
              <a:rPr kumimoji="1" lang="ja-JP" altLang="en-US" dirty="0" smtClean="0"/>
              <a:t>ライブラリ</a:t>
            </a:r>
            <a:endParaRPr kumimoji="1" lang="en-US" altLang="ja-JP" dirty="0"/>
          </a:p>
          <a:p>
            <a:pPr algn="ctr"/>
            <a:r>
              <a:rPr kumimoji="1" lang="en-US" altLang="ja-JP" dirty="0" smtClean="0"/>
              <a:t>(*.jar)</a:t>
            </a:r>
          </a:p>
        </p:txBody>
      </p:sp>
      <p:sp>
        <p:nvSpPr>
          <p:cNvPr id="12" name="メモ 11"/>
          <p:cNvSpPr/>
          <p:nvPr/>
        </p:nvSpPr>
        <p:spPr>
          <a:xfrm>
            <a:off x="144705" y="4390576"/>
            <a:ext cx="1151433" cy="98264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外部</a:t>
            </a:r>
            <a:endParaRPr kumimoji="1" lang="en-US" altLang="ja-JP" dirty="0" smtClean="0"/>
          </a:p>
          <a:p>
            <a:pPr algn="ctr"/>
            <a:r>
              <a:rPr kumimoji="1" lang="ja-JP" altLang="en-US" dirty="0" smtClean="0"/>
              <a:t>ライブラリ</a:t>
            </a:r>
            <a:endParaRPr kumimoji="1" lang="en-US" altLang="ja-JP" dirty="0"/>
          </a:p>
          <a:p>
            <a:pPr algn="ctr"/>
            <a:r>
              <a:rPr kumimoji="1" lang="en-US" altLang="ja-JP" dirty="0" smtClean="0"/>
              <a:t>(*.jar)</a:t>
            </a:r>
          </a:p>
        </p:txBody>
      </p:sp>
      <p:sp>
        <p:nvSpPr>
          <p:cNvPr id="24" name="テキスト ボックス 23"/>
          <p:cNvSpPr txBox="1"/>
          <p:nvPr/>
        </p:nvSpPr>
        <p:spPr>
          <a:xfrm>
            <a:off x="107504" y="1763869"/>
            <a:ext cx="8064896" cy="461665"/>
          </a:xfrm>
          <a:prstGeom prst="rect">
            <a:avLst/>
          </a:prstGeom>
          <a:noFill/>
        </p:spPr>
        <p:txBody>
          <a:bodyPr wrap="square" rtlCol="0">
            <a:spAutoFit/>
          </a:bodyPr>
          <a:lstStyle/>
          <a:p>
            <a:r>
              <a:rPr kumimoji="1" lang="en-US" altLang="ja-JP" sz="2400" dirty="0" smtClean="0"/>
              <a:t>Java</a:t>
            </a:r>
            <a:r>
              <a:rPr kumimoji="1" lang="ja-JP" altLang="en-US" sz="2400" dirty="0" smtClean="0"/>
              <a:t>プログラムのコンパイルと実行の流れ（従来）</a:t>
            </a:r>
            <a:endParaRPr kumimoji="1" lang="ja-JP" altLang="en-US" sz="2400" dirty="0"/>
          </a:p>
        </p:txBody>
      </p:sp>
    </p:spTree>
    <p:extLst>
      <p:ext uri="{BB962C8B-B14F-4D97-AF65-F5344CB8AC3E}">
        <p14:creationId xmlns:p14="http://schemas.microsoft.com/office/powerpoint/2010/main" val="1410516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Windows</a:t>
            </a:r>
            <a:r>
              <a:rPr kumimoji="1" lang="ja-JP" altLang="en-US" dirty="0" smtClean="0"/>
              <a:t>インストーラー</a:t>
            </a:r>
            <a:endParaRPr kumimoji="1" lang="ja-JP" altLang="en-US" dirty="0"/>
          </a:p>
        </p:txBody>
      </p:sp>
      <p:sp>
        <p:nvSpPr>
          <p:cNvPr id="6" name="円/楕円 5"/>
          <p:cNvSpPr/>
          <p:nvPr/>
        </p:nvSpPr>
        <p:spPr>
          <a:xfrm>
            <a:off x="2627784" y="3066857"/>
            <a:ext cx="1728179" cy="828092"/>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java</a:t>
            </a:r>
            <a:endParaRPr kumimoji="1" lang="ja-JP" altLang="en-US" dirty="0"/>
          </a:p>
        </p:txBody>
      </p:sp>
      <p:sp>
        <p:nvSpPr>
          <p:cNvPr id="9" name="メモ 8"/>
          <p:cNvSpPr/>
          <p:nvPr/>
        </p:nvSpPr>
        <p:spPr>
          <a:xfrm>
            <a:off x="294046" y="3815856"/>
            <a:ext cx="1656184" cy="98092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Java</a:t>
            </a:r>
            <a:r>
              <a:rPr kumimoji="1" lang="ja-JP" altLang="en-US" dirty="0" smtClean="0"/>
              <a:t>実行環境</a:t>
            </a:r>
            <a:endParaRPr kumimoji="1" lang="en-US" altLang="ja-JP" dirty="0" smtClean="0"/>
          </a:p>
          <a:p>
            <a:pPr algn="ctr"/>
            <a:r>
              <a:rPr kumimoji="1" lang="ja-JP" altLang="en-US" dirty="0" smtClean="0"/>
              <a:t>（</a:t>
            </a:r>
            <a:r>
              <a:rPr kumimoji="1" lang="en-US" altLang="ja-JP" dirty="0" smtClean="0"/>
              <a:t>JRE</a:t>
            </a:r>
            <a:r>
              <a:rPr kumimoji="1" lang="ja-JP" altLang="en-US" dirty="0" smtClean="0"/>
              <a:t>）</a:t>
            </a:r>
            <a:endParaRPr kumimoji="1" lang="en-US" altLang="ja-JP" dirty="0" smtClean="0"/>
          </a:p>
        </p:txBody>
      </p:sp>
      <p:sp>
        <p:nvSpPr>
          <p:cNvPr id="10" name="下カーブ矢印 9"/>
          <p:cNvSpPr/>
          <p:nvPr/>
        </p:nvSpPr>
        <p:spPr>
          <a:xfrm>
            <a:off x="1951085" y="2623316"/>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下カーブ矢印 10"/>
          <p:cNvSpPr/>
          <p:nvPr/>
        </p:nvSpPr>
        <p:spPr>
          <a:xfrm>
            <a:off x="4254546" y="2609720"/>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下カーブ矢印 12"/>
          <p:cNvSpPr/>
          <p:nvPr/>
        </p:nvSpPr>
        <p:spPr>
          <a:xfrm rot="10800000" flipH="1">
            <a:off x="1951085" y="3897381"/>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メモ 17"/>
          <p:cNvSpPr/>
          <p:nvPr/>
        </p:nvSpPr>
        <p:spPr>
          <a:xfrm>
            <a:off x="294046" y="2420888"/>
            <a:ext cx="1656184" cy="98092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アーカイブ</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(*.jar)</a:t>
            </a:r>
          </a:p>
        </p:txBody>
      </p:sp>
      <p:pic>
        <p:nvPicPr>
          <p:cNvPr id="3" name="図 2"/>
          <p:cNvPicPr>
            <a:picLocks noChangeAspect="1"/>
          </p:cNvPicPr>
          <p:nvPr/>
        </p:nvPicPr>
        <p:blipFill>
          <a:blip r:embed="rId2"/>
          <a:stretch>
            <a:fillRect/>
          </a:stretch>
        </p:blipFill>
        <p:spPr>
          <a:xfrm>
            <a:off x="5131330" y="2911348"/>
            <a:ext cx="2385970" cy="1708799"/>
          </a:xfrm>
          <a:prstGeom prst="rect">
            <a:avLst/>
          </a:prstGeom>
        </p:spPr>
      </p:pic>
      <p:sp>
        <p:nvSpPr>
          <p:cNvPr id="19" name="メモ 18"/>
          <p:cNvSpPr/>
          <p:nvPr/>
        </p:nvSpPr>
        <p:spPr>
          <a:xfrm>
            <a:off x="3049332" y="5157192"/>
            <a:ext cx="1656184" cy="98092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設定ファイル等</a:t>
            </a:r>
            <a:endParaRPr kumimoji="1" lang="en-US" altLang="ja-JP" dirty="0" smtClean="0"/>
          </a:p>
        </p:txBody>
      </p:sp>
      <p:sp>
        <p:nvSpPr>
          <p:cNvPr id="20" name="下カーブ矢印 19"/>
          <p:cNvSpPr/>
          <p:nvPr/>
        </p:nvSpPr>
        <p:spPr>
          <a:xfrm rot="8178789" flipH="1">
            <a:off x="4766228" y="5067520"/>
            <a:ext cx="1347113" cy="4768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テキスト ボックス 20"/>
          <p:cNvSpPr txBox="1"/>
          <p:nvPr/>
        </p:nvSpPr>
        <p:spPr>
          <a:xfrm>
            <a:off x="107504" y="1763869"/>
            <a:ext cx="8064896" cy="461665"/>
          </a:xfrm>
          <a:prstGeom prst="rect">
            <a:avLst/>
          </a:prstGeom>
          <a:noFill/>
        </p:spPr>
        <p:txBody>
          <a:bodyPr wrap="square" rtlCol="0">
            <a:spAutoFit/>
          </a:bodyPr>
          <a:lstStyle/>
          <a:p>
            <a:r>
              <a:rPr kumimoji="1" lang="en-US" altLang="ja-JP" sz="2400" dirty="0" smtClean="0"/>
              <a:t>Java</a:t>
            </a:r>
            <a:r>
              <a:rPr kumimoji="1" lang="ja-JP" altLang="en-US" sz="2400" dirty="0" smtClean="0"/>
              <a:t>プログラムのコンパイルと実行の流れ（従来）</a:t>
            </a:r>
            <a:endParaRPr kumimoji="1" lang="ja-JP" altLang="en-US" sz="2400" dirty="0"/>
          </a:p>
        </p:txBody>
      </p:sp>
    </p:spTree>
    <p:extLst>
      <p:ext uri="{BB962C8B-B14F-4D97-AF65-F5344CB8AC3E}">
        <p14:creationId xmlns:p14="http://schemas.microsoft.com/office/powerpoint/2010/main" val="3660622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Windows</a:t>
            </a:r>
            <a:r>
              <a:rPr kumimoji="1" lang="ja-JP" altLang="en-US" dirty="0" smtClean="0"/>
              <a:t>インストーラー</a:t>
            </a:r>
            <a:endParaRPr kumimoji="1" lang="ja-JP" altLang="en-US" dirty="0"/>
          </a:p>
        </p:txBody>
      </p:sp>
      <p:sp>
        <p:nvSpPr>
          <p:cNvPr id="6" name="円/楕円 5"/>
          <p:cNvSpPr/>
          <p:nvPr/>
        </p:nvSpPr>
        <p:spPr>
          <a:xfrm>
            <a:off x="3052365" y="3597302"/>
            <a:ext cx="2203863" cy="828092"/>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000" dirty="0" err="1" smtClean="0"/>
              <a:t>javapackager</a:t>
            </a:r>
            <a:endParaRPr kumimoji="1" lang="ja-JP" altLang="en-US" sz="2000" dirty="0"/>
          </a:p>
        </p:txBody>
      </p:sp>
      <p:sp>
        <p:nvSpPr>
          <p:cNvPr id="9" name="メモ 8"/>
          <p:cNvSpPr/>
          <p:nvPr/>
        </p:nvSpPr>
        <p:spPr>
          <a:xfrm>
            <a:off x="294046" y="4959395"/>
            <a:ext cx="1656184" cy="98092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Java</a:t>
            </a:r>
            <a:r>
              <a:rPr kumimoji="1" lang="ja-JP" altLang="en-US" dirty="0" smtClean="0"/>
              <a:t>実行環境</a:t>
            </a:r>
            <a:endParaRPr kumimoji="1" lang="en-US" altLang="ja-JP" dirty="0" smtClean="0"/>
          </a:p>
          <a:p>
            <a:pPr algn="ctr"/>
            <a:r>
              <a:rPr kumimoji="1" lang="ja-JP" altLang="en-US" dirty="0" smtClean="0"/>
              <a:t>（</a:t>
            </a:r>
            <a:r>
              <a:rPr kumimoji="1" lang="en-US" altLang="ja-JP" dirty="0" smtClean="0"/>
              <a:t>JRE</a:t>
            </a:r>
            <a:r>
              <a:rPr kumimoji="1" lang="ja-JP" altLang="en-US" dirty="0" smtClean="0"/>
              <a:t>）</a:t>
            </a:r>
            <a:endParaRPr kumimoji="1" lang="en-US" altLang="ja-JP" dirty="0" smtClean="0"/>
          </a:p>
        </p:txBody>
      </p:sp>
      <p:sp>
        <p:nvSpPr>
          <p:cNvPr id="10" name="下カーブ矢印 9"/>
          <p:cNvSpPr/>
          <p:nvPr/>
        </p:nvSpPr>
        <p:spPr>
          <a:xfrm rot="1455430">
            <a:off x="2012066" y="2869272"/>
            <a:ext cx="1277113"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下カーブ矢印 10"/>
          <p:cNvSpPr/>
          <p:nvPr/>
        </p:nvSpPr>
        <p:spPr>
          <a:xfrm>
            <a:off x="5148064" y="3313812"/>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下カーブ矢印 12"/>
          <p:cNvSpPr/>
          <p:nvPr/>
        </p:nvSpPr>
        <p:spPr>
          <a:xfrm rot="10800000" flipH="1">
            <a:off x="1992124" y="4083151"/>
            <a:ext cx="999789"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メモ 17"/>
          <p:cNvSpPr/>
          <p:nvPr/>
        </p:nvSpPr>
        <p:spPr>
          <a:xfrm>
            <a:off x="294046" y="2420888"/>
            <a:ext cx="1656184" cy="98092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アーカイブ</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(*.jar)</a:t>
            </a:r>
          </a:p>
        </p:txBody>
      </p:sp>
      <p:sp>
        <p:nvSpPr>
          <p:cNvPr id="19" name="メモ 18"/>
          <p:cNvSpPr/>
          <p:nvPr/>
        </p:nvSpPr>
        <p:spPr>
          <a:xfrm>
            <a:off x="294046" y="3669575"/>
            <a:ext cx="1656184" cy="98092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設定ファイル等</a:t>
            </a:r>
            <a:endParaRPr kumimoji="1" lang="en-US" altLang="ja-JP" dirty="0" smtClean="0"/>
          </a:p>
        </p:txBody>
      </p:sp>
      <p:sp>
        <p:nvSpPr>
          <p:cNvPr id="20" name="下カーブ矢印 19"/>
          <p:cNvSpPr/>
          <p:nvPr/>
        </p:nvSpPr>
        <p:spPr>
          <a:xfrm rot="8178789" flipH="1">
            <a:off x="2002148" y="4872837"/>
            <a:ext cx="1657250" cy="408537"/>
          </a:xfrm>
          <a:prstGeom prst="curvedDownArrow">
            <a:avLst>
              <a:gd name="adj1" fmla="val 25000"/>
              <a:gd name="adj2" fmla="val 50000"/>
              <a:gd name="adj3" fmla="val 355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テキスト ボックス 20"/>
          <p:cNvSpPr txBox="1"/>
          <p:nvPr/>
        </p:nvSpPr>
        <p:spPr>
          <a:xfrm>
            <a:off x="107504" y="1763869"/>
            <a:ext cx="8928992" cy="461665"/>
          </a:xfrm>
          <a:prstGeom prst="rect">
            <a:avLst/>
          </a:prstGeom>
          <a:noFill/>
        </p:spPr>
        <p:txBody>
          <a:bodyPr wrap="square" rtlCol="0">
            <a:spAutoFit/>
          </a:bodyPr>
          <a:lstStyle/>
          <a:p>
            <a:r>
              <a:rPr kumimoji="1" lang="en-US" altLang="ja-JP" sz="2400" dirty="0" smtClean="0"/>
              <a:t>Java</a:t>
            </a:r>
            <a:r>
              <a:rPr kumimoji="1" lang="ja-JP" altLang="en-US" sz="2400" dirty="0" smtClean="0"/>
              <a:t>プログラムのコンパイルと実行の流れ（</a:t>
            </a:r>
            <a:r>
              <a:rPr kumimoji="1" lang="en-US" altLang="ja-JP" sz="2400" dirty="0" err="1" smtClean="0"/>
              <a:t>javapackager</a:t>
            </a:r>
            <a:r>
              <a:rPr kumimoji="1" lang="ja-JP" altLang="en-US" sz="2400" dirty="0" smtClean="0"/>
              <a:t>）</a:t>
            </a:r>
            <a:endParaRPr kumimoji="1" lang="ja-JP" altLang="en-US" sz="2400" dirty="0"/>
          </a:p>
        </p:txBody>
      </p:sp>
      <p:sp>
        <p:nvSpPr>
          <p:cNvPr id="14" name="メモ 13"/>
          <p:cNvSpPr/>
          <p:nvPr/>
        </p:nvSpPr>
        <p:spPr>
          <a:xfrm>
            <a:off x="6091787" y="3592691"/>
            <a:ext cx="1656184" cy="98092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インストーラー</a:t>
            </a:r>
            <a:endParaRPr kumimoji="1" lang="en-US" altLang="ja-JP" dirty="0" smtClean="0"/>
          </a:p>
          <a:p>
            <a:pPr algn="ctr"/>
            <a:r>
              <a:rPr kumimoji="1" lang="ja-JP" altLang="en-US" dirty="0" smtClean="0"/>
              <a:t>（</a:t>
            </a:r>
            <a:r>
              <a:rPr kumimoji="1" lang="en-US" altLang="ja-JP" dirty="0" smtClean="0"/>
              <a:t>*.</a:t>
            </a:r>
            <a:r>
              <a:rPr kumimoji="1" lang="en-US" altLang="ja-JP" dirty="0" err="1" smtClean="0"/>
              <a:t>msi</a:t>
            </a:r>
            <a:r>
              <a:rPr kumimoji="1" lang="ja-JP" altLang="en-US" dirty="0" smtClean="0"/>
              <a:t>）</a:t>
            </a:r>
            <a:endParaRPr kumimoji="1" lang="en-US" altLang="ja-JP" dirty="0" smtClean="0"/>
          </a:p>
        </p:txBody>
      </p:sp>
      <p:sp>
        <p:nvSpPr>
          <p:cNvPr id="4" name="テキスト ボックス 3"/>
          <p:cNvSpPr txBox="1"/>
          <p:nvPr/>
        </p:nvSpPr>
        <p:spPr>
          <a:xfrm>
            <a:off x="2830773" y="5699442"/>
            <a:ext cx="6014659" cy="830997"/>
          </a:xfrm>
          <a:prstGeom prst="rect">
            <a:avLst/>
          </a:prstGeom>
          <a:noFill/>
        </p:spPr>
        <p:txBody>
          <a:bodyPr wrap="square" rtlCol="0">
            <a:spAutoFit/>
          </a:bodyPr>
          <a:lstStyle/>
          <a:p>
            <a:r>
              <a:rPr kumimoji="1" lang="en-US" altLang="ja-JP" sz="2400" dirty="0" err="1"/>
              <a:t>j</a:t>
            </a:r>
            <a:r>
              <a:rPr kumimoji="1" lang="en-US" altLang="ja-JP" sz="2400" dirty="0" err="1" smtClean="0"/>
              <a:t>avapackager</a:t>
            </a:r>
            <a:r>
              <a:rPr kumimoji="1" lang="en-US" altLang="ja-JP" sz="2400" dirty="0" smtClean="0"/>
              <a:t> </a:t>
            </a:r>
            <a:r>
              <a:rPr kumimoji="1" lang="ja-JP" altLang="en-US" sz="2400" dirty="0" smtClean="0"/>
              <a:t>は、</a:t>
            </a:r>
            <a:r>
              <a:rPr kumimoji="1" lang="en-US" altLang="ja-JP" sz="2400" dirty="0" smtClean="0"/>
              <a:t>Java</a:t>
            </a:r>
            <a:r>
              <a:rPr kumimoji="1" lang="ja-JP" altLang="en-US" sz="2400" dirty="0" smtClean="0"/>
              <a:t> </a:t>
            </a:r>
            <a:r>
              <a:rPr kumimoji="1" lang="en-US" altLang="ja-JP" sz="2400" dirty="0" smtClean="0"/>
              <a:t>SE</a:t>
            </a:r>
            <a:r>
              <a:rPr kumimoji="1" lang="ja-JP" altLang="en-US" sz="2400" dirty="0" smtClean="0"/>
              <a:t> </a:t>
            </a:r>
            <a:r>
              <a:rPr kumimoji="1" lang="en-US" altLang="ja-JP" sz="2400" dirty="0" smtClean="0"/>
              <a:t>8u20</a:t>
            </a:r>
            <a:r>
              <a:rPr kumimoji="1" lang="ja-JP" altLang="en-US" sz="2400" dirty="0" smtClean="0"/>
              <a:t>から搭載</a:t>
            </a:r>
            <a:endParaRPr kumimoji="1" lang="en-US" altLang="ja-JP" sz="2400" dirty="0" smtClean="0"/>
          </a:p>
          <a:p>
            <a:r>
              <a:rPr kumimoji="1" lang="ja-JP" altLang="en-US" sz="2400" dirty="0" smtClean="0"/>
              <a:t>（それ以前の</a:t>
            </a:r>
            <a:r>
              <a:rPr kumimoji="1" lang="en-US" altLang="ja-JP" sz="2400" dirty="0" err="1" smtClean="0"/>
              <a:t>javafxpackager</a:t>
            </a:r>
            <a:r>
              <a:rPr kumimoji="1" lang="ja-JP" altLang="en-US" sz="2400" dirty="0" smtClean="0"/>
              <a:t>のリネーム）</a:t>
            </a:r>
            <a:endParaRPr kumimoji="1" lang="ja-JP" altLang="en-US" sz="2400" dirty="0"/>
          </a:p>
        </p:txBody>
      </p:sp>
    </p:spTree>
    <p:extLst>
      <p:ext uri="{BB962C8B-B14F-4D97-AF65-F5344CB8AC3E}">
        <p14:creationId xmlns:p14="http://schemas.microsoft.com/office/powerpoint/2010/main" val="4231487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Windows</a:t>
            </a:r>
            <a:r>
              <a:rPr kumimoji="1" lang="ja-JP" altLang="en-US" dirty="0" smtClean="0"/>
              <a:t>インストーラー</a:t>
            </a:r>
            <a:endParaRPr kumimoji="1" lang="ja-JP" altLang="en-US" dirty="0"/>
          </a:p>
        </p:txBody>
      </p:sp>
      <p:sp>
        <p:nvSpPr>
          <p:cNvPr id="11" name="下カーブ矢印 10"/>
          <p:cNvSpPr/>
          <p:nvPr/>
        </p:nvSpPr>
        <p:spPr>
          <a:xfrm>
            <a:off x="1556084" y="2921644"/>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メモ 13"/>
          <p:cNvSpPr/>
          <p:nvPr/>
        </p:nvSpPr>
        <p:spPr>
          <a:xfrm>
            <a:off x="182962" y="3350735"/>
            <a:ext cx="1656184" cy="870353"/>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インストーラー</a:t>
            </a:r>
            <a:endParaRPr kumimoji="1" lang="en-US" altLang="ja-JP" dirty="0" smtClean="0"/>
          </a:p>
          <a:p>
            <a:pPr algn="ctr"/>
            <a:r>
              <a:rPr kumimoji="1" lang="ja-JP" altLang="en-US" dirty="0" smtClean="0"/>
              <a:t>（</a:t>
            </a:r>
            <a:r>
              <a:rPr kumimoji="1" lang="en-US" altLang="ja-JP" dirty="0" smtClean="0"/>
              <a:t>*.</a:t>
            </a:r>
            <a:r>
              <a:rPr kumimoji="1" lang="en-US" altLang="ja-JP" dirty="0" err="1" smtClean="0"/>
              <a:t>msi</a:t>
            </a:r>
            <a:r>
              <a:rPr kumimoji="1" lang="ja-JP" altLang="en-US" dirty="0" smtClean="0"/>
              <a:t>）</a:t>
            </a:r>
            <a:endParaRPr kumimoji="1" lang="en-US" altLang="ja-JP" dirty="0" smtClean="0"/>
          </a:p>
        </p:txBody>
      </p:sp>
      <p:sp>
        <p:nvSpPr>
          <p:cNvPr id="15" name="円/楕円 14"/>
          <p:cNvSpPr/>
          <p:nvPr/>
        </p:nvSpPr>
        <p:spPr>
          <a:xfrm>
            <a:off x="2057584" y="3325088"/>
            <a:ext cx="2028820" cy="828092"/>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インストール</a:t>
            </a:r>
            <a:endParaRPr kumimoji="1" lang="ja-JP" altLang="en-US" dirty="0"/>
          </a:p>
        </p:txBody>
      </p:sp>
      <p:sp>
        <p:nvSpPr>
          <p:cNvPr id="17" name="メモ 16"/>
          <p:cNvSpPr/>
          <p:nvPr/>
        </p:nvSpPr>
        <p:spPr>
          <a:xfrm>
            <a:off x="4605431" y="3170973"/>
            <a:ext cx="1531798" cy="495709"/>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ショートカット</a:t>
            </a:r>
            <a:endParaRPr kumimoji="1" lang="en-US" altLang="ja-JP" dirty="0" smtClean="0"/>
          </a:p>
        </p:txBody>
      </p:sp>
      <p:sp>
        <p:nvSpPr>
          <p:cNvPr id="22" name="下カーブ矢印 21"/>
          <p:cNvSpPr/>
          <p:nvPr/>
        </p:nvSpPr>
        <p:spPr>
          <a:xfrm>
            <a:off x="3481822" y="2914666"/>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4" name="図 23"/>
          <p:cNvPicPr>
            <a:picLocks noChangeAspect="1"/>
          </p:cNvPicPr>
          <p:nvPr/>
        </p:nvPicPr>
        <p:blipFill>
          <a:blip r:embed="rId2"/>
          <a:stretch>
            <a:fillRect/>
          </a:stretch>
        </p:blipFill>
        <p:spPr>
          <a:xfrm>
            <a:off x="6582813" y="2689762"/>
            <a:ext cx="2385970" cy="1708799"/>
          </a:xfrm>
          <a:prstGeom prst="rect">
            <a:avLst/>
          </a:prstGeom>
        </p:spPr>
      </p:pic>
      <p:sp>
        <p:nvSpPr>
          <p:cNvPr id="25" name="下カーブ矢印 24"/>
          <p:cNvSpPr/>
          <p:nvPr/>
        </p:nvSpPr>
        <p:spPr>
          <a:xfrm rot="18634868" flipV="1">
            <a:off x="7591565" y="4818026"/>
            <a:ext cx="1107045" cy="52656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上矢印 2"/>
          <p:cNvSpPr/>
          <p:nvPr/>
        </p:nvSpPr>
        <p:spPr>
          <a:xfrm flipV="1">
            <a:off x="5214062" y="3701358"/>
            <a:ext cx="222034" cy="1247894"/>
          </a:xfrm>
          <a:prstGeom prst="upArrow">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メモ 25"/>
          <p:cNvSpPr/>
          <p:nvPr/>
        </p:nvSpPr>
        <p:spPr>
          <a:xfrm>
            <a:off x="4605430" y="6238773"/>
            <a:ext cx="2487519" cy="405196"/>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Java</a:t>
            </a:r>
            <a:r>
              <a:rPr kumimoji="1" lang="ja-JP" altLang="en-US" dirty="0" smtClean="0"/>
              <a:t>実行環境（</a:t>
            </a:r>
            <a:r>
              <a:rPr kumimoji="1" lang="en-US" altLang="ja-JP" dirty="0" smtClean="0"/>
              <a:t>JRE</a:t>
            </a:r>
            <a:r>
              <a:rPr kumimoji="1" lang="ja-JP" altLang="en-US" dirty="0" smtClean="0"/>
              <a:t>）</a:t>
            </a:r>
            <a:endParaRPr kumimoji="1" lang="en-US" altLang="ja-JP" dirty="0" smtClean="0"/>
          </a:p>
        </p:txBody>
      </p:sp>
      <p:sp>
        <p:nvSpPr>
          <p:cNvPr id="4" name="右中かっこ 3"/>
          <p:cNvSpPr/>
          <p:nvPr/>
        </p:nvSpPr>
        <p:spPr>
          <a:xfrm>
            <a:off x="7208984" y="5013176"/>
            <a:ext cx="360039" cy="1583702"/>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メモ 26"/>
          <p:cNvSpPr/>
          <p:nvPr/>
        </p:nvSpPr>
        <p:spPr>
          <a:xfrm>
            <a:off x="4605429" y="5666616"/>
            <a:ext cx="2487519" cy="464408"/>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設定ファイル等</a:t>
            </a:r>
            <a:endParaRPr kumimoji="1" lang="en-US" altLang="ja-JP" dirty="0" smtClean="0"/>
          </a:p>
        </p:txBody>
      </p:sp>
      <p:sp>
        <p:nvSpPr>
          <p:cNvPr id="28" name="メモ 27"/>
          <p:cNvSpPr/>
          <p:nvPr/>
        </p:nvSpPr>
        <p:spPr>
          <a:xfrm>
            <a:off x="4605430" y="4949253"/>
            <a:ext cx="2487517" cy="589691"/>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アーカイブファイル</a:t>
            </a:r>
            <a:r>
              <a:rPr kumimoji="1" lang="en-US" altLang="ja-JP" dirty="0" smtClean="0"/>
              <a:t>(*.jar)</a:t>
            </a:r>
          </a:p>
        </p:txBody>
      </p:sp>
      <p:sp>
        <p:nvSpPr>
          <p:cNvPr id="5" name="左大かっこ 4"/>
          <p:cNvSpPr/>
          <p:nvPr/>
        </p:nvSpPr>
        <p:spPr>
          <a:xfrm>
            <a:off x="4345918" y="3286206"/>
            <a:ext cx="154074" cy="3310672"/>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メモ 15"/>
          <p:cNvSpPr/>
          <p:nvPr/>
        </p:nvSpPr>
        <p:spPr>
          <a:xfrm>
            <a:off x="4603369" y="4005065"/>
            <a:ext cx="1507761" cy="607056"/>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実行ファイル</a:t>
            </a:r>
            <a:endParaRPr kumimoji="1" lang="en-US" altLang="ja-JP" dirty="0" smtClean="0"/>
          </a:p>
          <a:p>
            <a:pPr algn="ctr"/>
            <a:r>
              <a:rPr kumimoji="1" lang="ja-JP" altLang="en-US" dirty="0" smtClean="0"/>
              <a:t>（</a:t>
            </a:r>
            <a:r>
              <a:rPr kumimoji="1" lang="en-US" altLang="ja-JP" dirty="0" smtClean="0"/>
              <a:t>*.exe</a:t>
            </a:r>
            <a:r>
              <a:rPr kumimoji="1" lang="ja-JP" altLang="en-US" dirty="0" smtClean="0"/>
              <a:t>）</a:t>
            </a:r>
            <a:endParaRPr kumimoji="1" lang="en-US" altLang="ja-JP" dirty="0" smtClean="0"/>
          </a:p>
        </p:txBody>
      </p:sp>
      <p:sp>
        <p:nvSpPr>
          <p:cNvPr id="19" name="テキスト ボックス 18"/>
          <p:cNvSpPr txBox="1"/>
          <p:nvPr/>
        </p:nvSpPr>
        <p:spPr>
          <a:xfrm>
            <a:off x="107504" y="1763869"/>
            <a:ext cx="8928992" cy="461665"/>
          </a:xfrm>
          <a:prstGeom prst="rect">
            <a:avLst/>
          </a:prstGeom>
          <a:noFill/>
        </p:spPr>
        <p:txBody>
          <a:bodyPr wrap="square" rtlCol="0">
            <a:spAutoFit/>
          </a:bodyPr>
          <a:lstStyle/>
          <a:p>
            <a:r>
              <a:rPr kumimoji="1" lang="en-US" altLang="ja-JP" sz="2400" dirty="0" smtClean="0"/>
              <a:t>Java</a:t>
            </a:r>
            <a:r>
              <a:rPr kumimoji="1" lang="ja-JP" altLang="en-US" sz="2400" dirty="0" smtClean="0"/>
              <a:t>プログラムのコンパイルと実行の流れ（</a:t>
            </a:r>
            <a:r>
              <a:rPr kumimoji="1" lang="en-US" altLang="ja-JP" sz="2400" dirty="0" err="1" smtClean="0"/>
              <a:t>javapackager</a:t>
            </a:r>
            <a:r>
              <a:rPr kumimoji="1" lang="ja-JP" altLang="en-US" sz="2400" dirty="0" smtClean="0"/>
              <a:t>）</a:t>
            </a:r>
            <a:endParaRPr kumimoji="1" lang="ja-JP" altLang="en-US" sz="2400" dirty="0"/>
          </a:p>
        </p:txBody>
      </p:sp>
    </p:spTree>
    <p:extLst>
      <p:ext uri="{BB962C8B-B14F-4D97-AF65-F5344CB8AC3E}">
        <p14:creationId xmlns:p14="http://schemas.microsoft.com/office/powerpoint/2010/main" val="1585905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smtClean="0"/>
              <a:t>インストーラー作成</a:t>
            </a:r>
            <a:r>
              <a:rPr kumimoji="1" lang="ja-JP" altLang="en-US" dirty="0"/>
              <a:t>環境</a:t>
            </a:r>
          </a:p>
        </p:txBody>
      </p:sp>
      <p:sp>
        <p:nvSpPr>
          <p:cNvPr id="3" name="コンテンツ プレースホルダー 2"/>
          <p:cNvSpPr>
            <a:spLocks noGrp="1"/>
          </p:cNvSpPr>
          <p:nvPr>
            <p:ph idx="1"/>
          </p:nvPr>
        </p:nvSpPr>
        <p:spPr/>
        <p:txBody>
          <a:bodyPr/>
          <a:lstStyle/>
          <a:p>
            <a:pPr>
              <a:lnSpc>
                <a:spcPct val="200000"/>
              </a:lnSpc>
            </a:pPr>
            <a:r>
              <a:rPr kumimoji="1" lang="en-US" altLang="ja-JP" dirty="0" smtClean="0"/>
              <a:t>Java</a:t>
            </a:r>
            <a:r>
              <a:rPr kumimoji="1" lang="ja-JP" altLang="en-US" dirty="0" smtClean="0"/>
              <a:t> </a:t>
            </a:r>
            <a:r>
              <a:rPr kumimoji="1" lang="en-US" altLang="ja-JP" dirty="0" smtClean="0"/>
              <a:t>SE</a:t>
            </a:r>
            <a:r>
              <a:rPr kumimoji="1" lang="ja-JP" altLang="en-US" dirty="0"/>
              <a:t> </a:t>
            </a:r>
            <a:r>
              <a:rPr kumimoji="1" lang="en-US" altLang="ja-JP" dirty="0" smtClean="0"/>
              <a:t>Development</a:t>
            </a:r>
            <a:r>
              <a:rPr kumimoji="1" lang="ja-JP" altLang="en-US" dirty="0"/>
              <a:t> </a:t>
            </a:r>
            <a:r>
              <a:rPr kumimoji="1" lang="en-US" altLang="ja-JP" dirty="0" smtClean="0"/>
              <a:t>Kit</a:t>
            </a:r>
            <a:r>
              <a:rPr kumimoji="1" lang="ja-JP" altLang="en-US" dirty="0"/>
              <a:t> </a:t>
            </a:r>
            <a:r>
              <a:rPr kumimoji="1" lang="en-US" altLang="ja-JP" dirty="0" smtClean="0"/>
              <a:t>8</a:t>
            </a:r>
          </a:p>
          <a:p>
            <a:pPr>
              <a:lnSpc>
                <a:spcPct val="150000"/>
              </a:lnSpc>
            </a:pPr>
            <a:r>
              <a:rPr kumimoji="1" lang="en-US" altLang="ja-JP" dirty="0" smtClean="0"/>
              <a:t>WiX</a:t>
            </a:r>
            <a:r>
              <a:rPr kumimoji="1" lang="ja-JP" altLang="en-US" dirty="0" smtClean="0"/>
              <a:t> </a:t>
            </a:r>
            <a:r>
              <a:rPr kumimoji="1" lang="en-US" altLang="ja-JP" dirty="0" smtClean="0"/>
              <a:t>Toolset</a:t>
            </a:r>
            <a:r>
              <a:rPr kumimoji="1" lang="ja-JP" altLang="en-US" dirty="0"/>
              <a:t> </a:t>
            </a:r>
            <a:r>
              <a:rPr kumimoji="1" lang="en-US" altLang="ja-JP" dirty="0" smtClean="0"/>
              <a:t>3.10</a:t>
            </a:r>
          </a:p>
          <a:p>
            <a:pPr marL="457200" lvl="1" indent="0">
              <a:lnSpc>
                <a:spcPct val="200000"/>
              </a:lnSpc>
              <a:buNone/>
            </a:pPr>
            <a:r>
              <a:rPr kumimoji="1" lang="en-US" altLang="ja-JP" dirty="0" smtClean="0"/>
              <a:t>  </a:t>
            </a:r>
            <a:r>
              <a:rPr kumimoji="1" lang="en-US" altLang="ja-JP" dirty="0" smtClean="0">
                <a:hlinkClick r:id="rId2"/>
              </a:rPr>
              <a:t>http</a:t>
            </a:r>
            <a:r>
              <a:rPr kumimoji="1" lang="en-US" altLang="ja-JP" dirty="0">
                <a:hlinkClick r:id="rId2"/>
              </a:rPr>
              <a:t>://</a:t>
            </a:r>
            <a:r>
              <a:rPr kumimoji="1" lang="en-US" altLang="ja-JP" dirty="0" smtClean="0">
                <a:hlinkClick r:id="rId2"/>
              </a:rPr>
              <a:t>wixtoolset.org</a:t>
            </a:r>
            <a:endParaRPr kumimoji="1" lang="en-US" altLang="ja-JP" dirty="0"/>
          </a:p>
          <a:p>
            <a:pPr marL="514350" indent="-457200">
              <a:lnSpc>
                <a:spcPct val="200000"/>
              </a:lnSpc>
            </a:pPr>
            <a:endParaRPr kumimoji="1" lang="en-US" altLang="ja-JP" dirty="0" smtClean="0"/>
          </a:p>
          <a:p>
            <a:pPr marL="514350" indent="-457200">
              <a:lnSpc>
                <a:spcPct val="200000"/>
              </a:lnSpc>
            </a:pPr>
            <a:r>
              <a:rPr kumimoji="1" lang="en-US" altLang="ja-JP" dirty="0" smtClean="0"/>
              <a:t>NetBeans</a:t>
            </a:r>
            <a:r>
              <a:rPr kumimoji="1" lang="ja-JP" altLang="en-US" dirty="0" smtClean="0"/>
              <a:t> </a:t>
            </a:r>
            <a:r>
              <a:rPr kumimoji="1" lang="en-US" altLang="ja-JP" dirty="0" smtClean="0"/>
              <a:t>IDE</a:t>
            </a:r>
            <a:r>
              <a:rPr kumimoji="1" lang="ja-JP" altLang="en-US" dirty="0" smtClean="0"/>
              <a:t> </a:t>
            </a:r>
            <a:r>
              <a:rPr kumimoji="1" lang="en-US" altLang="ja-JP" dirty="0" smtClean="0"/>
              <a:t>8.1</a:t>
            </a:r>
          </a:p>
          <a:p>
            <a:pPr marL="457200" lvl="1" indent="0">
              <a:buNone/>
            </a:pPr>
            <a:endParaRPr kumimoji="1" lang="en-US" altLang="ja-JP" dirty="0"/>
          </a:p>
        </p:txBody>
      </p:sp>
      <p:pic>
        <p:nvPicPr>
          <p:cNvPr id="5" name="図 4"/>
          <p:cNvPicPr>
            <a:picLocks noChangeAspect="1"/>
          </p:cNvPicPr>
          <p:nvPr/>
        </p:nvPicPr>
        <p:blipFill>
          <a:blip r:embed="rId3"/>
          <a:stretch>
            <a:fillRect/>
          </a:stretch>
        </p:blipFill>
        <p:spPr>
          <a:xfrm>
            <a:off x="5864310" y="1834741"/>
            <a:ext cx="1638183" cy="936104"/>
          </a:xfrm>
          <a:prstGeom prst="rect">
            <a:avLst/>
          </a:prstGeom>
        </p:spPr>
      </p:pic>
      <p:pic>
        <p:nvPicPr>
          <p:cNvPr id="6" name="図 5"/>
          <p:cNvPicPr>
            <a:picLocks noChangeAspect="1"/>
          </p:cNvPicPr>
          <p:nvPr/>
        </p:nvPicPr>
        <p:blipFill>
          <a:blip r:embed="rId4"/>
          <a:stretch>
            <a:fillRect/>
          </a:stretch>
        </p:blipFill>
        <p:spPr>
          <a:xfrm>
            <a:off x="5928607" y="3049568"/>
            <a:ext cx="1302269" cy="839869"/>
          </a:xfrm>
          <a:prstGeom prst="rect">
            <a:avLst/>
          </a:prstGeom>
        </p:spPr>
      </p:pic>
      <p:pic>
        <p:nvPicPr>
          <p:cNvPr id="8194" name="Picture 2" descr="http://ja.netbeans.org/nekobean/nekobean_normal_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0011" y="4941168"/>
            <a:ext cx="1430865" cy="105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787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3" name="コンテンツ プレースホルダー 2"/>
          <p:cNvSpPr>
            <a:spLocks noGrp="1"/>
          </p:cNvSpPr>
          <p:nvPr>
            <p:ph idx="1"/>
          </p:nvPr>
        </p:nvSpPr>
        <p:spPr/>
        <p:txBody>
          <a:bodyPr anchor="ctr"/>
          <a:lstStyle/>
          <a:p>
            <a:pPr marL="0" indent="0" algn="ctr">
              <a:buNone/>
            </a:pPr>
            <a:r>
              <a:rPr kumimoji="1" lang="ja-JP" altLang="en-US" sz="7200" dirty="0" smtClean="0"/>
              <a:t>デモ１</a:t>
            </a:r>
            <a:endParaRPr kumimoji="1" lang="ja-JP" altLang="en-US" sz="7200" dirty="0"/>
          </a:p>
        </p:txBody>
      </p:sp>
    </p:spTree>
    <p:extLst>
      <p:ext uri="{BB962C8B-B14F-4D97-AF65-F5344CB8AC3E}">
        <p14:creationId xmlns:p14="http://schemas.microsoft.com/office/powerpoint/2010/main" val="1505320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メモ 5"/>
          <p:cNvSpPr/>
          <p:nvPr/>
        </p:nvSpPr>
        <p:spPr>
          <a:xfrm>
            <a:off x="179512" y="1790445"/>
            <a:ext cx="8064896" cy="4590883"/>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endParaRPr kumimoji="1" lang="en-US" altLang="ja-JP" sz="2000" dirty="0" smtClean="0">
              <a:latin typeface="Consolas" panose="020B0609020204030204" pitchFamily="49" charset="0"/>
              <a:ea typeface="ＭＳ ゴシック" panose="020B0609070205080204" pitchFamily="49" charset="-128"/>
            </a:endParaRPr>
          </a:p>
          <a:p>
            <a:pPr>
              <a:lnSpc>
                <a:spcPct val="150000"/>
              </a:lnSpc>
            </a:pPr>
            <a:r>
              <a:rPr kumimoji="1" lang="en-US" altLang="ja-JP" sz="2000" dirty="0" err="1" smtClean="0">
                <a:latin typeface="Consolas" panose="020B0609020204030204" pitchFamily="49" charset="0"/>
                <a:ea typeface="ＭＳ ゴシック" panose="020B0609070205080204" pitchFamily="49" charset="-128"/>
              </a:rPr>
              <a:t>javapackager</a:t>
            </a:r>
            <a:r>
              <a:rPr kumimoji="1" lang="en-US" altLang="ja-JP" sz="2000" dirty="0" smtClean="0">
                <a:latin typeface="Consolas" panose="020B0609020204030204" pitchFamily="49" charset="0"/>
                <a:ea typeface="ＭＳ ゴシック" panose="020B0609070205080204" pitchFamily="49" charset="-128"/>
              </a:rPr>
              <a:t> </a:t>
            </a:r>
            <a:r>
              <a:rPr kumimoji="1" lang="en-US" altLang="ja-JP" sz="2000" dirty="0">
                <a:latin typeface="Consolas" panose="020B0609020204030204" pitchFamily="49" charset="0"/>
                <a:ea typeface="ＭＳ ゴシック" panose="020B0609070205080204" pitchFamily="49" charset="-128"/>
              </a:rPr>
              <a:t>-deploy -native </a:t>
            </a:r>
            <a:r>
              <a:rPr kumimoji="1" lang="en-US" altLang="ja-JP" sz="2000" dirty="0" err="1">
                <a:latin typeface="Consolas" panose="020B0609020204030204" pitchFamily="49" charset="0"/>
                <a:ea typeface="ＭＳ ゴシック" panose="020B0609070205080204" pitchFamily="49" charset="-128"/>
              </a:rPr>
              <a:t>msi</a:t>
            </a:r>
            <a:r>
              <a:rPr kumimoji="1" lang="en-US" altLang="ja-JP" sz="2000" dirty="0">
                <a:latin typeface="Consolas" panose="020B0609020204030204" pitchFamily="49" charset="0"/>
                <a:ea typeface="ＭＳ ゴシック" panose="020B0609070205080204" pitchFamily="49" charset="-128"/>
              </a:rPr>
              <a:t> ^</a:t>
            </a:r>
          </a:p>
          <a:p>
            <a:pPr>
              <a:lnSpc>
                <a:spcPct val="150000"/>
              </a:lnSpc>
            </a:pPr>
            <a:r>
              <a:rPr kumimoji="1" lang="en-US" altLang="ja-JP" sz="2000" dirty="0">
                <a:latin typeface="Consolas" panose="020B0609020204030204" pitchFamily="49" charset="0"/>
                <a:ea typeface="ＭＳ ゴシック" panose="020B0609070205080204" pitchFamily="49" charset="-128"/>
              </a:rPr>
              <a:t>-</a:t>
            </a:r>
            <a:r>
              <a:rPr kumimoji="1" lang="en-US" altLang="ja-JP" sz="2000" dirty="0" err="1">
                <a:latin typeface="Consolas" panose="020B0609020204030204" pitchFamily="49" charset="0"/>
                <a:ea typeface="ＭＳ ゴシック" panose="020B0609070205080204" pitchFamily="49" charset="-128"/>
              </a:rPr>
              <a:t>outdir</a:t>
            </a:r>
            <a:r>
              <a:rPr kumimoji="1" lang="en-US" altLang="ja-JP" sz="2000" dirty="0">
                <a:latin typeface="Consolas" panose="020B0609020204030204" pitchFamily="49" charset="0"/>
                <a:ea typeface="ＭＳ ゴシック" panose="020B0609070205080204" pitchFamily="49" charset="-128"/>
              </a:rPr>
              <a:t> </a:t>
            </a:r>
            <a:r>
              <a:rPr kumimoji="1" lang="en-US" altLang="ja-JP" sz="2000" dirty="0" err="1">
                <a:latin typeface="Consolas" panose="020B0609020204030204" pitchFamily="49" charset="0"/>
                <a:ea typeface="ＭＳ ゴシック" panose="020B0609070205080204" pitchFamily="49" charset="-128"/>
              </a:rPr>
              <a:t>dist</a:t>
            </a:r>
            <a:r>
              <a:rPr kumimoji="1" lang="en-US" altLang="ja-JP" sz="2000" dirty="0">
                <a:latin typeface="Consolas" panose="020B0609020204030204" pitchFamily="49" charset="0"/>
                <a:ea typeface="ＭＳ ゴシック" panose="020B0609070205080204" pitchFamily="49" charset="-128"/>
              </a:rPr>
              <a:t> -</a:t>
            </a:r>
            <a:r>
              <a:rPr kumimoji="1" lang="en-US" altLang="ja-JP" sz="2000" dirty="0" err="1">
                <a:latin typeface="Consolas" panose="020B0609020204030204" pitchFamily="49" charset="0"/>
                <a:ea typeface="ＭＳ ゴシック" panose="020B0609070205080204" pitchFamily="49" charset="-128"/>
              </a:rPr>
              <a:t>outfile</a:t>
            </a:r>
            <a:r>
              <a:rPr kumimoji="1" lang="en-US" altLang="ja-JP" sz="2000" dirty="0">
                <a:latin typeface="Consolas" panose="020B0609020204030204" pitchFamily="49" charset="0"/>
                <a:ea typeface="ＭＳ ゴシック" panose="020B0609070205080204" pitchFamily="49" charset="-128"/>
              </a:rPr>
              <a:t> </a:t>
            </a:r>
            <a:r>
              <a:rPr kumimoji="1" lang="en-US" altLang="ja-JP" sz="2000" dirty="0" err="1">
                <a:latin typeface="Consolas" panose="020B0609020204030204" pitchFamily="49" charset="0"/>
                <a:ea typeface="ＭＳ ゴシック" panose="020B0609070205080204" pitchFamily="49" charset="-128"/>
              </a:rPr>
              <a:t>JarManifestViewer</a:t>
            </a:r>
            <a:r>
              <a:rPr kumimoji="1" lang="en-US" altLang="ja-JP" sz="2000" dirty="0">
                <a:latin typeface="Consolas" panose="020B0609020204030204" pitchFamily="49" charset="0"/>
                <a:ea typeface="ＭＳ ゴシック" panose="020B0609070205080204" pitchFamily="49" charset="-128"/>
              </a:rPr>
              <a:t> ^</a:t>
            </a:r>
          </a:p>
          <a:p>
            <a:pPr>
              <a:lnSpc>
                <a:spcPct val="150000"/>
              </a:lnSpc>
            </a:pPr>
            <a:r>
              <a:rPr kumimoji="1" lang="en-US" altLang="ja-JP" sz="2000" dirty="0">
                <a:latin typeface="Consolas" panose="020B0609020204030204" pitchFamily="49" charset="0"/>
                <a:ea typeface="ＭＳ ゴシック" panose="020B0609070205080204" pitchFamily="49" charset="-128"/>
              </a:rPr>
              <a:t>-</a:t>
            </a:r>
            <a:r>
              <a:rPr kumimoji="1" lang="en-US" altLang="ja-JP" sz="2000" dirty="0" err="1">
                <a:latin typeface="Consolas" panose="020B0609020204030204" pitchFamily="49" charset="0"/>
                <a:ea typeface="ＭＳ ゴシック" panose="020B0609070205080204" pitchFamily="49" charset="-128"/>
              </a:rPr>
              <a:t>srcdir</a:t>
            </a:r>
            <a:r>
              <a:rPr kumimoji="1" lang="en-US" altLang="ja-JP" sz="2000" dirty="0">
                <a:latin typeface="Consolas" panose="020B0609020204030204" pitchFamily="49" charset="0"/>
                <a:ea typeface="ＭＳ ゴシック" panose="020B0609070205080204" pitchFamily="49" charset="-128"/>
              </a:rPr>
              <a:t> </a:t>
            </a:r>
            <a:r>
              <a:rPr kumimoji="1" lang="en-US" altLang="ja-JP" sz="2000" dirty="0" err="1">
                <a:latin typeface="Consolas" panose="020B0609020204030204" pitchFamily="49" charset="0"/>
                <a:ea typeface="ＭＳ ゴシック" panose="020B0609070205080204" pitchFamily="49" charset="-128"/>
              </a:rPr>
              <a:t>dist</a:t>
            </a:r>
            <a:r>
              <a:rPr kumimoji="1" lang="en-US" altLang="ja-JP" sz="2000" dirty="0">
                <a:latin typeface="Consolas" panose="020B0609020204030204" pitchFamily="49" charset="0"/>
                <a:ea typeface="ＭＳ ゴシック" panose="020B0609070205080204" pitchFamily="49" charset="-128"/>
              </a:rPr>
              <a:t> -</a:t>
            </a:r>
            <a:r>
              <a:rPr kumimoji="1" lang="en-US" altLang="ja-JP" sz="2000" dirty="0" err="1">
                <a:latin typeface="Consolas" panose="020B0609020204030204" pitchFamily="49" charset="0"/>
                <a:ea typeface="ＭＳ ゴシック" panose="020B0609070205080204" pitchFamily="49" charset="-128"/>
              </a:rPr>
              <a:t>srcfiles</a:t>
            </a:r>
            <a:r>
              <a:rPr kumimoji="1" lang="en-US" altLang="ja-JP" sz="2000" dirty="0">
                <a:latin typeface="Consolas" panose="020B0609020204030204" pitchFamily="49" charset="0"/>
                <a:ea typeface="ＭＳ ゴシック" panose="020B0609070205080204" pitchFamily="49" charset="-128"/>
              </a:rPr>
              <a:t> jarmanifestviewer.jar ^</a:t>
            </a:r>
          </a:p>
          <a:p>
            <a:pPr>
              <a:lnSpc>
                <a:spcPct val="150000"/>
              </a:lnSpc>
            </a:pPr>
            <a:r>
              <a:rPr kumimoji="1" lang="en-US" altLang="ja-JP" sz="2000" dirty="0">
                <a:latin typeface="Consolas" panose="020B0609020204030204" pitchFamily="49" charset="0"/>
                <a:ea typeface="ＭＳ ゴシック" panose="020B0609070205080204" pitchFamily="49" charset="-128"/>
              </a:rPr>
              <a:t>-</a:t>
            </a:r>
            <a:r>
              <a:rPr kumimoji="1" lang="en-US" altLang="ja-JP" sz="2000" dirty="0" err="1">
                <a:latin typeface="Consolas" panose="020B0609020204030204" pitchFamily="49" charset="0"/>
                <a:ea typeface="ＭＳ ゴシック" panose="020B0609070205080204" pitchFamily="49" charset="-128"/>
              </a:rPr>
              <a:t>appclass</a:t>
            </a:r>
            <a:r>
              <a:rPr kumimoji="1" lang="en-US" altLang="ja-JP" sz="2000" dirty="0">
                <a:latin typeface="Consolas" panose="020B0609020204030204" pitchFamily="49" charset="0"/>
                <a:ea typeface="ＭＳ ゴシック" panose="020B0609070205080204" pitchFamily="49" charset="-128"/>
              </a:rPr>
              <a:t> </a:t>
            </a:r>
            <a:r>
              <a:rPr kumimoji="1" lang="en-US" altLang="ja-JP" sz="2000" dirty="0" err="1">
                <a:latin typeface="Consolas" panose="020B0609020204030204" pitchFamily="49" charset="0"/>
                <a:ea typeface="ＭＳ ゴシック" panose="020B0609070205080204" pitchFamily="49" charset="-128"/>
              </a:rPr>
              <a:t>com.torutk.jarmanifest.JarManifestViewer</a:t>
            </a:r>
            <a:r>
              <a:rPr kumimoji="1" lang="en-US" altLang="ja-JP" sz="2000" dirty="0">
                <a:latin typeface="Consolas" panose="020B0609020204030204" pitchFamily="49" charset="0"/>
                <a:ea typeface="ＭＳ ゴシック" panose="020B0609070205080204" pitchFamily="49" charset="-128"/>
              </a:rPr>
              <a:t> ^</a:t>
            </a:r>
          </a:p>
          <a:p>
            <a:pPr>
              <a:lnSpc>
                <a:spcPct val="150000"/>
              </a:lnSpc>
            </a:pPr>
            <a:r>
              <a:rPr kumimoji="1" lang="en-US" altLang="ja-JP" sz="2000" dirty="0">
                <a:latin typeface="Consolas" panose="020B0609020204030204" pitchFamily="49" charset="0"/>
                <a:ea typeface="ＭＳ ゴシック" panose="020B0609070205080204" pitchFamily="49" charset="-128"/>
              </a:rPr>
              <a:t>-description "View for JAR file manifest" ^</a:t>
            </a:r>
          </a:p>
          <a:p>
            <a:pPr>
              <a:lnSpc>
                <a:spcPct val="150000"/>
              </a:lnSpc>
            </a:pPr>
            <a:r>
              <a:rPr kumimoji="1" lang="en-US" altLang="ja-JP" sz="2000" dirty="0">
                <a:latin typeface="Consolas" panose="020B0609020204030204" pitchFamily="49" charset="0"/>
                <a:ea typeface="ＭＳ ゴシック" panose="020B0609070205080204" pitchFamily="49" charset="-128"/>
              </a:rPr>
              <a:t>-name </a:t>
            </a:r>
            <a:r>
              <a:rPr kumimoji="1" lang="en-US" altLang="ja-JP" sz="2000" dirty="0" err="1">
                <a:latin typeface="Consolas" panose="020B0609020204030204" pitchFamily="49" charset="0"/>
                <a:ea typeface="ＭＳ ゴシック" panose="020B0609070205080204" pitchFamily="49" charset="-128"/>
              </a:rPr>
              <a:t>JarManifestViewer</a:t>
            </a:r>
            <a:r>
              <a:rPr kumimoji="1" lang="en-US" altLang="ja-JP" sz="2000" dirty="0">
                <a:latin typeface="Consolas" panose="020B0609020204030204" pitchFamily="49" charset="0"/>
                <a:ea typeface="ＭＳ ゴシック" panose="020B0609070205080204" pitchFamily="49" charset="-128"/>
              </a:rPr>
              <a:t> ^</a:t>
            </a:r>
          </a:p>
          <a:p>
            <a:pPr>
              <a:lnSpc>
                <a:spcPct val="150000"/>
              </a:lnSpc>
            </a:pPr>
            <a:r>
              <a:rPr kumimoji="1" lang="en-US" altLang="ja-JP" sz="2000" dirty="0" smtClean="0">
                <a:latin typeface="Consolas" panose="020B0609020204030204" pitchFamily="49" charset="0"/>
                <a:ea typeface="ＭＳ ゴシック" panose="020B0609070205080204" pitchFamily="49" charset="-128"/>
              </a:rPr>
              <a:t>-</a:t>
            </a:r>
            <a:r>
              <a:rPr kumimoji="1" lang="en-US" altLang="ja-JP" sz="2000" dirty="0">
                <a:latin typeface="Consolas" panose="020B0609020204030204" pitchFamily="49" charset="0"/>
                <a:ea typeface="ＭＳ ゴシック" panose="020B0609070205080204" pitchFamily="49" charset="-128"/>
              </a:rPr>
              <a:t>vendor </a:t>
            </a:r>
            <a:r>
              <a:rPr kumimoji="1" lang="en-US" altLang="ja-JP" sz="2000" dirty="0" err="1">
                <a:latin typeface="Consolas" panose="020B0609020204030204" pitchFamily="49" charset="0"/>
                <a:ea typeface="ＭＳ ゴシック" panose="020B0609070205080204" pitchFamily="49" charset="-128"/>
              </a:rPr>
              <a:t>Torutk</a:t>
            </a:r>
            <a:r>
              <a:rPr kumimoji="1" lang="en-US" altLang="ja-JP" sz="2000" dirty="0">
                <a:latin typeface="Consolas" panose="020B0609020204030204" pitchFamily="49" charset="0"/>
                <a:ea typeface="ＭＳ ゴシック" panose="020B0609070205080204" pitchFamily="49" charset="-128"/>
              </a:rPr>
              <a:t> ^</a:t>
            </a:r>
          </a:p>
          <a:p>
            <a:pPr>
              <a:lnSpc>
                <a:spcPct val="150000"/>
              </a:lnSpc>
            </a:pPr>
            <a:r>
              <a:rPr kumimoji="1" lang="en-US" altLang="ja-JP" sz="2000" dirty="0">
                <a:latin typeface="Consolas" panose="020B0609020204030204" pitchFamily="49" charset="0"/>
                <a:ea typeface="ＭＳ ゴシック" panose="020B0609070205080204" pitchFamily="49" charset="-128"/>
              </a:rPr>
              <a:t>-</a:t>
            </a:r>
            <a:r>
              <a:rPr kumimoji="1" lang="en-US" altLang="ja-JP" sz="2000" dirty="0" err="1" smtClean="0">
                <a:latin typeface="Consolas" panose="020B0609020204030204" pitchFamily="49" charset="0"/>
                <a:ea typeface="ＭＳ ゴシック" panose="020B0609070205080204" pitchFamily="49" charset="-128"/>
              </a:rPr>
              <a:t>BappVersion</a:t>
            </a:r>
            <a:r>
              <a:rPr kumimoji="1" lang="en-US" altLang="ja-JP" sz="2000" dirty="0" smtClean="0">
                <a:latin typeface="Consolas" panose="020B0609020204030204" pitchFamily="49" charset="0"/>
                <a:ea typeface="ＭＳ ゴシック" panose="020B0609070205080204" pitchFamily="49" charset="-128"/>
              </a:rPr>
              <a:t>=1.0 </a:t>
            </a:r>
            <a:r>
              <a:rPr kumimoji="1" lang="en-US" altLang="ja-JP" sz="2000" dirty="0">
                <a:latin typeface="Consolas" panose="020B0609020204030204" pitchFamily="49" charset="0"/>
                <a:ea typeface="ＭＳ ゴシック" panose="020B0609070205080204" pitchFamily="49" charset="-128"/>
              </a:rPr>
              <a:t>^</a:t>
            </a:r>
          </a:p>
          <a:p>
            <a:pPr>
              <a:lnSpc>
                <a:spcPct val="150000"/>
              </a:lnSpc>
            </a:pPr>
            <a:r>
              <a:rPr kumimoji="1" lang="en-US" altLang="ja-JP" sz="2000" dirty="0">
                <a:latin typeface="Consolas" panose="020B0609020204030204" pitchFamily="49" charset="0"/>
                <a:ea typeface="ＭＳ ゴシック" panose="020B0609070205080204" pitchFamily="49" charset="-128"/>
              </a:rPr>
              <a:t>-</a:t>
            </a:r>
            <a:r>
              <a:rPr kumimoji="1" lang="en-US" altLang="ja-JP" sz="2000" dirty="0" err="1">
                <a:latin typeface="Consolas" panose="020B0609020204030204" pitchFamily="49" charset="0"/>
                <a:ea typeface="ＭＳ ゴシック" panose="020B0609070205080204" pitchFamily="49" charset="-128"/>
              </a:rPr>
              <a:t>Bwin.menuGroup</a:t>
            </a:r>
            <a:r>
              <a:rPr kumimoji="1" lang="en-US" altLang="ja-JP" sz="2000" dirty="0">
                <a:latin typeface="Consolas" panose="020B0609020204030204" pitchFamily="49" charset="0"/>
                <a:ea typeface="ＭＳ ゴシック" panose="020B0609070205080204" pitchFamily="49" charset="-128"/>
              </a:rPr>
              <a:t>="</a:t>
            </a:r>
            <a:r>
              <a:rPr kumimoji="1" lang="en-US" altLang="ja-JP" sz="2000" dirty="0" err="1">
                <a:latin typeface="Consolas" panose="020B0609020204030204" pitchFamily="49" charset="0"/>
                <a:ea typeface="ＭＳ ゴシック" panose="020B0609070205080204" pitchFamily="49" charset="-128"/>
              </a:rPr>
              <a:t>Torutk</a:t>
            </a:r>
            <a:r>
              <a:rPr kumimoji="1" lang="en-US" altLang="ja-JP" sz="2000" dirty="0">
                <a:latin typeface="Consolas" panose="020B0609020204030204" pitchFamily="49" charset="0"/>
                <a:ea typeface="ＭＳ ゴシック" panose="020B0609070205080204" pitchFamily="49" charset="-128"/>
              </a:rPr>
              <a:t> Tools"</a:t>
            </a:r>
            <a:endParaRPr kumimoji="1" lang="ja-JP" altLang="en-US" sz="2000" dirty="0">
              <a:latin typeface="Consolas" panose="020B0609020204030204" pitchFamily="49" charset="0"/>
              <a:ea typeface="ＭＳ ゴシック" panose="020B0609070205080204" pitchFamily="49" charset="-128"/>
            </a:endParaRPr>
          </a:p>
        </p:txBody>
      </p:sp>
      <p:sp>
        <p:nvSpPr>
          <p:cNvPr id="2" name="タイトル 1"/>
          <p:cNvSpPr>
            <a:spLocks noGrp="1"/>
          </p:cNvSpPr>
          <p:nvPr>
            <p:ph type="title"/>
          </p:nvPr>
        </p:nvSpPr>
        <p:spPr/>
        <p:txBody>
          <a:bodyPr/>
          <a:lstStyle/>
          <a:p>
            <a:r>
              <a:rPr kumimoji="1" lang="ja-JP" altLang="en-US" dirty="0" smtClean="0"/>
              <a:t>デモ１</a:t>
            </a:r>
            <a:endParaRPr kumimoji="1" lang="ja-JP" altLang="en-US" dirty="0"/>
          </a:p>
        </p:txBody>
      </p:sp>
      <p:sp>
        <p:nvSpPr>
          <p:cNvPr id="7" name="テキスト ボックス 6"/>
          <p:cNvSpPr txBox="1"/>
          <p:nvPr/>
        </p:nvSpPr>
        <p:spPr>
          <a:xfrm>
            <a:off x="2951821" y="1390335"/>
            <a:ext cx="2520280" cy="400110"/>
          </a:xfrm>
          <a:prstGeom prst="rect">
            <a:avLst/>
          </a:prstGeom>
          <a:noFill/>
        </p:spPr>
        <p:txBody>
          <a:bodyPr wrap="square" rtlCol="0">
            <a:spAutoFit/>
          </a:bodyPr>
          <a:lstStyle/>
          <a:p>
            <a:r>
              <a:rPr kumimoji="1" lang="en-US" altLang="ja-JP" sz="2000" dirty="0"/>
              <a:t>c</a:t>
            </a:r>
            <a:r>
              <a:rPr kumimoji="1" lang="en-US" altLang="ja-JP" sz="2000" dirty="0" smtClean="0"/>
              <a:t>reatemsi.ps1</a:t>
            </a:r>
            <a:endParaRPr kumimoji="1" lang="ja-JP" altLang="en-US" sz="2000" dirty="0"/>
          </a:p>
        </p:txBody>
      </p:sp>
      <p:pic>
        <p:nvPicPr>
          <p:cNvPr id="11" name="図 10"/>
          <p:cNvPicPr>
            <a:picLocks noChangeAspect="1"/>
          </p:cNvPicPr>
          <p:nvPr/>
        </p:nvPicPr>
        <p:blipFill>
          <a:blip r:embed="rId2"/>
          <a:stretch>
            <a:fillRect/>
          </a:stretch>
        </p:blipFill>
        <p:spPr>
          <a:xfrm>
            <a:off x="4594879" y="4221088"/>
            <a:ext cx="4476282" cy="2525316"/>
          </a:xfrm>
          <a:prstGeom prst="rect">
            <a:avLst/>
          </a:prstGeom>
        </p:spPr>
      </p:pic>
      <p:sp>
        <p:nvSpPr>
          <p:cNvPr id="10" name="右カーブ矢印 9"/>
          <p:cNvSpPr/>
          <p:nvPr/>
        </p:nvSpPr>
        <p:spPr>
          <a:xfrm rot="17165744">
            <a:off x="3875063" y="5816665"/>
            <a:ext cx="470687" cy="13015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68805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デモ１</a:t>
            </a:r>
            <a:endParaRPr kumimoji="1" lang="ja-JP" altLang="en-US" dirty="0"/>
          </a:p>
        </p:txBody>
      </p:sp>
      <p:sp>
        <p:nvSpPr>
          <p:cNvPr id="3" name="コンテンツ プレースホルダー 2"/>
          <p:cNvSpPr>
            <a:spLocks noGrp="1"/>
          </p:cNvSpPr>
          <p:nvPr>
            <p:ph idx="1"/>
          </p:nvPr>
        </p:nvSpPr>
        <p:spPr>
          <a:xfrm>
            <a:off x="250824" y="1600201"/>
            <a:ext cx="8713663" cy="1036712"/>
          </a:xfrm>
        </p:spPr>
        <p:txBody>
          <a:bodyPr/>
          <a:lstStyle/>
          <a:p>
            <a:r>
              <a:rPr kumimoji="1" lang="en-US" altLang="ja-JP" dirty="0" err="1" smtClean="0"/>
              <a:t>Javapackager</a:t>
            </a:r>
            <a:r>
              <a:rPr kumimoji="1" lang="ja-JP" altLang="en-US" dirty="0" smtClean="0"/>
              <a:t>で作成した</a:t>
            </a:r>
            <a:r>
              <a:rPr kumimoji="1" lang="en-US" altLang="ja-JP" dirty="0" smtClean="0"/>
              <a:t>MSI</a:t>
            </a:r>
            <a:r>
              <a:rPr kumimoji="1" lang="ja-JP" altLang="en-US" dirty="0" smtClean="0"/>
              <a:t>のインストール</a:t>
            </a:r>
            <a:endParaRPr kumimoji="1" lang="en-US" altLang="ja-JP" dirty="0" smtClean="0"/>
          </a:p>
        </p:txBody>
      </p:sp>
      <p:pic>
        <p:nvPicPr>
          <p:cNvPr id="4" name="図 3"/>
          <p:cNvPicPr>
            <a:picLocks noChangeAspect="1"/>
          </p:cNvPicPr>
          <p:nvPr/>
        </p:nvPicPr>
        <p:blipFill>
          <a:blip r:embed="rId2"/>
          <a:stretch>
            <a:fillRect/>
          </a:stretch>
        </p:blipFill>
        <p:spPr>
          <a:xfrm>
            <a:off x="611560" y="2276872"/>
            <a:ext cx="3658230" cy="3630162"/>
          </a:xfrm>
          <a:prstGeom prst="rect">
            <a:avLst/>
          </a:prstGeom>
        </p:spPr>
      </p:pic>
      <p:pic>
        <p:nvPicPr>
          <p:cNvPr id="5" name="図 4"/>
          <p:cNvPicPr>
            <a:picLocks noChangeAspect="1"/>
          </p:cNvPicPr>
          <p:nvPr/>
        </p:nvPicPr>
        <p:blipFill>
          <a:blip r:embed="rId3"/>
          <a:stretch>
            <a:fillRect/>
          </a:stretch>
        </p:blipFill>
        <p:spPr>
          <a:xfrm>
            <a:off x="5532396" y="2623490"/>
            <a:ext cx="2915816" cy="1648483"/>
          </a:xfrm>
          <a:prstGeom prst="rect">
            <a:avLst/>
          </a:prstGeom>
        </p:spPr>
      </p:pic>
      <p:sp>
        <p:nvSpPr>
          <p:cNvPr id="11" name="角丸四角形 10"/>
          <p:cNvSpPr/>
          <p:nvPr/>
        </p:nvSpPr>
        <p:spPr>
          <a:xfrm>
            <a:off x="525490" y="3373733"/>
            <a:ext cx="1007385" cy="3076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a:stCxn id="11" idx="3"/>
          </p:cNvCxnSpPr>
          <p:nvPr/>
        </p:nvCxnSpPr>
        <p:spPr>
          <a:xfrm flipV="1">
            <a:off x="1532875" y="3447731"/>
            <a:ext cx="3903221" cy="7984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109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167399" y="4581128"/>
            <a:ext cx="8092807" cy="2232248"/>
          </a:xfrm>
          <a:prstGeom prst="rect">
            <a:avLst/>
          </a:prstGeom>
        </p:spPr>
      </p:pic>
      <p:sp>
        <p:nvSpPr>
          <p:cNvPr id="2" name="タイトル 1"/>
          <p:cNvSpPr>
            <a:spLocks noGrp="1"/>
          </p:cNvSpPr>
          <p:nvPr>
            <p:ph type="title"/>
          </p:nvPr>
        </p:nvSpPr>
        <p:spPr/>
        <p:txBody>
          <a:bodyPr/>
          <a:lstStyle/>
          <a:p>
            <a:r>
              <a:rPr kumimoji="1" lang="ja-JP" altLang="en-US" dirty="0" smtClean="0"/>
              <a:t>デモ１</a:t>
            </a:r>
            <a:endParaRPr kumimoji="1" lang="ja-JP" altLang="en-US" dirty="0"/>
          </a:p>
        </p:txBody>
      </p:sp>
      <p:pic>
        <p:nvPicPr>
          <p:cNvPr id="7" name="図 6"/>
          <p:cNvPicPr>
            <a:picLocks noChangeAspect="1"/>
          </p:cNvPicPr>
          <p:nvPr/>
        </p:nvPicPr>
        <p:blipFill>
          <a:blip r:embed="rId3"/>
          <a:stretch>
            <a:fillRect/>
          </a:stretch>
        </p:blipFill>
        <p:spPr>
          <a:xfrm>
            <a:off x="145756" y="2907532"/>
            <a:ext cx="4190863" cy="576064"/>
          </a:xfrm>
          <a:prstGeom prst="rect">
            <a:avLst/>
          </a:prstGeom>
        </p:spPr>
      </p:pic>
      <p:sp>
        <p:nvSpPr>
          <p:cNvPr id="8" name="コンテンツ プレースホルダー 2"/>
          <p:cNvSpPr>
            <a:spLocks noGrp="1"/>
          </p:cNvSpPr>
          <p:nvPr>
            <p:ph idx="1"/>
          </p:nvPr>
        </p:nvSpPr>
        <p:spPr>
          <a:xfrm>
            <a:off x="250824" y="1600201"/>
            <a:ext cx="8641655" cy="1036712"/>
          </a:xfrm>
        </p:spPr>
        <p:txBody>
          <a:bodyPr/>
          <a:lstStyle/>
          <a:p>
            <a:r>
              <a:rPr kumimoji="1" lang="en-US" altLang="ja-JP" dirty="0" err="1" smtClean="0"/>
              <a:t>javapackager</a:t>
            </a:r>
            <a:r>
              <a:rPr kumimoji="1" lang="ja-JP" altLang="en-US" dirty="0"/>
              <a:t>で作成した</a:t>
            </a:r>
            <a:r>
              <a:rPr kumimoji="1" lang="en-US" altLang="ja-JP" dirty="0"/>
              <a:t>MSI</a:t>
            </a:r>
            <a:r>
              <a:rPr kumimoji="1" lang="ja-JP" altLang="en-US" dirty="0"/>
              <a:t>のインストール</a:t>
            </a:r>
            <a:endParaRPr kumimoji="1" lang="en-US" altLang="ja-JP" dirty="0"/>
          </a:p>
        </p:txBody>
      </p:sp>
      <p:pic>
        <p:nvPicPr>
          <p:cNvPr id="9" name="図 8"/>
          <p:cNvPicPr>
            <a:picLocks noChangeAspect="1"/>
          </p:cNvPicPr>
          <p:nvPr/>
        </p:nvPicPr>
        <p:blipFill>
          <a:blip r:embed="rId4"/>
          <a:stretch>
            <a:fillRect/>
          </a:stretch>
        </p:blipFill>
        <p:spPr>
          <a:xfrm>
            <a:off x="4644008" y="2132856"/>
            <a:ext cx="4032448" cy="3718729"/>
          </a:xfrm>
          <a:prstGeom prst="rect">
            <a:avLst/>
          </a:prstGeom>
        </p:spPr>
      </p:pic>
    </p:spTree>
    <p:extLst>
      <p:ext uri="{BB962C8B-B14F-4D97-AF65-F5344CB8AC3E}">
        <p14:creationId xmlns:p14="http://schemas.microsoft.com/office/powerpoint/2010/main" val="1331709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デモ１</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プログラム</a:t>
            </a:r>
            <a:r>
              <a:rPr kumimoji="1" lang="ja-JP" altLang="en-US" dirty="0" smtClean="0"/>
              <a:t>実行</a:t>
            </a:r>
            <a:endParaRPr kumimoji="1" lang="ja-JP" altLang="en-US" dirty="0"/>
          </a:p>
        </p:txBody>
      </p:sp>
      <p:pic>
        <p:nvPicPr>
          <p:cNvPr id="6" name="図 5"/>
          <p:cNvPicPr>
            <a:picLocks noChangeAspect="1"/>
          </p:cNvPicPr>
          <p:nvPr/>
        </p:nvPicPr>
        <p:blipFill>
          <a:blip r:embed="rId2"/>
          <a:stretch>
            <a:fillRect/>
          </a:stretch>
        </p:blipFill>
        <p:spPr>
          <a:xfrm>
            <a:off x="238883" y="2204864"/>
            <a:ext cx="3202601" cy="2529978"/>
          </a:xfrm>
          <a:prstGeom prst="rect">
            <a:avLst/>
          </a:prstGeom>
        </p:spPr>
      </p:pic>
      <p:pic>
        <p:nvPicPr>
          <p:cNvPr id="8" name="図 7"/>
          <p:cNvPicPr>
            <a:picLocks noChangeAspect="1"/>
          </p:cNvPicPr>
          <p:nvPr/>
        </p:nvPicPr>
        <p:blipFill>
          <a:blip r:embed="rId3"/>
          <a:stretch>
            <a:fillRect/>
          </a:stretch>
        </p:blipFill>
        <p:spPr>
          <a:xfrm>
            <a:off x="4904731" y="1807806"/>
            <a:ext cx="3470172" cy="2485290"/>
          </a:xfrm>
          <a:prstGeom prst="rect">
            <a:avLst/>
          </a:prstGeom>
        </p:spPr>
      </p:pic>
      <p:pic>
        <p:nvPicPr>
          <p:cNvPr id="9" name="図 8"/>
          <p:cNvPicPr>
            <a:picLocks noChangeAspect="1"/>
          </p:cNvPicPr>
          <p:nvPr/>
        </p:nvPicPr>
        <p:blipFill>
          <a:blip r:embed="rId4"/>
          <a:stretch>
            <a:fillRect/>
          </a:stretch>
        </p:blipFill>
        <p:spPr>
          <a:xfrm>
            <a:off x="1763688" y="4286133"/>
            <a:ext cx="7308304" cy="2372067"/>
          </a:xfrm>
          <a:prstGeom prst="rect">
            <a:avLst/>
          </a:prstGeom>
        </p:spPr>
      </p:pic>
    </p:spTree>
    <p:extLst>
      <p:ext uri="{BB962C8B-B14F-4D97-AF65-F5344CB8AC3E}">
        <p14:creationId xmlns:p14="http://schemas.microsoft.com/office/powerpoint/2010/main" val="2639994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高橋 </a:t>
            </a:r>
            <a:r>
              <a:rPr lang="ja-JP" altLang="en-US" dirty="0" smtClean="0"/>
              <a:t>徹の</a:t>
            </a:r>
            <a:r>
              <a:rPr kumimoji="1" lang="ja-JP" altLang="en-US" dirty="0" smtClean="0"/>
              <a:t>自己紹介</a:t>
            </a:r>
            <a:endParaRPr kumimoji="1" lang="ja-JP" altLang="en-US" dirty="0"/>
          </a:p>
        </p:txBody>
      </p:sp>
      <p:sp>
        <p:nvSpPr>
          <p:cNvPr id="3" name="コンテンツ プレースホルダー 2"/>
          <p:cNvSpPr>
            <a:spLocks noGrp="1"/>
          </p:cNvSpPr>
          <p:nvPr>
            <p:ph idx="1"/>
          </p:nvPr>
        </p:nvSpPr>
        <p:spPr/>
        <p:txBody>
          <a:bodyPr>
            <a:normAutofit/>
          </a:bodyPr>
          <a:lstStyle/>
          <a:p>
            <a:pPr marL="800100" lvl="1" indent="-342900"/>
            <a:r>
              <a:rPr lang="ja-JP" altLang="en-US" sz="2400" dirty="0" smtClean="0"/>
              <a:t>コミュニティ活動</a:t>
            </a:r>
            <a:endParaRPr lang="en-US" altLang="ja-JP" sz="2400" dirty="0" smtClean="0"/>
          </a:p>
          <a:p>
            <a:pPr marL="857250" lvl="2" indent="0">
              <a:buNone/>
            </a:pPr>
            <a:endParaRPr lang="en-US" altLang="ja-JP" dirty="0"/>
          </a:p>
          <a:p>
            <a:pPr marL="857250" lvl="2" indent="0">
              <a:buNone/>
            </a:pPr>
            <a:endParaRPr lang="en-US" altLang="ja-JP" sz="2000" dirty="0" smtClean="0"/>
          </a:p>
          <a:p>
            <a:pPr marL="857250" lvl="2" indent="0">
              <a:buNone/>
            </a:pPr>
            <a:endParaRPr lang="en-US" altLang="ja-JP" sz="2000" dirty="0" smtClean="0"/>
          </a:p>
          <a:p>
            <a:pPr marL="914400" lvl="2" indent="0">
              <a:buNone/>
            </a:pPr>
            <a:endParaRPr lang="en-US" altLang="ja-JP" sz="1800" dirty="0" smtClean="0"/>
          </a:p>
          <a:p>
            <a:pPr marL="914400" lvl="2" indent="0">
              <a:buNone/>
            </a:pPr>
            <a:r>
              <a:rPr lang="ja-JP" altLang="en-US" sz="1800" dirty="0" smtClean="0"/>
              <a:t>毎月</a:t>
            </a:r>
            <a:r>
              <a:rPr lang="en-US" altLang="ja-JP" sz="1800" dirty="0" smtClean="0"/>
              <a:t>1</a:t>
            </a:r>
            <a:r>
              <a:rPr lang="ja-JP" altLang="en-US" sz="1800" dirty="0" smtClean="0"/>
              <a:t>回読書会開催中</a:t>
            </a:r>
            <a:endParaRPr lang="en-US" altLang="ja-JP" sz="1800" dirty="0"/>
          </a:p>
          <a:p>
            <a:pPr marL="914400" lvl="2" indent="0">
              <a:buNone/>
            </a:pPr>
            <a:endParaRPr lang="en-US" altLang="ja-JP" sz="1800" dirty="0" smtClean="0"/>
          </a:p>
          <a:p>
            <a:pPr marL="914400" lvl="2" indent="0">
              <a:buNone/>
            </a:pPr>
            <a:endParaRPr lang="en-US" altLang="ja-JP" sz="1800" dirty="0" smtClean="0"/>
          </a:p>
          <a:p>
            <a:pPr lvl="1"/>
            <a:r>
              <a:rPr lang="ja-JP" altLang="en-US" dirty="0" smtClean="0"/>
              <a:t>ブログ等</a:t>
            </a:r>
            <a:endParaRPr lang="en-US" altLang="ja-JP" dirty="0" smtClean="0"/>
          </a:p>
          <a:p>
            <a:pPr lvl="2"/>
            <a:r>
              <a:rPr lang="ja-JP" altLang="en-US" dirty="0" smtClean="0"/>
              <a:t>ブログ </a:t>
            </a:r>
            <a:r>
              <a:rPr lang="en-US" altLang="ja-JP" dirty="0" smtClean="0">
                <a:hlinkClick r:id="rId3"/>
              </a:rPr>
              <a:t>http://d.hatena.ne.jp/torutk/</a:t>
            </a:r>
            <a:r>
              <a:rPr lang="ja-JP" altLang="en-US" dirty="0" smtClean="0"/>
              <a:t>　他</a:t>
            </a:r>
            <a:endParaRPr lang="en-US" altLang="ja-JP" dirty="0" smtClean="0"/>
          </a:p>
          <a:p>
            <a:pPr lvl="2"/>
            <a:r>
              <a:rPr lang="en-US" altLang="ja-JP" dirty="0" smtClean="0"/>
              <a:t>Twitter @</a:t>
            </a:r>
            <a:r>
              <a:rPr lang="en-US" altLang="ja-JP" dirty="0" err="1" smtClean="0"/>
              <a:t>boochnich</a:t>
            </a:r>
            <a:endParaRPr lang="en-US" altLang="ja-JP" dirty="0" smtClean="0"/>
          </a:p>
        </p:txBody>
      </p:sp>
      <p:pic>
        <p:nvPicPr>
          <p:cNvPr id="1026" name="Picture 2" descr="V:\jobs\presentation\devsumi2013\事前準備\JavaReadingBOF_Logo_300dp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2248074"/>
            <a:ext cx="3452153" cy="104473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415" y="3271247"/>
            <a:ext cx="857370" cy="857370"/>
          </a:xfrm>
          <a:prstGeom prst="rect">
            <a:avLst/>
          </a:prstGeom>
        </p:spPr>
      </p:pic>
      <p:pic>
        <p:nvPicPr>
          <p:cNvPr id="8196" name="Picture 4" descr="https://www.oreilly.co.jp/books/images/picture_large978-4-87311-718-8.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0742" y="2292239"/>
            <a:ext cx="1732452" cy="221592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seshop.com/static/images/product/18271/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4" y="1774554"/>
            <a:ext cx="1705913" cy="215676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510254" y="3931317"/>
            <a:ext cx="1590488" cy="369332"/>
          </a:xfrm>
          <a:prstGeom prst="rect">
            <a:avLst/>
          </a:prstGeom>
          <a:noFill/>
        </p:spPr>
        <p:txBody>
          <a:bodyPr wrap="square" rtlCol="0">
            <a:spAutoFit/>
          </a:bodyPr>
          <a:lstStyle/>
          <a:p>
            <a:r>
              <a:rPr kumimoji="1" lang="en-US" altLang="ja-JP" dirty="0" smtClean="0"/>
              <a:t>2016-01</a:t>
            </a:r>
            <a:r>
              <a:rPr kumimoji="1" lang="ja-JP" altLang="en-US" dirty="0" smtClean="0"/>
              <a:t>～</a:t>
            </a:r>
            <a:r>
              <a:rPr kumimoji="1" lang="ja-JP" altLang="en-US" dirty="0"/>
              <a:t>今</a:t>
            </a:r>
          </a:p>
        </p:txBody>
      </p:sp>
      <p:sp>
        <p:nvSpPr>
          <p:cNvPr id="9" name="テキスト ボックス 8"/>
          <p:cNvSpPr txBox="1"/>
          <p:nvPr/>
        </p:nvSpPr>
        <p:spPr>
          <a:xfrm>
            <a:off x="7090920" y="4564323"/>
            <a:ext cx="1742274" cy="369332"/>
          </a:xfrm>
          <a:prstGeom prst="rect">
            <a:avLst/>
          </a:prstGeom>
          <a:noFill/>
        </p:spPr>
        <p:txBody>
          <a:bodyPr wrap="square" rtlCol="0">
            <a:spAutoFit/>
          </a:bodyPr>
          <a:lstStyle/>
          <a:p>
            <a:r>
              <a:rPr kumimoji="1" lang="en-US" altLang="ja-JP" dirty="0" smtClean="0"/>
              <a:t>2015-06</a:t>
            </a:r>
            <a:r>
              <a:rPr kumimoji="1" lang="ja-JP" altLang="en-US" dirty="0" smtClean="0"/>
              <a:t>～</a:t>
            </a:r>
            <a:r>
              <a:rPr kumimoji="1" lang="en-US" altLang="ja-JP" dirty="0" smtClean="0"/>
              <a:t>12</a:t>
            </a:r>
            <a:endParaRPr kumimoji="1" lang="ja-JP" altLang="en-US" dirty="0"/>
          </a:p>
        </p:txBody>
      </p:sp>
    </p:spTree>
    <p:extLst>
      <p:ext uri="{BB962C8B-B14F-4D97-AF65-F5344CB8AC3E}">
        <p14:creationId xmlns:p14="http://schemas.microsoft.com/office/powerpoint/2010/main" val="3878561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3" name="コンテンツ プレースホルダー 2"/>
          <p:cNvSpPr>
            <a:spLocks noGrp="1"/>
          </p:cNvSpPr>
          <p:nvPr>
            <p:ph idx="1"/>
          </p:nvPr>
        </p:nvSpPr>
        <p:spPr/>
        <p:txBody>
          <a:bodyPr/>
          <a:lstStyle/>
          <a:p>
            <a:r>
              <a:rPr kumimoji="1" lang="en-US" altLang="ja-JP" dirty="0" err="1"/>
              <a:t>j</a:t>
            </a:r>
            <a:r>
              <a:rPr kumimoji="1" lang="en-US" altLang="ja-JP" dirty="0" err="1" smtClean="0"/>
              <a:t>avapackager</a:t>
            </a:r>
            <a:r>
              <a:rPr kumimoji="1" lang="ja-JP" altLang="en-US" dirty="0" smtClean="0"/>
              <a:t>コマンドのオプション説明</a:t>
            </a:r>
            <a:endParaRPr kumimoji="1" lang="ja-JP" altLang="en-US" dirty="0"/>
          </a:p>
        </p:txBody>
      </p:sp>
      <p:sp>
        <p:nvSpPr>
          <p:cNvPr id="7" name="横巻き 6"/>
          <p:cNvSpPr/>
          <p:nvPr/>
        </p:nvSpPr>
        <p:spPr>
          <a:xfrm>
            <a:off x="1475656" y="3356992"/>
            <a:ext cx="4340473" cy="2016224"/>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T.B.D.</a:t>
            </a:r>
          </a:p>
        </p:txBody>
      </p:sp>
    </p:spTree>
    <p:extLst>
      <p:ext uri="{BB962C8B-B14F-4D97-AF65-F5344CB8AC3E}">
        <p14:creationId xmlns:p14="http://schemas.microsoft.com/office/powerpoint/2010/main" val="3733757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アジェンダ</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chemeClr val="bg1">
                    <a:lumMod val="65000"/>
                  </a:schemeClr>
                </a:solidFill>
              </a:rPr>
              <a:t>序章　</a:t>
            </a:r>
            <a:r>
              <a:rPr kumimoji="1" lang="en-US" altLang="ja-JP" dirty="0" smtClean="0">
                <a:solidFill>
                  <a:schemeClr val="bg1">
                    <a:lumMod val="65000"/>
                  </a:schemeClr>
                </a:solidFill>
              </a:rPr>
              <a:t>Windows</a:t>
            </a:r>
            <a:r>
              <a:rPr kumimoji="1" lang="ja-JP" altLang="en-US" dirty="0" smtClean="0">
                <a:solidFill>
                  <a:schemeClr val="bg1">
                    <a:lumMod val="65000"/>
                  </a:schemeClr>
                </a:solidFill>
              </a:rPr>
              <a:t>デスクトップ上で</a:t>
            </a:r>
            <a:r>
              <a:rPr kumimoji="1" lang="en-US" altLang="ja-JP" dirty="0" smtClean="0">
                <a:solidFill>
                  <a:schemeClr val="bg1">
                    <a:lumMod val="65000"/>
                  </a:schemeClr>
                </a:solidFill>
              </a:rPr>
              <a:t>Java</a:t>
            </a:r>
            <a:r>
              <a:rPr kumimoji="1" lang="ja-JP" altLang="en-US" dirty="0" smtClean="0">
                <a:solidFill>
                  <a:schemeClr val="bg1">
                    <a:lumMod val="65000"/>
                  </a:schemeClr>
                </a:solidFill>
              </a:rPr>
              <a:t>プログラムを複数動作</a:t>
            </a:r>
            <a:endParaRPr kumimoji="1" lang="en-US" altLang="ja-JP" dirty="0" smtClean="0">
              <a:solidFill>
                <a:schemeClr val="bg1">
                  <a:lumMod val="65000"/>
                </a:schemeClr>
              </a:solidFill>
            </a:endParaRPr>
          </a:p>
          <a:p>
            <a:r>
              <a:rPr kumimoji="1" lang="ja-JP" altLang="en-US" dirty="0" smtClean="0">
                <a:solidFill>
                  <a:schemeClr val="bg1">
                    <a:lumMod val="65000"/>
                  </a:schemeClr>
                </a:solidFill>
              </a:rPr>
              <a:t>２章　</a:t>
            </a:r>
            <a:r>
              <a:rPr kumimoji="1" lang="en-US" altLang="ja-JP" dirty="0" smtClean="0">
                <a:solidFill>
                  <a:schemeClr val="bg1">
                    <a:lumMod val="65000"/>
                  </a:schemeClr>
                </a:solidFill>
              </a:rPr>
              <a:t>Windows</a:t>
            </a:r>
            <a:r>
              <a:rPr kumimoji="1" lang="ja-JP" altLang="en-US" dirty="0" smtClean="0">
                <a:solidFill>
                  <a:schemeClr val="bg1">
                    <a:lumMod val="65000"/>
                  </a:schemeClr>
                </a:solidFill>
              </a:rPr>
              <a:t>インストーラと</a:t>
            </a:r>
            <a:r>
              <a:rPr kumimoji="1" lang="en-US" altLang="ja-JP" dirty="0" err="1" smtClean="0">
                <a:solidFill>
                  <a:schemeClr val="bg1">
                    <a:lumMod val="65000"/>
                  </a:schemeClr>
                </a:solidFill>
              </a:rPr>
              <a:t>javapackager</a:t>
            </a:r>
            <a:endParaRPr kumimoji="1" lang="en-US" altLang="ja-JP" dirty="0" smtClean="0">
              <a:solidFill>
                <a:schemeClr val="bg1">
                  <a:lumMod val="65000"/>
                </a:schemeClr>
              </a:solidFill>
            </a:endParaRPr>
          </a:p>
          <a:p>
            <a:r>
              <a:rPr kumimoji="1" lang="en-US" altLang="ja-JP" dirty="0" smtClean="0"/>
              <a:t>3</a:t>
            </a:r>
            <a:r>
              <a:rPr kumimoji="1" lang="ja-JP" altLang="en-US" dirty="0" smtClean="0"/>
              <a:t>章　メモリと</a:t>
            </a:r>
            <a:r>
              <a:rPr kumimoji="1" lang="en-US" altLang="ja-JP" dirty="0" smtClean="0"/>
              <a:t>CPU</a:t>
            </a:r>
          </a:p>
          <a:p>
            <a:r>
              <a:rPr kumimoji="1" lang="en-US" altLang="ja-JP" dirty="0">
                <a:solidFill>
                  <a:schemeClr val="bg1">
                    <a:lumMod val="65000"/>
                  </a:schemeClr>
                </a:solidFill>
              </a:rPr>
              <a:t>4</a:t>
            </a:r>
            <a:r>
              <a:rPr kumimoji="1" lang="ja-JP" altLang="en-US" dirty="0" smtClean="0">
                <a:solidFill>
                  <a:schemeClr val="bg1">
                    <a:lumMod val="65000"/>
                  </a:schemeClr>
                </a:solidFill>
              </a:rPr>
              <a:t>章　</a:t>
            </a:r>
            <a:r>
              <a:rPr kumimoji="1" lang="en-US" altLang="ja-JP" dirty="0" smtClean="0">
                <a:solidFill>
                  <a:schemeClr val="bg1">
                    <a:lumMod val="65000"/>
                  </a:schemeClr>
                </a:solidFill>
              </a:rPr>
              <a:t>NetBeans</a:t>
            </a:r>
            <a:r>
              <a:rPr kumimoji="1" lang="ja-JP" altLang="en-US" dirty="0">
                <a:solidFill>
                  <a:schemeClr val="bg1">
                    <a:lumMod val="65000"/>
                  </a:schemeClr>
                </a:solidFill>
              </a:rPr>
              <a:t> </a:t>
            </a:r>
            <a:r>
              <a:rPr kumimoji="1" lang="en-US" altLang="ja-JP" dirty="0" smtClean="0">
                <a:solidFill>
                  <a:schemeClr val="bg1">
                    <a:lumMod val="65000"/>
                  </a:schemeClr>
                </a:solidFill>
              </a:rPr>
              <a:t>IDE</a:t>
            </a:r>
            <a:r>
              <a:rPr kumimoji="1" lang="ja-JP" altLang="en-US" dirty="0" smtClean="0">
                <a:solidFill>
                  <a:schemeClr val="bg1">
                    <a:lumMod val="65000"/>
                  </a:schemeClr>
                </a:solidFill>
              </a:rPr>
              <a:t>で</a:t>
            </a:r>
            <a:endParaRPr kumimoji="1" lang="en-US" altLang="ja-JP" dirty="0" smtClean="0">
              <a:solidFill>
                <a:schemeClr val="bg1">
                  <a:lumMod val="65000"/>
                </a:schemeClr>
              </a:solidFill>
            </a:endParaRPr>
          </a:p>
          <a:p>
            <a:r>
              <a:rPr kumimoji="1" lang="en-US" altLang="ja-JP" dirty="0">
                <a:solidFill>
                  <a:schemeClr val="bg1">
                    <a:lumMod val="65000"/>
                  </a:schemeClr>
                </a:solidFill>
              </a:rPr>
              <a:t>5</a:t>
            </a:r>
            <a:r>
              <a:rPr kumimoji="1" lang="ja-JP" altLang="en-US" dirty="0" smtClean="0">
                <a:solidFill>
                  <a:schemeClr val="bg1">
                    <a:lumMod val="65000"/>
                  </a:schemeClr>
                </a:solidFill>
              </a:rPr>
              <a:t>章　</a:t>
            </a:r>
            <a:r>
              <a:rPr kumimoji="1" lang="en-US" altLang="ja-JP" dirty="0" smtClean="0">
                <a:solidFill>
                  <a:schemeClr val="bg1">
                    <a:lumMod val="65000"/>
                  </a:schemeClr>
                </a:solidFill>
              </a:rPr>
              <a:t>WiX toolset</a:t>
            </a:r>
            <a:r>
              <a:rPr kumimoji="1" lang="ja-JP" altLang="en-US" dirty="0" smtClean="0">
                <a:solidFill>
                  <a:schemeClr val="bg1">
                    <a:lumMod val="65000"/>
                  </a:schemeClr>
                </a:solidFill>
              </a:rPr>
              <a:t>に触れる</a:t>
            </a:r>
            <a:endParaRPr kumimoji="1" lang="ja-JP" altLang="en-US" dirty="0">
              <a:solidFill>
                <a:schemeClr val="bg1">
                  <a:lumMod val="65000"/>
                </a:schemeClr>
              </a:solidFill>
            </a:endParaRPr>
          </a:p>
        </p:txBody>
      </p:sp>
    </p:spTree>
    <p:extLst>
      <p:ext uri="{BB962C8B-B14F-4D97-AF65-F5344CB8AC3E}">
        <p14:creationId xmlns:p14="http://schemas.microsoft.com/office/powerpoint/2010/main" val="1672932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PC</a:t>
            </a:r>
            <a:r>
              <a:rPr kumimoji="1" lang="ja-JP" altLang="en-US" dirty="0" smtClean="0"/>
              <a:t>のリソース（メモリと</a:t>
            </a:r>
            <a:r>
              <a:rPr kumimoji="1" lang="en-US" altLang="ja-JP" dirty="0" smtClean="0"/>
              <a:t>CPU</a:t>
            </a:r>
            <a:r>
              <a:rPr kumimoji="1" lang="ja-JP" altLang="en-US" dirty="0" smtClean="0"/>
              <a:t>）</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323528" y="1625071"/>
            <a:ext cx="2664296" cy="1998222"/>
          </a:xfrm>
          <a:prstGeom prst="rect">
            <a:avLst/>
          </a:prstGeom>
        </p:spPr>
      </p:pic>
      <p:sp>
        <p:nvSpPr>
          <p:cNvPr id="6" name="テキスト ボックス 5"/>
          <p:cNvSpPr txBox="1"/>
          <p:nvPr/>
        </p:nvSpPr>
        <p:spPr>
          <a:xfrm>
            <a:off x="3434620" y="1772062"/>
            <a:ext cx="4464496" cy="400110"/>
          </a:xfrm>
          <a:prstGeom prst="rect">
            <a:avLst/>
          </a:prstGeom>
          <a:noFill/>
        </p:spPr>
        <p:txBody>
          <a:bodyPr wrap="square" rtlCol="0">
            <a:spAutoFit/>
          </a:bodyPr>
          <a:lstStyle/>
          <a:p>
            <a:r>
              <a:rPr kumimoji="1" lang="ja-JP" altLang="en-US" sz="2000" dirty="0" smtClean="0"/>
              <a:t>典型的な</a:t>
            </a:r>
            <a:r>
              <a:rPr kumimoji="1" lang="ja-JP" altLang="en-US" sz="2000" dirty="0"/>
              <a:t>ノート</a:t>
            </a:r>
            <a:r>
              <a:rPr kumimoji="1" lang="en-US" altLang="ja-JP" sz="2000" dirty="0" smtClean="0"/>
              <a:t>PC</a:t>
            </a:r>
            <a:r>
              <a:rPr kumimoji="1" lang="ja-JP" altLang="en-US" sz="2000" dirty="0" smtClean="0"/>
              <a:t>の仕様</a:t>
            </a:r>
            <a:endParaRPr kumimoji="1" lang="en-US" altLang="ja-JP" sz="2000" dirty="0" smtClean="0"/>
          </a:p>
        </p:txBody>
      </p:sp>
      <p:graphicFrame>
        <p:nvGraphicFramePr>
          <p:cNvPr id="7" name="表 6"/>
          <p:cNvGraphicFramePr>
            <a:graphicFrameLocks noGrp="1"/>
          </p:cNvGraphicFramePr>
          <p:nvPr>
            <p:extLst>
              <p:ext uri="{D42A27DB-BD31-4B8C-83A1-F6EECF244321}">
                <p14:modId xmlns:p14="http://schemas.microsoft.com/office/powerpoint/2010/main" val="481974872"/>
              </p:ext>
            </p:extLst>
          </p:nvPr>
        </p:nvGraphicFramePr>
        <p:xfrm>
          <a:off x="3460533" y="2160253"/>
          <a:ext cx="5493308" cy="1463040"/>
        </p:xfrm>
        <a:graphic>
          <a:graphicData uri="http://schemas.openxmlformats.org/drawingml/2006/table">
            <a:tbl>
              <a:tblPr firstRow="1" bandRow="1">
                <a:tableStyleId>{5C22544A-7EE6-4342-B048-85BDC9FD1C3A}</a:tableStyleId>
              </a:tblPr>
              <a:tblGrid>
                <a:gridCol w="1244836"/>
                <a:gridCol w="2819164"/>
                <a:gridCol w="1429308"/>
              </a:tblGrid>
              <a:tr h="313466">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17820">
                <a:tc>
                  <a:txBody>
                    <a:bodyPr/>
                    <a:lstStyle/>
                    <a:p>
                      <a:r>
                        <a:rPr kumimoji="1" lang="en-US" altLang="ja-JP" dirty="0" smtClean="0"/>
                        <a:t>CPU</a:t>
                      </a:r>
                      <a:endParaRPr kumimoji="1" lang="ja-JP" altLang="en-US" dirty="0"/>
                    </a:p>
                  </a:txBody>
                  <a:tcPr/>
                </a:tc>
                <a:tc>
                  <a:txBody>
                    <a:bodyPr/>
                    <a:lstStyle/>
                    <a:p>
                      <a:r>
                        <a:rPr kumimoji="1" lang="en-US" altLang="ja-JP" dirty="0" smtClean="0"/>
                        <a:t>Intel</a:t>
                      </a:r>
                      <a:r>
                        <a:rPr kumimoji="1" lang="en-US" altLang="ja-JP" baseline="0" dirty="0" smtClean="0"/>
                        <a:t> 2core/4thread 2GHz</a:t>
                      </a:r>
                      <a:endParaRPr kumimoji="1" lang="ja-JP" altLang="en-US" dirty="0"/>
                    </a:p>
                  </a:txBody>
                  <a:tcPr/>
                </a:tc>
                <a:tc>
                  <a:txBody>
                    <a:bodyPr/>
                    <a:lstStyle/>
                    <a:p>
                      <a:endParaRPr kumimoji="1" lang="ja-JP" altLang="en-US" dirty="0"/>
                    </a:p>
                  </a:txBody>
                  <a:tcPr/>
                </a:tc>
              </a:tr>
              <a:tr h="317820">
                <a:tc>
                  <a:txBody>
                    <a:bodyPr/>
                    <a:lstStyle/>
                    <a:p>
                      <a:r>
                        <a:rPr kumimoji="1" lang="ja-JP" altLang="en-US" dirty="0" smtClean="0"/>
                        <a:t>メモリ</a:t>
                      </a:r>
                      <a:endParaRPr kumimoji="1" lang="ja-JP" altLang="en-US" dirty="0"/>
                    </a:p>
                  </a:txBody>
                  <a:tcPr/>
                </a:tc>
                <a:tc>
                  <a:txBody>
                    <a:bodyPr/>
                    <a:lstStyle/>
                    <a:p>
                      <a:r>
                        <a:rPr kumimoji="1" lang="en-US" altLang="ja-JP" dirty="0" smtClean="0"/>
                        <a:t>8GB</a:t>
                      </a:r>
                      <a:endParaRPr kumimoji="1" lang="ja-JP" altLang="en-US" dirty="0"/>
                    </a:p>
                  </a:txBody>
                  <a:tcPr/>
                </a:tc>
                <a:tc>
                  <a:txBody>
                    <a:bodyPr/>
                    <a:lstStyle/>
                    <a:p>
                      <a:endParaRPr kumimoji="1" lang="ja-JP" altLang="en-US"/>
                    </a:p>
                  </a:txBody>
                  <a:tcPr/>
                </a:tc>
              </a:tr>
              <a:tr h="317820">
                <a:tc>
                  <a:txBody>
                    <a:bodyPr/>
                    <a:lstStyle/>
                    <a:p>
                      <a:r>
                        <a:rPr kumimoji="1" lang="en-US" altLang="ja-JP" dirty="0" smtClean="0"/>
                        <a:t>OS</a:t>
                      </a:r>
                      <a:endParaRPr kumimoji="1" lang="ja-JP" altLang="en-US" dirty="0"/>
                    </a:p>
                  </a:txBody>
                  <a:tcPr/>
                </a:tc>
                <a:tc>
                  <a:txBody>
                    <a:bodyPr/>
                    <a:lstStyle/>
                    <a:p>
                      <a:r>
                        <a:rPr kumimoji="1" lang="en-US" altLang="ja-JP" dirty="0" smtClean="0"/>
                        <a:t>Windows 10 64bit</a:t>
                      </a:r>
                      <a:endParaRPr kumimoji="1" lang="ja-JP" altLang="en-US" dirty="0"/>
                    </a:p>
                  </a:txBody>
                  <a:tcPr/>
                </a:tc>
                <a:tc>
                  <a:txBody>
                    <a:bodyPr/>
                    <a:lstStyle/>
                    <a:p>
                      <a:endParaRPr kumimoji="1" lang="ja-JP" altLang="en-US" dirty="0"/>
                    </a:p>
                  </a:txBody>
                  <a:tcPr/>
                </a:tc>
              </a:tr>
            </a:tbl>
          </a:graphicData>
        </a:graphic>
      </p:graphicFrame>
    </p:spTree>
    <p:extLst>
      <p:ext uri="{BB962C8B-B14F-4D97-AF65-F5344CB8AC3E}">
        <p14:creationId xmlns:p14="http://schemas.microsoft.com/office/powerpoint/2010/main" val="1730265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PC</a:t>
            </a:r>
            <a:r>
              <a:rPr kumimoji="1" lang="ja-JP" altLang="en-US" dirty="0"/>
              <a:t>のリソース（メモリと</a:t>
            </a:r>
            <a:r>
              <a:rPr kumimoji="1" lang="en-US" altLang="ja-JP" dirty="0"/>
              <a:t>CPU</a:t>
            </a:r>
            <a:r>
              <a:rPr kumimoji="1" lang="ja-JP" altLang="en-US" dirty="0"/>
              <a:t>）</a:t>
            </a:r>
          </a:p>
        </p:txBody>
      </p:sp>
      <p:pic>
        <p:nvPicPr>
          <p:cNvPr id="4" name="コンテンツ プレースホルダー 3"/>
          <p:cNvPicPr>
            <a:picLocks noGrp="1" noChangeAspect="1"/>
          </p:cNvPicPr>
          <p:nvPr>
            <p:ph idx="1"/>
          </p:nvPr>
        </p:nvPicPr>
        <p:blipFill>
          <a:blip r:embed="rId2"/>
          <a:stretch>
            <a:fillRect/>
          </a:stretch>
        </p:blipFill>
        <p:spPr>
          <a:xfrm>
            <a:off x="323528" y="1625071"/>
            <a:ext cx="2664296" cy="1998222"/>
          </a:xfrm>
          <a:prstGeom prst="rect">
            <a:avLst/>
          </a:prstGeom>
        </p:spPr>
      </p:pic>
      <p:sp>
        <p:nvSpPr>
          <p:cNvPr id="6" name="テキスト ボックス 5"/>
          <p:cNvSpPr txBox="1"/>
          <p:nvPr/>
        </p:nvSpPr>
        <p:spPr>
          <a:xfrm>
            <a:off x="3434620" y="1772062"/>
            <a:ext cx="4464496" cy="400110"/>
          </a:xfrm>
          <a:prstGeom prst="rect">
            <a:avLst/>
          </a:prstGeom>
          <a:noFill/>
        </p:spPr>
        <p:txBody>
          <a:bodyPr wrap="square" rtlCol="0">
            <a:spAutoFit/>
          </a:bodyPr>
          <a:lstStyle/>
          <a:p>
            <a:r>
              <a:rPr kumimoji="1" lang="ja-JP" altLang="en-US" sz="2000" dirty="0" smtClean="0"/>
              <a:t>典型的な</a:t>
            </a:r>
            <a:r>
              <a:rPr kumimoji="1" lang="ja-JP" altLang="en-US" sz="2000" dirty="0"/>
              <a:t>ノート</a:t>
            </a:r>
            <a:r>
              <a:rPr kumimoji="1" lang="en-US" altLang="ja-JP" sz="2000" dirty="0" smtClean="0"/>
              <a:t>PC</a:t>
            </a:r>
            <a:r>
              <a:rPr kumimoji="1" lang="ja-JP" altLang="en-US" sz="2000" dirty="0" smtClean="0"/>
              <a:t>の仕様</a:t>
            </a:r>
            <a:endParaRPr kumimoji="1" lang="en-US" altLang="ja-JP" sz="2000" dirty="0" smtClean="0"/>
          </a:p>
        </p:txBody>
      </p:sp>
      <p:graphicFrame>
        <p:nvGraphicFramePr>
          <p:cNvPr id="7" name="表 6"/>
          <p:cNvGraphicFramePr>
            <a:graphicFrameLocks noGrp="1"/>
          </p:cNvGraphicFramePr>
          <p:nvPr>
            <p:extLst>
              <p:ext uri="{D42A27DB-BD31-4B8C-83A1-F6EECF244321}">
                <p14:modId xmlns:p14="http://schemas.microsoft.com/office/powerpoint/2010/main" val="1351979978"/>
              </p:ext>
            </p:extLst>
          </p:nvPr>
        </p:nvGraphicFramePr>
        <p:xfrm>
          <a:off x="3460533" y="2160253"/>
          <a:ext cx="5493308" cy="1493520"/>
        </p:xfrm>
        <a:graphic>
          <a:graphicData uri="http://schemas.openxmlformats.org/drawingml/2006/table">
            <a:tbl>
              <a:tblPr firstRow="1" bandRow="1">
                <a:tableStyleId>{5C22544A-7EE6-4342-B048-85BDC9FD1C3A}</a:tableStyleId>
              </a:tblPr>
              <a:tblGrid>
                <a:gridCol w="1244836"/>
                <a:gridCol w="3323015"/>
                <a:gridCol w="925457"/>
              </a:tblGrid>
              <a:tr h="313466">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17820">
                <a:tc>
                  <a:txBody>
                    <a:bodyPr/>
                    <a:lstStyle/>
                    <a:p>
                      <a:r>
                        <a:rPr kumimoji="1" lang="en-US" altLang="ja-JP" sz="2000" b="1" dirty="0" smtClean="0">
                          <a:solidFill>
                            <a:srgbClr val="FF0000"/>
                          </a:solidFill>
                        </a:rPr>
                        <a:t>CPU</a:t>
                      </a:r>
                      <a:endParaRPr kumimoji="1" lang="ja-JP" altLang="en-US" sz="2000" b="1" dirty="0">
                        <a:solidFill>
                          <a:srgbClr val="FF0000"/>
                        </a:solidFill>
                      </a:endParaRPr>
                    </a:p>
                  </a:txBody>
                  <a:tcPr/>
                </a:tc>
                <a:tc>
                  <a:txBody>
                    <a:bodyPr/>
                    <a:lstStyle/>
                    <a:p>
                      <a:r>
                        <a:rPr kumimoji="1" lang="en-US" altLang="ja-JP" sz="2000" b="1" dirty="0" smtClean="0">
                          <a:solidFill>
                            <a:srgbClr val="FF0000"/>
                          </a:solidFill>
                        </a:rPr>
                        <a:t>Intel</a:t>
                      </a:r>
                      <a:r>
                        <a:rPr kumimoji="1" lang="en-US" altLang="ja-JP" sz="2000" b="1" baseline="0" dirty="0" smtClean="0">
                          <a:solidFill>
                            <a:srgbClr val="FF0000"/>
                          </a:solidFill>
                        </a:rPr>
                        <a:t> 2core/4thread 2GHz</a:t>
                      </a:r>
                      <a:endParaRPr kumimoji="1" lang="ja-JP" altLang="en-US" sz="2000" b="1" dirty="0">
                        <a:solidFill>
                          <a:srgbClr val="FF0000"/>
                        </a:solidFill>
                      </a:endParaRPr>
                    </a:p>
                  </a:txBody>
                  <a:tcPr/>
                </a:tc>
                <a:tc>
                  <a:txBody>
                    <a:bodyPr/>
                    <a:lstStyle/>
                    <a:p>
                      <a:endParaRPr kumimoji="1" lang="ja-JP" altLang="en-US" dirty="0"/>
                    </a:p>
                  </a:txBody>
                  <a:tcPr/>
                </a:tc>
              </a:tr>
              <a:tr h="317820">
                <a:tc>
                  <a:txBody>
                    <a:bodyPr/>
                    <a:lstStyle/>
                    <a:p>
                      <a:r>
                        <a:rPr kumimoji="1" lang="ja-JP" altLang="en-US" dirty="0" smtClean="0"/>
                        <a:t>メモリ</a:t>
                      </a:r>
                      <a:endParaRPr kumimoji="1" lang="ja-JP" altLang="en-US" dirty="0"/>
                    </a:p>
                  </a:txBody>
                  <a:tcPr/>
                </a:tc>
                <a:tc>
                  <a:txBody>
                    <a:bodyPr/>
                    <a:lstStyle/>
                    <a:p>
                      <a:r>
                        <a:rPr kumimoji="1" lang="en-US" altLang="ja-JP" dirty="0" smtClean="0"/>
                        <a:t>8GB</a:t>
                      </a:r>
                      <a:endParaRPr kumimoji="1" lang="ja-JP" altLang="en-US" dirty="0"/>
                    </a:p>
                  </a:txBody>
                  <a:tcPr/>
                </a:tc>
                <a:tc>
                  <a:txBody>
                    <a:bodyPr/>
                    <a:lstStyle/>
                    <a:p>
                      <a:endParaRPr kumimoji="1" lang="ja-JP" altLang="en-US"/>
                    </a:p>
                  </a:txBody>
                  <a:tcPr/>
                </a:tc>
              </a:tr>
              <a:tr h="317820">
                <a:tc>
                  <a:txBody>
                    <a:bodyPr/>
                    <a:lstStyle/>
                    <a:p>
                      <a:r>
                        <a:rPr kumimoji="1" lang="en-US" altLang="ja-JP" dirty="0" smtClean="0"/>
                        <a:t>OS</a:t>
                      </a:r>
                      <a:endParaRPr kumimoji="1" lang="ja-JP" altLang="en-US" dirty="0"/>
                    </a:p>
                  </a:txBody>
                  <a:tcPr/>
                </a:tc>
                <a:tc>
                  <a:txBody>
                    <a:bodyPr/>
                    <a:lstStyle/>
                    <a:p>
                      <a:r>
                        <a:rPr kumimoji="1" lang="en-US" altLang="ja-JP" dirty="0" smtClean="0"/>
                        <a:t>Windows 10 </a:t>
                      </a:r>
                      <a:r>
                        <a:rPr kumimoji="1" lang="en-US" altLang="ja-JP" b="1" dirty="0" smtClean="0">
                          <a:solidFill>
                            <a:srgbClr val="FF0000"/>
                          </a:solidFill>
                        </a:rPr>
                        <a:t>64bit</a:t>
                      </a:r>
                      <a:endParaRPr kumimoji="1" lang="ja-JP" altLang="en-US" b="1" dirty="0">
                        <a:solidFill>
                          <a:srgbClr val="FF0000"/>
                        </a:solidFill>
                      </a:endParaRPr>
                    </a:p>
                  </a:txBody>
                  <a:tcPr/>
                </a:tc>
                <a:tc>
                  <a:txBody>
                    <a:bodyPr/>
                    <a:lstStyle/>
                    <a:p>
                      <a:endParaRPr kumimoji="1" lang="ja-JP" altLang="en-US" dirty="0"/>
                    </a:p>
                  </a:txBody>
                  <a:tcPr/>
                </a:tc>
              </a:tr>
            </a:tbl>
          </a:graphicData>
        </a:graphic>
      </p:graphicFrame>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48" y="4188302"/>
            <a:ext cx="4572000" cy="2048162"/>
          </a:xfrm>
          <a:prstGeom prst="rect">
            <a:avLst/>
          </a:prstGeom>
        </p:spPr>
      </p:pic>
      <p:sp>
        <p:nvSpPr>
          <p:cNvPr id="10" name="テキスト ボックス 9"/>
          <p:cNvSpPr txBox="1"/>
          <p:nvPr/>
        </p:nvSpPr>
        <p:spPr>
          <a:xfrm>
            <a:off x="107504" y="6260341"/>
            <a:ext cx="6264696" cy="307777"/>
          </a:xfrm>
          <a:prstGeom prst="rect">
            <a:avLst/>
          </a:prstGeom>
          <a:noFill/>
        </p:spPr>
        <p:txBody>
          <a:bodyPr wrap="square" rtlCol="0">
            <a:spAutoFit/>
          </a:bodyPr>
          <a:lstStyle/>
          <a:p>
            <a:r>
              <a:rPr kumimoji="1" lang="en-US" altLang="ja-JP" sz="1400" dirty="0"/>
              <a:t>https://software.intel.com/en-us/articles/heterogeneous-computing-pipelining</a:t>
            </a:r>
            <a:endParaRPr kumimoji="1" lang="ja-JP" altLang="en-US" sz="1400" dirty="0"/>
          </a:p>
        </p:txBody>
      </p:sp>
      <p:sp>
        <p:nvSpPr>
          <p:cNvPr id="3" name="四角形吹き出し 2"/>
          <p:cNvSpPr/>
          <p:nvPr/>
        </p:nvSpPr>
        <p:spPr>
          <a:xfrm>
            <a:off x="4788024" y="3610018"/>
            <a:ext cx="4355976" cy="1763198"/>
          </a:xfrm>
          <a:prstGeom prst="wedgeRectCallout">
            <a:avLst>
              <a:gd name="adj1" fmla="val -63621"/>
              <a:gd name="adj2" fmla="val 37845"/>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2400" b="1" u="sng" dirty="0" smtClean="0">
                <a:solidFill>
                  <a:srgbClr val="FF0000"/>
                </a:solidFill>
              </a:rPr>
              <a:t>ハイパースレッディングに注意</a:t>
            </a:r>
            <a:endParaRPr kumimoji="1" lang="en-US" altLang="ja-JP" sz="2400" b="1" u="sng" dirty="0" smtClean="0">
              <a:solidFill>
                <a:srgbClr val="FF0000"/>
              </a:solidFill>
            </a:endParaRPr>
          </a:p>
          <a:p>
            <a:endParaRPr kumimoji="1" lang="en-US" altLang="ja-JP" b="1" u="sng" dirty="0" smtClean="0">
              <a:solidFill>
                <a:srgbClr val="FF0000"/>
              </a:solidFill>
            </a:endParaRPr>
          </a:p>
          <a:p>
            <a:r>
              <a:rPr kumimoji="1" lang="en-US" altLang="ja-JP" sz="2400" dirty="0" smtClean="0"/>
              <a:t>CPU</a:t>
            </a:r>
            <a:r>
              <a:rPr kumimoji="1" lang="ja-JP" altLang="en-US" sz="2400" dirty="0" smtClean="0"/>
              <a:t> </a:t>
            </a:r>
            <a:r>
              <a:rPr kumimoji="1" lang="en-US" altLang="ja-JP" sz="2400" dirty="0" smtClean="0"/>
              <a:t>core</a:t>
            </a:r>
            <a:r>
              <a:rPr kumimoji="1" lang="ja-JP" altLang="en-US" sz="2400" dirty="0" smtClean="0"/>
              <a:t>は</a:t>
            </a:r>
            <a:r>
              <a:rPr kumimoji="1" lang="en-US" altLang="ja-JP" sz="2400" dirty="0"/>
              <a:t>2</a:t>
            </a:r>
            <a:r>
              <a:rPr kumimoji="1" lang="ja-JP" altLang="en-US" sz="2400" dirty="0" smtClean="0"/>
              <a:t>つだが、</a:t>
            </a:r>
            <a:r>
              <a:rPr kumimoji="1" lang="en-US" altLang="ja-JP" sz="2400" dirty="0" err="1" smtClean="0"/>
              <a:t>JavaVM</a:t>
            </a:r>
            <a:r>
              <a:rPr kumimoji="1" lang="ja-JP" altLang="en-US" sz="2400" dirty="0" smtClean="0"/>
              <a:t>からは</a:t>
            </a:r>
            <a:r>
              <a:rPr kumimoji="1" lang="en-US" altLang="ja-JP" sz="2400" dirty="0" smtClean="0"/>
              <a:t>CPU</a:t>
            </a:r>
            <a:r>
              <a:rPr kumimoji="1" lang="ja-JP" altLang="en-US" sz="2400" dirty="0" smtClean="0"/>
              <a:t>が</a:t>
            </a:r>
            <a:r>
              <a:rPr kumimoji="1" lang="en-US" altLang="ja-JP" sz="2400" dirty="0" smtClean="0"/>
              <a:t>4</a:t>
            </a:r>
            <a:r>
              <a:rPr kumimoji="1" lang="ja-JP" altLang="en-US" sz="2400" dirty="0" smtClean="0"/>
              <a:t>つと見える。</a:t>
            </a:r>
            <a:endParaRPr kumimoji="1" lang="ja-JP" altLang="en-US" sz="2400" dirty="0"/>
          </a:p>
        </p:txBody>
      </p:sp>
    </p:spTree>
    <p:extLst>
      <p:ext uri="{BB962C8B-B14F-4D97-AF65-F5344CB8AC3E}">
        <p14:creationId xmlns:p14="http://schemas.microsoft.com/office/powerpoint/2010/main" val="613224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PC</a:t>
            </a:r>
            <a:r>
              <a:rPr kumimoji="1" lang="ja-JP" altLang="en-US" dirty="0"/>
              <a:t>のリソース（メモリと</a:t>
            </a:r>
            <a:r>
              <a:rPr kumimoji="1" lang="en-US" altLang="ja-JP" dirty="0"/>
              <a:t>CPU</a:t>
            </a:r>
            <a:r>
              <a:rPr kumimoji="1" lang="ja-JP" altLang="en-US" dirty="0"/>
              <a:t>）</a:t>
            </a:r>
          </a:p>
        </p:txBody>
      </p:sp>
      <p:pic>
        <p:nvPicPr>
          <p:cNvPr id="4" name="コンテンツ プレースホルダー 3"/>
          <p:cNvPicPr>
            <a:picLocks noGrp="1" noChangeAspect="1"/>
          </p:cNvPicPr>
          <p:nvPr>
            <p:ph idx="1"/>
          </p:nvPr>
        </p:nvPicPr>
        <p:blipFill>
          <a:blip r:embed="rId2"/>
          <a:stretch>
            <a:fillRect/>
          </a:stretch>
        </p:blipFill>
        <p:spPr>
          <a:xfrm>
            <a:off x="323528" y="1625071"/>
            <a:ext cx="2664296" cy="1998222"/>
          </a:xfrm>
          <a:prstGeom prst="rect">
            <a:avLst/>
          </a:prstGeom>
        </p:spPr>
      </p:pic>
      <p:sp>
        <p:nvSpPr>
          <p:cNvPr id="6" name="テキスト ボックス 5"/>
          <p:cNvSpPr txBox="1"/>
          <p:nvPr/>
        </p:nvSpPr>
        <p:spPr>
          <a:xfrm>
            <a:off x="3434620" y="1772062"/>
            <a:ext cx="4464496" cy="400110"/>
          </a:xfrm>
          <a:prstGeom prst="rect">
            <a:avLst/>
          </a:prstGeom>
          <a:noFill/>
        </p:spPr>
        <p:txBody>
          <a:bodyPr wrap="square" rtlCol="0">
            <a:spAutoFit/>
          </a:bodyPr>
          <a:lstStyle/>
          <a:p>
            <a:r>
              <a:rPr kumimoji="1" lang="ja-JP" altLang="en-US" sz="2000" dirty="0" smtClean="0"/>
              <a:t>典型的な</a:t>
            </a:r>
            <a:r>
              <a:rPr kumimoji="1" lang="ja-JP" altLang="en-US" sz="2000" dirty="0"/>
              <a:t>ノート</a:t>
            </a:r>
            <a:r>
              <a:rPr kumimoji="1" lang="en-US" altLang="ja-JP" sz="2000" dirty="0" smtClean="0"/>
              <a:t>PC</a:t>
            </a:r>
            <a:r>
              <a:rPr kumimoji="1" lang="ja-JP" altLang="en-US" sz="2000" dirty="0" smtClean="0"/>
              <a:t>の仕様</a:t>
            </a:r>
            <a:endParaRPr kumimoji="1" lang="en-US" altLang="ja-JP" sz="2000" dirty="0" smtClean="0"/>
          </a:p>
        </p:txBody>
      </p:sp>
      <p:graphicFrame>
        <p:nvGraphicFramePr>
          <p:cNvPr id="7" name="表 6"/>
          <p:cNvGraphicFramePr>
            <a:graphicFrameLocks noGrp="1"/>
          </p:cNvGraphicFramePr>
          <p:nvPr>
            <p:extLst>
              <p:ext uri="{D42A27DB-BD31-4B8C-83A1-F6EECF244321}">
                <p14:modId xmlns:p14="http://schemas.microsoft.com/office/powerpoint/2010/main" val="1916218935"/>
              </p:ext>
            </p:extLst>
          </p:nvPr>
        </p:nvGraphicFramePr>
        <p:xfrm>
          <a:off x="3460533" y="2160253"/>
          <a:ext cx="5493308" cy="1493520"/>
        </p:xfrm>
        <a:graphic>
          <a:graphicData uri="http://schemas.openxmlformats.org/drawingml/2006/table">
            <a:tbl>
              <a:tblPr firstRow="1" bandRow="1">
                <a:tableStyleId>{5C22544A-7EE6-4342-B048-85BDC9FD1C3A}</a:tableStyleId>
              </a:tblPr>
              <a:tblGrid>
                <a:gridCol w="1244836"/>
                <a:gridCol w="3323015"/>
                <a:gridCol w="925457"/>
              </a:tblGrid>
              <a:tr h="313466">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17820">
                <a:tc>
                  <a:txBody>
                    <a:bodyPr/>
                    <a:lstStyle/>
                    <a:p>
                      <a:r>
                        <a:rPr kumimoji="1" lang="en-US" altLang="ja-JP" sz="2000" b="1" dirty="0" smtClean="0">
                          <a:solidFill>
                            <a:srgbClr val="FF0000"/>
                          </a:solidFill>
                        </a:rPr>
                        <a:t>CPU</a:t>
                      </a:r>
                      <a:endParaRPr kumimoji="1" lang="ja-JP" altLang="en-US" sz="2000" b="1" dirty="0">
                        <a:solidFill>
                          <a:srgbClr val="FF0000"/>
                        </a:solidFill>
                      </a:endParaRPr>
                    </a:p>
                  </a:txBody>
                  <a:tcPr/>
                </a:tc>
                <a:tc>
                  <a:txBody>
                    <a:bodyPr/>
                    <a:lstStyle/>
                    <a:p>
                      <a:r>
                        <a:rPr kumimoji="1" lang="en-US" altLang="ja-JP" sz="2000" b="0" dirty="0" smtClean="0">
                          <a:solidFill>
                            <a:schemeClr val="tx1"/>
                          </a:solidFill>
                        </a:rPr>
                        <a:t>Intel</a:t>
                      </a:r>
                      <a:r>
                        <a:rPr kumimoji="1" lang="en-US" altLang="ja-JP" sz="2000" b="1" baseline="0" dirty="0" smtClean="0">
                          <a:solidFill>
                            <a:srgbClr val="FF0000"/>
                          </a:solidFill>
                        </a:rPr>
                        <a:t> 2core</a:t>
                      </a:r>
                      <a:r>
                        <a:rPr kumimoji="1" lang="en-US" altLang="ja-JP" sz="2000" b="0" baseline="0" dirty="0" smtClean="0">
                          <a:solidFill>
                            <a:schemeClr val="tx1"/>
                          </a:solidFill>
                        </a:rPr>
                        <a:t>/4thread 2GHz</a:t>
                      </a:r>
                      <a:endParaRPr kumimoji="1" lang="ja-JP" altLang="en-US" sz="2000" b="0" dirty="0">
                        <a:solidFill>
                          <a:schemeClr val="tx1"/>
                        </a:solidFill>
                      </a:endParaRPr>
                    </a:p>
                  </a:txBody>
                  <a:tcPr/>
                </a:tc>
                <a:tc>
                  <a:txBody>
                    <a:bodyPr/>
                    <a:lstStyle/>
                    <a:p>
                      <a:endParaRPr kumimoji="1" lang="ja-JP" altLang="en-US" dirty="0"/>
                    </a:p>
                  </a:txBody>
                  <a:tcPr/>
                </a:tc>
              </a:tr>
              <a:tr h="317820">
                <a:tc>
                  <a:txBody>
                    <a:bodyPr/>
                    <a:lstStyle/>
                    <a:p>
                      <a:r>
                        <a:rPr kumimoji="1" lang="ja-JP" altLang="en-US" dirty="0" smtClean="0"/>
                        <a:t>メモリ</a:t>
                      </a:r>
                      <a:endParaRPr kumimoji="1" lang="ja-JP" altLang="en-US" dirty="0"/>
                    </a:p>
                  </a:txBody>
                  <a:tcPr/>
                </a:tc>
                <a:tc>
                  <a:txBody>
                    <a:bodyPr/>
                    <a:lstStyle/>
                    <a:p>
                      <a:r>
                        <a:rPr kumimoji="1" lang="en-US" altLang="ja-JP" dirty="0" smtClean="0"/>
                        <a:t>8GB</a:t>
                      </a:r>
                      <a:endParaRPr kumimoji="1" lang="ja-JP" altLang="en-US" dirty="0"/>
                    </a:p>
                  </a:txBody>
                  <a:tcPr/>
                </a:tc>
                <a:tc>
                  <a:txBody>
                    <a:bodyPr/>
                    <a:lstStyle/>
                    <a:p>
                      <a:endParaRPr kumimoji="1" lang="ja-JP" altLang="en-US"/>
                    </a:p>
                  </a:txBody>
                  <a:tcPr/>
                </a:tc>
              </a:tr>
              <a:tr h="317820">
                <a:tc>
                  <a:txBody>
                    <a:bodyPr/>
                    <a:lstStyle/>
                    <a:p>
                      <a:r>
                        <a:rPr kumimoji="1" lang="en-US" altLang="ja-JP" dirty="0" smtClean="0"/>
                        <a:t>OS</a:t>
                      </a:r>
                      <a:endParaRPr kumimoji="1" lang="ja-JP" altLang="en-US" dirty="0"/>
                    </a:p>
                  </a:txBody>
                  <a:tcPr/>
                </a:tc>
                <a:tc>
                  <a:txBody>
                    <a:bodyPr/>
                    <a:lstStyle/>
                    <a:p>
                      <a:r>
                        <a:rPr kumimoji="1" lang="en-US" altLang="ja-JP" dirty="0" smtClean="0"/>
                        <a:t>Windows 10 64bit</a:t>
                      </a:r>
                      <a:endParaRPr kumimoji="1" lang="ja-JP" altLang="en-US" dirty="0"/>
                    </a:p>
                  </a:txBody>
                  <a:tcPr/>
                </a:tc>
                <a:tc>
                  <a:txBody>
                    <a:bodyPr/>
                    <a:lstStyle/>
                    <a:p>
                      <a:endParaRPr kumimoji="1" lang="ja-JP" altLang="en-US" dirty="0"/>
                    </a:p>
                  </a:txBody>
                  <a:tcPr/>
                </a:tc>
              </a:tr>
            </a:tbl>
          </a:graphicData>
        </a:graphic>
      </p:graphicFrame>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48" y="4188302"/>
            <a:ext cx="4572000" cy="2048162"/>
          </a:xfrm>
          <a:prstGeom prst="rect">
            <a:avLst/>
          </a:prstGeom>
        </p:spPr>
      </p:pic>
      <p:sp>
        <p:nvSpPr>
          <p:cNvPr id="10" name="テキスト ボックス 9"/>
          <p:cNvSpPr txBox="1"/>
          <p:nvPr/>
        </p:nvSpPr>
        <p:spPr>
          <a:xfrm>
            <a:off x="107504" y="6260341"/>
            <a:ext cx="6264696" cy="307777"/>
          </a:xfrm>
          <a:prstGeom prst="rect">
            <a:avLst/>
          </a:prstGeom>
          <a:noFill/>
        </p:spPr>
        <p:txBody>
          <a:bodyPr wrap="square" rtlCol="0">
            <a:spAutoFit/>
          </a:bodyPr>
          <a:lstStyle/>
          <a:p>
            <a:r>
              <a:rPr kumimoji="1" lang="en-US" altLang="ja-JP" sz="1400" dirty="0"/>
              <a:t>https://software.intel.com/en-us/articles/heterogeneous-computing-pipelining</a:t>
            </a:r>
            <a:endParaRPr kumimoji="1" lang="ja-JP" altLang="en-US" sz="1400" dirty="0"/>
          </a:p>
        </p:txBody>
      </p:sp>
      <p:sp>
        <p:nvSpPr>
          <p:cNvPr id="11" name="正方形/長方形 10"/>
          <p:cNvSpPr/>
          <p:nvPr/>
        </p:nvSpPr>
        <p:spPr>
          <a:xfrm>
            <a:off x="5624609" y="3151292"/>
            <a:ext cx="2952328" cy="667885"/>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演算処理</a:t>
            </a:r>
            <a:endParaRPr kumimoji="1" lang="en-US" altLang="ja-JP" dirty="0" smtClean="0"/>
          </a:p>
          <a:p>
            <a:pPr algn="ctr"/>
            <a:r>
              <a:rPr kumimoji="1" lang="ja-JP" altLang="en-US" dirty="0" smtClean="0"/>
              <a:t>（同時</a:t>
            </a:r>
            <a:r>
              <a:rPr kumimoji="1" lang="en-US" altLang="ja-JP" dirty="0" smtClean="0"/>
              <a:t>8</a:t>
            </a:r>
            <a:r>
              <a:rPr kumimoji="1" lang="ja-JP" altLang="en-US" dirty="0" smtClean="0"/>
              <a:t>命令）</a:t>
            </a:r>
            <a:endParaRPr kumimoji="1" lang="ja-JP" altLang="en-US" dirty="0"/>
          </a:p>
        </p:txBody>
      </p:sp>
      <p:sp>
        <p:nvSpPr>
          <p:cNvPr id="12" name="正方形/長方形 11"/>
          <p:cNvSpPr/>
          <p:nvPr/>
        </p:nvSpPr>
        <p:spPr>
          <a:xfrm>
            <a:off x="5624609" y="4072346"/>
            <a:ext cx="2952328" cy="775367"/>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L1</a:t>
            </a:r>
            <a:r>
              <a:rPr kumimoji="1" lang="ja-JP" altLang="en-US" dirty="0" smtClean="0"/>
              <a:t>キャッシュメモリ</a:t>
            </a:r>
            <a:endParaRPr kumimoji="1" lang="en-US" altLang="ja-JP" dirty="0" smtClean="0"/>
          </a:p>
          <a:p>
            <a:pPr algn="ctr"/>
            <a:r>
              <a:rPr kumimoji="1" lang="ja-JP" altLang="en-US" dirty="0"/>
              <a:t>（</a:t>
            </a:r>
            <a:r>
              <a:rPr kumimoji="1" lang="ja-JP" altLang="en-US" dirty="0" smtClean="0"/>
              <a:t>命令</a:t>
            </a:r>
            <a:r>
              <a:rPr kumimoji="1" lang="en-US" altLang="ja-JP" dirty="0" smtClean="0"/>
              <a:t>32KB + </a:t>
            </a:r>
            <a:r>
              <a:rPr kumimoji="1" lang="ja-JP" altLang="en-US" dirty="0" smtClean="0"/>
              <a:t>データ</a:t>
            </a:r>
            <a:r>
              <a:rPr kumimoji="1" lang="en-US" altLang="ja-JP" dirty="0" smtClean="0"/>
              <a:t>32KB</a:t>
            </a:r>
            <a:r>
              <a:rPr kumimoji="1" lang="ja-JP" altLang="en-US" dirty="0" smtClean="0"/>
              <a:t>）</a:t>
            </a:r>
            <a:endParaRPr kumimoji="1" lang="ja-JP" altLang="en-US" dirty="0"/>
          </a:p>
        </p:txBody>
      </p:sp>
      <p:sp>
        <p:nvSpPr>
          <p:cNvPr id="13" name="正方形/長方形 12"/>
          <p:cNvSpPr/>
          <p:nvPr/>
        </p:nvSpPr>
        <p:spPr>
          <a:xfrm>
            <a:off x="5624609" y="5100882"/>
            <a:ext cx="2952328" cy="682935"/>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L2</a:t>
            </a:r>
            <a:r>
              <a:rPr kumimoji="1" lang="ja-JP" altLang="en-US" dirty="0" smtClean="0"/>
              <a:t>キャッシュメモリ</a:t>
            </a:r>
            <a:endParaRPr kumimoji="1" lang="en-US" altLang="ja-JP" dirty="0" smtClean="0"/>
          </a:p>
          <a:p>
            <a:pPr algn="ctr"/>
            <a:r>
              <a:rPr kumimoji="1" lang="ja-JP" altLang="en-US" dirty="0" smtClean="0"/>
              <a:t>（</a:t>
            </a:r>
            <a:r>
              <a:rPr kumimoji="1" lang="en-US" altLang="ja-JP" dirty="0" smtClean="0"/>
              <a:t>256KB</a:t>
            </a:r>
            <a:r>
              <a:rPr kumimoji="1" lang="ja-JP" altLang="en-US" dirty="0" smtClean="0"/>
              <a:t>）</a:t>
            </a:r>
            <a:endParaRPr kumimoji="1" lang="ja-JP" altLang="en-US" dirty="0"/>
          </a:p>
        </p:txBody>
      </p:sp>
      <p:sp>
        <p:nvSpPr>
          <p:cNvPr id="14" name="角丸四角形 13"/>
          <p:cNvSpPr/>
          <p:nvPr/>
        </p:nvSpPr>
        <p:spPr>
          <a:xfrm>
            <a:off x="3491880" y="4140359"/>
            <a:ext cx="666074" cy="131325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510284" y="2988807"/>
            <a:ext cx="3210669" cy="2943385"/>
          </a:xfrm>
          <a:prstGeom prst="roundRect">
            <a:avLst>
              <a:gd name="adj" fmla="val 6906"/>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flipV="1">
            <a:off x="4157954" y="3076552"/>
            <a:ext cx="1352330" cy="1063809"/>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4148953" y="5453614"/>
            <a:ext cx="1414904" cy="421461"/>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51812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PC</a:t>
            </a:r>
            <a:r>
              <a:rPr kumimoji="1" lang="ja-JP" altLang="en-US" dirty="0"/>
              <a:t>のリソース（メモリと</a:t>
            </a:r>
            <a:r>
              <a:rPr kumimoji="1" lang="en-US" altLang="ja-JP" dirty="0"/>
              <a:t>CPU</a:t>
            </a:r>
            <a:r>
              <a:rPr kumimoji="1" lang="ja-JP" altLang="en-US" dirty="0"/>
              <a:t>）</a:t>
            </a:r>
          </a:p>
        </p:txBody>
      </p:sp>
      <p:pic>
        <p:nvPicPr>
          <p:cNvPr id="4" name="コンテンツ プレースホルダー 3"/>
          <p:cNvPicPr>
            <a:picLocks noGrp="1" noChangeAspect="1"/>
          </p:cNvPicPr>
          <p:nvPr>
            <p:ph idx="1"/>
          </p:nvPr>
        </p:nvPicPr>
        <p:blipFill>
          <a:blip r:embed="rId2"/>
          <a:stretch>
            <a:fillRect/>
          </a:stretch>
        </p:blipFill>
        <p:spPr>
          <a:xfrm>
            <a:off x="323528" y="1625071"/>
            <a:ext cx="2664296" cy="1998222"/>
          </a:xfrm>
          <a:prstGeom prst="rect">
            <a:avLst/>
          </a:prstGeom>
        </p:spPr>
      </p:pic>
      <p:sp>
        <p:nvSpPr>
          <p:cNvPr id="6" name="テキスト ボックス 5"/>
          <p:cNvSpPr txBox="1"/>
          <p:nvPr/>
        </p:nvSpPr>
        <p:spPr>
          <a:xfrm>
            <a:off x="3434620" y="1772062"/>
            <a:ext cx="4464496" cy="400110"/>
          </a:xfrm>
          <a:prstGeom prst="rect">
            <a:avLst/>
          </a:prstGeom>
          <a:noFill/>
        </p:spPr>
        <p:txBody>
          <a:bodyPr wrap="square" rtlCol="0">
            <a:spAutoFit/>
          </a:bodyPr>
          <a:lstStyle/>
          <a:p>
            <a:r>
              <a:rPr kumimoji="1" lang="ja-JP" altLang="en-US" sz="2000" dirty="0" smtClean="0"/>
              <a:t>典型的な</a:t>
            </a:r>
            <a:r>
              <a:rPr kumimoji="1" lang="ja-JP" altLang="en-US" sz="2000" dirty="0"/>
              <a:t>ノート</a:t>
            </a:r>
            <a:r>
              <a:rPr kumimoji="1" lang="en-US" altLang="ja-JP" sz="2000" dirty="0" smtClean="0"/>
              <a:t>PC</a:t>
            </a:r>
            <a:r>
              <a:rPr kumimoji="1" lang="ja-JP" altLang="en-US" sz="2000" dirty="0" smtClean="0"/>
              <a:t>の仕様</a:t>
            </a:r>
            <a:endParaRPr kumimoji="1" lang="en-US" altLang="ja-JP" sz="2000" dirty="0" smtClean="0"/>
          </a:p>
        </p:txBody>
      </p:sp>
      <p:graphicFrame>
        <p:nvGraphicFramePr>
          <p:cNvPr id="7" name="表 6"/>
          <p:cNvGraphicFramePr>
            <a:graphicFrameLocks noGrp="1"/>
          </p:cNvGraphicFramePr>
          <p:nvPr>
            <p:extLst>
              <p:ext uri="{D42A27DB-BD31-4B8C-83A1-F6EECF244321}">
                <p14:modId xmlns:p14="http://schemas.microsoft.com/office/powerpoint/2010/main" val="1222078587"/>
              </p:ext>
            </p:extLst>
          </p:nvPr>
        </p:nvGraphicFramePr>
        <p:xfrm>
          <a:off x="3460533" y="2160253"/>
          <a:ext cx="5493308" cy="1493520"/>
        </p:xfrm>
        <a:graphic>
          <a:graphicData uri="http://schemas.openxmlformats.org/drawingml/2006/table">
            <a:tbl>
              <a:tblPr firstRow="1" bandRow="1">
                <a:tableStyleId>{5C22544A-7EE6-4342-B048-85BDC9FD1C3A}</a:tableStyleId>
              </a:tblPr>
              <a:tblGrid>
                <a:gridCol w="1244836"/>
                <a:gridCol w="3323015"/>
                <a:gridCol w="925457"/>
              </a:tblGrid>
              <a:tr h="313466">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17820">
                <a:tc>
                  <a:txBody>
                    <a:bodyPr/>
                    <a:lstStyle/>
                    <a:p>
                      <a:r>
                        <a:rPr kumimoji="1" lang="en-US" altLang="ja-JP" sz="2000" b="1" dirty="0" smtClean="0">
                          <a:solidFill>
                            <a:srgbClr val="FF0000"/>
                          </a:solidFill>
                        </a:rPr>
                        <a:t>CPU</a:t>
                      </a:r>
                      <a:endParaRPr kumimoji="1" lang="ja-JP" altLang="en-US" sz="2000" b="1" dirty="0">
                        <a:solidFill>
                          <a:srgbClr val="FF0000"/>
                        </a:solidFill>
                      </a:endParaRPr>
                    </a:p>
                  </a:txBody>
                  <a:tcPr/>
                </a:tc>
                <a:tc>
                  <a:txBody>
                    <a:bodyPr/>
                    <a:lstStyle/>
                    <a:p>
                      <a:r>
                        <a:rPr kumimoji="1" lang="en-US" altLang="ja-JP" sz="2000" b="0" dirty="0" smtClean="0">
                          <a:solidFill>
                            <a:schemeClr val="tx1"/>
                          </a:solidFill>
                        </a:rPr>
                        <a:t>Intel</a:t>
                      </a:r>
                      <a:r>
                        <a:rPr kumimoji="1" lang="en-US" altLang="ja-JP" sz="2000" b="0" baseline="0" dirty="0" smtClean="0">
                          <a:solidFill>
                            <a:schemeClr val="tx1"/>
                          </a:solidFill>
                        </a:rPr>
                        <a:t> 2core/</a:t>
                      </a:r>
                      <a:r>
                        <a:rPr kumimoji="1" lang="en-US" altLang="ja-JP" sz="2000" b="1" baseline="0" dirty="0" smtClean="0">
                          <a:solidFill>
                            <a:srgbClr val="FF0000"/>
                          </a:solidFill>
                        </a:rPr>
                        <a:t>4thread </a:t>
                      </a:r>
                      <a:r>
                        <a:rPr kumimoji="1" lang="en-US" altLang="ja-JP" sz="2000" b="0" baseline="0" dirty="0" smtClean="0">
                          <a:solidFill>
                            <a:schemeClr val="tx1"/>
                          </a:solidFill>
                        </a:rPr>
                        <a:t>2GHz</a:t>
                      </a:r>
                      <a:endParaRPr kumimoji="1" lang="ja-JP" altLang="en-US" sz="2000" b="0" dirty="0">
                        <a:solidFill>
                          <a:schemeClr val="tx1"/>
                        </a:solidFill>
                      </a:endParaRPr>
                    </a:p>
                  </a:txBody>
                  <a:tcPr/>
                </a:tc>
                <a:tc>
                  <a:txBody>
                    <a:bodyPr/>
                    <a:lstStyle/>
                    <a:p>
                      <a:endParaRPr kumimoji="1" lang="ja-JP" altLang="en-US" dirty="0"/>
                    </a:p>
                  </a:txBody>
                  <a:tcPr/>
                </a:tc>
              </a:tr>
              <a:tr h="317820">
                <a:tc>
                  <a:txBody>
                    <a:bodyPr/>
                    <a:lstStyle/>
                    <a:p>
                      <a:r>
                        <a:rPr kumimoji="1" lang="ja-JP" altLang="en-US" dirty="0" smtClean="0"/>
                        <a:t>メモリ</a:t>
                      </a:r>
                      <a:endParaRPr kumimoji="1" lang="ja-JP" altLang="en-US" dirty="0"/>
                    </a:p>
                  </a:txBody>
                  <a:tcPr/>
                </a:tc>
                <a:tc>
                  <a:txBody>
                    <a:bodyPr/>
                    <a:lstStyle/>
                    <a:p>
                      <a:r>
                        <a:rPr kumimoji="1" lang="en-US" altLang="ja-JP" dirty="0" smtClean="0"/>
                        <a:t>8GB</a:t>
                      </a:r>
                      <a:endParaRPr kumimoji="1" lang="ja-JP" altLang="en-US" dirty="0"/>
                    </a:p>
                  </a:txBody>
                  <a:tcPr/>
                </a:tc>
                <a:tc>
                  <a:txBody>
                    <a:bodyPr/>
                    <a:lstStyle/>
                    <a:p>
                      <a:endParaRPr kumimoji="1" lang="ja-JP" altLang="en-US"/>
                    </a:p>
                  </a:txBody>
                  <a:tcPr/>
                </a:tc>
              </a:tr>
              <a:tr h="317820">
                <a:tc>
                  <a:txBody>
                    <a:bodyPr/>
                    <a:lstStyle/>
                    <a:p>
                      <a:r>
                        <a:rPr kumimoji="1" lang="en-US" altLang="ja-JP" dirty="0" smtClean="0"/>
                        <a:t>OS</a:t>
                      </a:r>
                      <a:endParaRPr kumimoji="1" lang="ja-JP" altLang="en-US" dirty="0"/>
                    </a:p>
                  </a:txBody>
                  <a:tcPr/>
                </a:tc>
                <a:tc>
                  <a:txBody>
                    <a:bodyPr/>
                    <a:lstStyle/>
                    <a:p>
                      <a:r>
                        <a:rPr kumimoji="1" lang="en-US" altLang="ja-JP" dirty="0" smtClean="0"/>
                        <a:t>Windows 10 64bit</a:t>
                      </a:r>
                      <a:endParaRPr kumimoji="1" lang="ja-JP" altLang="en-US" dirty="0"/>
                    </a:p>
                  </a:txBody>
                  <a:tcPr/>
                </a:tc>
                <a:tc>
                  <a:txBody>
                    <a:bodyPr/>
                    <a:lstStyle/>
                    <a:p>
                      <a:endParaRPr kumimoji="1" lang="ja-JP" altLang="en-US" dirty="0"/>
                    </a:p>
                  </a:txBody>
                  <a:tcPr/>
                </a:tc>
              </a:tr>
            </a:tbl>
          </a:graphicData>
        </a:graphic>
      </p:graphicFrame>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348" y="4188302"/>
            <a:ext cx="4572000" cy="2048162"/>
          </a:xfrm>
          <a:prstGeom prst="rect">
            <a:avLst/>
          </a:prstGeom>
        </p:spPr>
      </p:pic>
      <p:sp>
        <p:nvSpPr>
          <p:cNvPr id="10" name="テキスト ボックス 9"/>
          <p:cNvSpPr txBox="1"/>
          <p:nvPr/>
        </p:nvSpPr>
        <p:spPr>
          <a:xfrm>
            <a:off x="107504" y="6260341"/>
            <a:ext cx="6264696" cy="307777"/>
          </a:xfrm>
          <a:prstGeom prst="rect">
            <a:avLst/>
          </a:prstGeom>
          <a:noFill/>
        </p:spPr>
        <p:txBody>
          <a:bodyPr wrap="square" rtlCol="0">
            <a:spAutoFit/>
          </a:bodyPr>
          <a:lstStyle/>
          <a:p>
            <a:r>
              <a:rPr kumimoji="1" lang="en-US" altLang="ja-JP" sz="1400" dirty="0"/>
              <a:t>https://software.intel.com/en-us/articles/heterogeneous-computing-pipelining</a:t>
            </a:r>
            <a:endParaRPr kumimoji="1" lang="ja-JP" altLang="en-US" sz="1400" dirty="0"/>
          </a:p>
        </p:txBody>
      </p:sp>
      <p:sp>
        <p:nvSpPr>
          <p:cNvPr id="11" name="正方形/長方形 10"/>
          <p:cNvSpPr/>
          <p:nvPr/>
        </p:nvSpPr>
        <p:spPr>
          <a:xfrm>
            <a:off x="5624609" y="3151292"/>
            <a:ext cx="2952328" cy="667885"/>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演算処理</a:t>
            </a:r>
            <a:endParaRPr kumimoji="1" lang="en-US" altLang="ja-JP" dirty="0" smtClean="0"/>
          </a:p>
          <a:p>
            <a:pPr algn="ctr"/>
            <a:r>
              <a:rPr kumimoji="1" lang="ja-JP" altLang="en-US" dirty="0" smtClean="0"/>
              <a:t>（同時</a:t>
            </a:r>
            <a:r>
              <a:rPr kumimoji="1" lang="en-US" altLang="ja-JP" dirty="0" smtClean="0"/>
              <a:t>8</a:t>
            </a:r>
            <a:r>
              <a:rPr kumimoji="1" lang="ja-JP" altLang="en-US" dirty="0" smtClean="0"/>
              <a:t>命令）</a:t>
            </a:r>
            <a:endParaRPr kumimoji="1" lang="ja-JP" altLang="en-US" dirty="0"/>
          </a:p>
        </p:txBody>
      </p:sp>
      <p:sp>
        <p:nvSpPr>
          <p:cNvPr id="12" name="正方形/長方形 11"/>
          <p:cNvSpPr/>
          <p:nvPr/>
        </p:nvSpPr>
        <p:spPr>
          <a:xfrm>
            <a:off x="5624609" y="4072346"/>
            <a:ext cx="2952328" cy="775367"/>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L1</a:t>
            </a:r>
            <a:r>
              <a:rPr kumimoji="1" lang="ja-JP" altLang="en-US" dirty="0" smtClean="0"/>
              <a:t>キャッシュメモリ</a:t>
            </a:r>
            <a:endParaRPr kumimoji="1" lang="en-US" altLang="ja-JP" dirty="0" smtClean="0"/>
          </a:p>
          <a:p>
            <a:pPr algn="ctr"/>
            <a:r>
              <a:rPr kumimoji="1" lang="ja-JP" altLang="en-US" dirty="0"/>
              <a:t>（</a:t>
            </a:r>
            <a:r>
              <a:rPr kumimoji="1" lang="ja-JP" altLang="en-US" dirty="0" smtClean="0"/>
              <a:t>命令</a:t>
            </a:r>
            <a:r>
              <a:rPr kumimoji="1" lang="en-US" altLang="ja-JP" dirty="0" smtClean="0"/>
              <a:t>32KB + </a:t>
            </a:r>
            <a:r>
              <a:rPr kumimoji="1" lang="ja-JP" altLang="en-US" dirty="0" smtClean="0"/>
              <a:t>データ</a:t>
            </a:r>
            <a:r>
              <a:rPr kumimoji="1" lang="en-US" altLang="ja-JP" dirty="0" smtClean="0"/>
              <a:t>32KB</a:t>
            </a:r>
            <a:r>
              <a:rPr kumimoji="1" lang="ja-JP" altLang="en-US" dirty="0" smtClean="0"/>
              <a:t>）</a:t>
            </a:r>
            <a:endParaRPr kumimoji="1" lang="ja-JP" altLang="en-US" dirty="0"/>
          </a:p>
        </p:txBody>
      </p:sp>
      <p:sp>
        <p:nvSpPr>
          <p:cNvPr id="13" name="正方形/長方形 12"/>
          <p:cNvSpPr/>
          <p:nvPr/>
        </p:nvSpPr>
        <p:spPr>
          <a:xfrm>
            <a:off x="5624609" y="5100882"/>
            <a:ext cx="2952328" cy="682935"/>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L2</a:t>
            </a:r>
            <a:r>
              <a:rPr kumimoji="1" lang="ja-JP" altLang="en-US" dirty="0" smtClean="0"/>
              <a:t>キャッシュメモリ</a:t>
            </a:r>
            <a:endParaRPr kumimoji="1" lang="en-US" altLang="ja-JP" dirty="0" smtClean="0"/>
          </a:p>
          <a:p>
            <a:pPr algn="ctr"/>
            <a:r>
              <a:rPr kumimoji="1" lang="ja-JP" altLang="en-US" dirty="0" smtClean="0"/>
              <a:t>（</a:t>
            </a:r>
            <a:r>
              <a:rPr kumimoji="1" lang="en-US" altLang="ja-JP" dirty="0" smtClean="0"/>
              <a:t>256KB</a:t>
            </a:r>
            <a:r>
              <a:rPr kumimoji="1" lang="ja-JP" altLang="en-US" dirty="0" smtClean="0"/>
              <a:t>）</a:t>
            </a:r>
            <a:endParaRPr kumimoji="1" lang="ja-JP" altLang="en-US" dirty="0"/>
          </a:p>
        </p:txBody>
      </p:sp>
      <p:sp>
        <p:nvSpPr>
          <p:cNvPr id="14" name="角丸四角形 13"/>
          <p:cNvSpPr/>
          <p:nvPr/>
        </p:nvSpPr>
        <p:spPr>
          <a:xfrm>
            <a:off x="3491880" y="4140359"/>
            <a:ext cx="666074" cy="131325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5510284" y="2988807"/>
            <a:ext cx="3210669" cy="2943385"/>
          </a:xfrm>
          <a:prstGeom prst="roundRect">
            <a:avLst>
              <a:gd name="adj" fmla="val 6906"/>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flipV="1">
            <a:off x="4157954" y="3076552"/>
            <a:ext cx="1352330" cy="1063809"/>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4148953" y="5453614"/>
            <a:ext cx="1414904" cy="421461"/>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18" name="稲妻 17"/>
          <p:cNvSpPr/>
          <p:nvPr/>
        </p:nvSpPr>
        <p:spPr>
          <a:xfrm>
            <a:off x="6815429" y="2856217"/>
            <a:ext cx="506296" cy="3346038"/>
          </a:xfrm>
          <a:prstGeom prst="lightningBol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正方形/長方形 2"/>
          <p:cNvSpPr/>
          <p:nvPr/>
        </p:nvSpPr>
        <p:spPr>
          <a:xfrm>
            <a:off x="5666868" y="3076552"/>
            <a:ext cx="1209388" cy="2798523"/>
          </a:xfrm>
          <a:prstGeom prst="rect">
            <a:avLst/>
          </a:prstGeom>
          <a:gradFill>
            <a:gsLst>
              <a:gs pos="0">
                <a:schemeClr val="accent3">
                  <a:tint val="50000"/>
                  <a:satMod val="300000"/>
                </a:schemeClr>
              </a:gs>
              <a:gs pos="35000">
                <a:schemeClr val="accent3">
                  <a:tint val="37000"/>
                  <a:satMod val="300000"/>
                  <a:alpha val="8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thread</a:t>
            </a:r>
            <a:endParaRPr kumimoji="1" lang="ja-JP" altLang="en-US" dirty="0"/>
          </a:p>
        </p:txBody>
      </p:sp>
      <p:sp>
        <p:nvSpPr>
          <p:cNvPr id="19" name="正方形/長方形 18"/>
          <p:cNvSpPr/>
          <p:nvPr/>
        </p:nvSpPr>
        <p:spPr>
          <a:xfrm>
            <a:off x="7359677" y="3076552"/>
            <a:ext cx="1209388" cy="2798523"/>
          </a:xfrm>
          <a:prstGeom prst="rect">
            <a:avLst/>
          </a:prstGeom>
          <a:gradFill>
            <a:gsLst>
              <a:gs pos="0">
                <a:schemeClr val="accent3">
                  <a:tint val="50000"/>
                  <a:satMod val="300000"/>
                </a:schemeClr>
              </a:gs>
              <a:gs pos="35000">
                <a:schemeClr val="accent3">
                  <a:tint val="37000"/>
                  <a:satMod val="300000"/>
                  <a:alpha val="80000"/>
                </a:schemeClr>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en-US" altLang="ja-JP" dirty="0" smtClean="0"/>
              <a:t>thread</a:t>
            </a:r>
            <a:endParaRPr kumimoji="1" lang="ja-JP" altLang="en-US" dirty="0"/>
          </a:p>
        </p:txBody>
      </p:sp>
      <p:sp>
        <p:nvSpPr>
          <p:cNvPr id="5" name="四角形吹き出し 4"/>
          <p:cNvSpPr/>
          <p:nvPr/>
        </p:nvSpPr>
        <p:spPr>
          <a:xfrm>
            <a:off x="3203848" y="5875074"/>
            <a:ext cx="4968552" cy="866293"/>
          </a:xfrm>
          <a:prstGeom prst="wedgeRectCallout">
            <a:avLst>
              <a:gd name="adj1" fmla="val 17587"/>
              <a:gd name="adj2" fmla="val -74194"/>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dirty="0" smtClean="0"/>
              <a:t>キャッシュ半減、競合増大</a:t>
            </a:r>
            <a:endParaRPr kumimoji="1" lang="en-US" altLang="ja-JP" dirty="0" smtClean="0"/>
          </a:p>
          <a:p>
            <a:r>
              <a:rPr kumimoji="1" lang="ja-JP" altLang="en-US" dirty="0" smtClean="0"/>
              <a:t>→ 一説には、複数</a:t>
            </a:r>
            <a:r>
              <a:rPr kumimoji="1" lang="en-US" altLang="ja-JP" dirty="0" smtClean="0"/>
              <a:t>core</a:t>
            </a:r>
            <a:r>
              <a:rPr kumimoji="1" lang="ja-JP" altLang="en-US" dirty="0" smtClean="0"/>
              <a:t>に期待することの</a:t>
            </a:r>
            <a:r>
              <a:rPr kumimoji="1" lang="en-US" altLang="ja-JP" dirty="0" smtClean="0"/>
              <a:t>15%</a:t>
            </a:r>
            <a:r>
              <a:rPr kumimoji="1" lang="ja-JP" altLang="en-US" dirty="0" smtClean="0"/>
              <a:t>程度</a:t>
            </a:r>
            <a:endParaRPr kumimoji="1" lang="ja-JP" altLang="en-US" dirty="0"/>
          </a:p>
        </p:txBody>
      </p:sp>
    </p:spTree>
    <p:extLst>
      <p:ext uri="{BB962C8B-B14F-4D97-AF65-F5344CB8AC3E}">
        <p14:creationId xmlns:p14="http://schemas.microsoft.com/office/powerpoint/2010/main" val="3982414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CPU</a:t>
            </a:r>
            <a:r>
              <a:rPr kumimoji="1" lang="ja-JP" altLang="en-US" dirty="0"/>
              <a:t>を喰う</a:t>
            </a:r>
            <a:r>
              <a:rPr kumimoji="1" lang="en-US" altLang="ja-JP" dirty="0"/>
              <a:t>Java</a:t>
            </a:r>
            <a:r>
              <a:rPr kumimoji="1" lang="ja-JP" altLang="en-US" dirty="0"/>
              <a:t>の処理</a:t>
            </a:r>
          </a:p>
        </p:txBody>
      </p:sp>
      <p:graphicFrame>
        <p:nvGraphicFramePr>
          <p:cNvPr id="4" name="表 3"/>
          <p:cNvGraphicFramePr>
            <a:graphicFrameLocks noGrp="1"/>
          </p:cNvGraphicFramePr>
          <p:nvPr>
            <p:extLst>
              <p:ext uri="{D42A27DB-BD31-4B8C-83A1-F6EECF244321}">
                <p14:modId xmlns:p14="http://schemas.microsoft.com/office/powerpoint/2010/main" val="3539379040"/>
              </p:ext>
            </p:extLst>
          </p:nvPr>
        </p:nvGraphicFramePr>
        <p:xfrm>
          <a:off x="250825" y="2348880"/>
          <a:ext cx="8569647" cy="1889760"/>
        </p:xfrm>
        <a:graphic>
          <a:graphicData uri="http://schemas.openxmlformats.org/drawingml/2006/table">
            <a:tbl>
              <a:tblPr firstRow="1" bandRow="1">
                <a:tableStyleId>{0E3FDE45-AF77-4B5C-9715-49D594BDF05E}</a:tableStyleId>
              </a:tblPr>
              <a:tblGrid>
                <a:gridCol w="3745111"/>
                <a:gridCol w="2520280"/>
                <a:gridCol w="2304256"/>
              </a:tblGrid>
              <a:tr h="370840">
                <a:tc>
                  <a:txBody>
                    <a:bodyPr/>
                    <a:lstStyle/>
                    <a:p>
                      <a:endParaRPr kumimoji="1" lang="ja-JP" altLang="en-US" sz="2000" dirty="0">
                        <a:solidFill>
                          <a:schemeClr val="tx1"/>
                        </a:solidFill>
                      </a:endParaRPr>
                    </a:p>
                  </a:txBody>
                  <a:tcPr/>
                </a:tc>
                <a:tc>
                  <a:txBody>
                    <a:bodyPr/>
                    <a:lstStyle/>
                    <a:p>
                      <a:r>
                        <a:rPr kumimoji="1" lang="en-US" altLang="ja-JP" sz="2000" dirty="0" smtClean="0"/>
                        <a:t>Oracle Java RE 8</a:t>
                      </a:r>
                    </a:p>
                    <a:p>
                      <a:r>
                        <a:rPr kumimoji="1" lang="ja-JP" altLang="en-US" sz="2000" dirty="0" smtClean="0"/>
                        <a:t> </a:t>
                      </a:r>
                      <a:r>
                        <a:rPr kumimoji="1" lang="en-US" altLang="ja-JP" sz="2000" dirty="0" smtClean="0"/>
                        <a:t>64bit</a:t>
                      </a:r>
                      <a:r>
                        <a:rPr kumimoji="1" lang="ja-JP" altLang="en-US" sz="2000" dirty="0" smtClean="0"/>
                        <a:t>版</a:t>
                      </a:r>
                      <a:endParaRPr kumimoji="1" lang="ja-JP" altLang="en-US" sz="2000" dirty="0">
                        <a:solidFill>
                          <a:schemeClr val="tx1"/>
                        </a:solidFill>
                      </a:endParaRPr>
                    </a:p>
                  </a:txBody>
                  <a:tcPr/>
                </a:tc>
                <a:tc>
                  <a:txBody>
                    <a:bodyPr/>
                    <a:lstStyle/>
                    <a:p>
                      <a:r>
                        <a:rPr kumimoji="1" lang="en-US" altLang="ja-JP" sz="2000" dirty="0" smtClean="0"/>
                        <a:t>Oracle</a:t>
                      </a:r>
                      <a:r>
                        <a:rPr kumimoji="1" lang="ja-JP" altLang="en-US" sz="2000" dirty="0" smtClean="0"/>
                        <a:t> </a:t>
                      </a:r>
                      <a:r>
                        <a:rPr kumimoji="1" lang="en-US" altLang="ja-JP" sz="2000" dirty="0" smtClean="0"/>
                        <a:t>Java</a:t>
                      </a:r>
                      <a:r>
                        <a:rPr kumimoji="1" lang="ja-JP" altLang="en-US" sz="2000" dirty="0" smtClean="0"/>
                        <a:t> </a:t>
                      </a:r>
                      <a:r>
                        <a:rPr kumimoji="1" lang="en-US" altLang="ja-JP" sz="2000" dirty="0" smtClean="0"/>
                        <a:t>RE</a:t>
                      </a:r>
                    </a:p>
                    <a:p>
                      <a:r>
                        <a:rPr kumimoji="1" lang="ja-JP" altLang="en-US" sz="2000" dirty="0" smtClean="0"/>
                        <a:t> </a:t>
                      </a:r>
                      <a:r>
                        <a:rPr kumimoji="1" lang="en-US" altLang="ja-JP" sz="2000" dirty="0" smtClean="0"/>
                        <a:t>32</a:t>
                      </a:r>
                      <a:r>
                        <a:rPr kumimoji="1" lang="ja-JP" altLang="en-US" sz="2000" dirty="0" smtClean="0"/>
                        <a:t>ｂｉｔ版</a:t>
                      </a:r>
                      <a:endParaRPr kumimoji="1" lang="ja-JP" altLang="en-US" sz="2000" dirty="0">
                        <a:solidFill>
                          <a:schemeClr val="tx1"/>
                        </a:solidFill>
                      </a:endParaRPr>
                    </a:p>
                  </a:txBody>
                  <a:tcPr/>
                </a:tc>
              </a:tr>
              <a:tr h="370840">
                <a:tc>
                  <a:txBody>
                    <a:bodyPr/>
                    <a:lstStyle/>
                    <a:p>
                      <a:r>
                        <a:rPr kumimoji="1" lang="en-US" altLang="ja-JP" sz="2000" dirty="0" smtClean="0"/>
                        <a:t>JIT</a:t>
                      </a:r>
                      <a:r>
                        <a:rPr kumimoji="1" lang="ja-JP" altLang="en-US" sz="2000" dirty="0" smtClean="0"/>
                        <a:t>コンパイルスレッド数（種類）</a:t>
                      </a:r>
                      <a:endParaRPr kumimoji="1" lang="ja-JP" altLang="en-US" sz="2000" dirty="0"/>
                    </a:p>
                  </a:txBody>
                  <a:tcPr/>
                </a:tc>
                <a:tc>
                  <a:txBody>
                    <a:bodyPr/>
                    <a:lstStyle/>
                    <a:p>
                      <a:r>
                        <a:rPr kumimoji="1" lang="ja-JP" altLang="en-US" sz="2000" dirty="0" smtClean="0"/>
                        <a:t>３（</a:t>
                      </a:r>
                      <a:r>
                        <a:rPr kumimoji="1" lang="en-US" altLang="ja-JP" sz="2000" dirty="0" smtClean="0"/>
                        <a:t>Tiered</a:t>
                      </a:r>
                      <a:r>
                        <a:rPr kumimoji="1" lang="ja-JP" altLang="en-US" sz="2000" dirty="0" smtClean="0"/>
                        <a:t> </a:t>
                      </a:r>
                      <a:r>
                        <a:rPr kumimoji="1" lang="en-US" altLang="ja-JP" sz="2000" dirty="0" smtClean="0"/>
                        <a:t>Compile</a:t>
                      </a:r>
                      <a:r>
                        <a:rPr kumimoji="1" lang="ja-JP" altLang="en-US" sz="2000" dirty="0" smtClean="0"/>
                        <a:t>）</a:t>
                      </a:r>
                      <a:endParaRPr kumimoji="1" lang="ja-JP" altLang="en-US" sz="2000" dirty="0"/>
                    </a:p>
                  </a:txBody>
                  <a:tcPr/>
                </a:tc>
                <a:tc>
                  <a:txBody>
                    <a:bodyPr/>
                    <a:lstStyle/>
                    <a:p>
                      <a:r>
                        <a:rPr kumimoji="1" lang="ja-JP" altLang="en-US" sz="2000" dirty="0" smtClean="0"/>
                        <a:t>１（</a:t>
                      </a:r>
                      <a:r>
                        <a:rPr kumimoji="1" lang="en-US" altLang="ja-JP" sz="2000" dirty="0" smtClean="0"/>
                        <a:t>Client Compiler</a:t>
                      </a:r>
                      <a:r>
                        <a:rPr kumimoji="1" lang="ja-JP" altLang="en-US" sz="2000" dirty="0" smtClean="0"/>
                        <a:t>）</a:t>
                      </a:r>
                      <a:endParaRPr kumimoji="1" lang="ja-JP" altLang="en-US" sz="2000" dirty="0"/>
                    </a:p>
                  </a:txBody>
                  <a:tcPr/>
                </a:tc>
              </a:tr>
              <a:tr h="370840">
                <a:tc>
                  <a:txBody>
                    <a:bodyPr/>
                    <a:lstStyle/>
                    <a:p>
                      <a:r>
                        <a:rPr kumimoji="1" lang="en-US" altLang="ja-JP" sz="2000" dirty="0" smtClean="0"/>
                        <a:t>GC</a:t>
                      </a:r>
                      <a:r>
                        <a:rPr kumimoji="1" lang="ja-JP" altLang="en-US" sz="2000" dirty="0" smtClean="0"/>
                        <a:t>スレッド数（種類）</a:t>
                      </a:r>
                      <a:endParaRPr kumimoji="1" lang="ja-JP" altLang="en-US" sz="2000" dirty="0"/>
                    </a:p>
                  </a:txBody>
                  <a:tcPr/>
                </a:tc>
                <a:tc>
                  <a:txBody>
                    <a:bodyPr/>
                    <a:lstStyle/>
                    <a:p>
                      <a:r>
                        <a:rPr kumimoji="1" lang="ja-JP" altLang="en-US" sz="2000" dirty="0" smtClean="0"/>
                        <a:t>４（</a:t>
                      </a:r>
                      <a:r>
                        <a:rPr kumimoji="1" lang="en-US" altLang="ja-JP" sz="2000" dirty="0" smtClean="0"/>
                        <a:t>Parallel</a:t>
                      </a:r>
                      <a:r>
                        <a:rPr kumimoji="1" lang="ja-JP" altLang="en-US" sz="2000" dirty="0" smtClean="0"/>
                        <a:t>）</a:t>
                      </a:r>
                      <a:endParaRPr kumimoji="1" lang="ja-JP" altLang="en-US" sz="2000" dirty="0"/>
                    </a:p>
                  </a:txBody>
                  <a:tcPr/>
                </a:tc>
                <a:tc>
                  <a:txBody>
                    <a:bodyPr/>
                    <a:lstStyle/>
                    <a:p>
                      <a:r>
                        <a:rPr kumimoji="1" lang="ja-JP" altLang="en-US" sz="2000" dirty="0" smtClean="0"/>
                        <a:t>１（</a:t>
                      </a:r>
                      <a:r>
                        <a:rPr kumimoji="1" lang="en-US" altLang="ja-JP" sz="2000" dirty="0" smtClean="0"/>
                        <a:t>Serial</a:t>
                      </a:r>
                      <a:r>
                        <a:rPr kumimoji="1" lang="ja-JP" altLang="en-US" sz="2000" dirty="0" smtClean="0"/>
                        <a:t>）</a:t>
                      </a:r>
                      <a:endParaRPr kumimoji="1" lang="ja-JP" altLang="en-US" sz="2000" dirty="0"/>
                    </a:p>
                  </a:txBody>
                  <a:tcPr/>
                </a:tc>
              </a:tr>
              <a:tr h="370840">
                <a:tc>
                  <a:txBody>
                    <a:bodyPr/>
                    <a:lstStyle/>
                    <a:p>
                      <a:r>
                        <a:rPr kumimoji="1" lang="ja-JP" altLang="en-US" sz="2000" dirty="0" smtClean="0"/>
                        <a:t>合計</a:t>
                      </a:r>
                      <a:endParaRPr kumimoji="1" lang="ja-JP" altLang="en-US" sz="2000" dirty="0"/>
                    </a:p>
                  </a:txBody>
                  <a:tcPr/>
                </a:tc>
                <a:tc>
                  <a:txBody>
                    <a:bodyPr/>
                    <a:lstStyle/>
                    <a:p>
                      <a:r>
                        <a:rPr kumimoji="1" lang="ja-JP" altLang="en-US" sz="2000" dirty="0" smtClean="0"/>
                        <a:t>７</a:t>
                      </a:r>
                      <a:endParaRPr kumimoji="1" lang="ja-JP" altLang="en-US" sz="2000" dirty="0"/>
                    </a:p>
                  </a:txBody>
                  <a:tcPr/>
                </a:tc>
                <a:tc>
                  <a:txBody>
                    <a:bodyPr/>
                    <a:lstStyle/>
                    <a:p>
                      <a:r>
                        <a:rPr kumimoji="1" lang="ja-JP" altLang="en-US" sz="2000" dirty="0" smtClean="0"/>
                        <a:t>２</a:t>
                      </a:r>
                      <a:endParaRPr kumimoji="1" lang="ja-JP" altLang="en-US" sz="2000" dirty="0"/>
                    </a:p>
                  </a:txBody>
                  <a:tcPr/>
                </a:tc>
              </a:tr>
            </a:tbl>
          </a:graphicData>
        </a:graphic>
      </p:graphicFrame>
      <p:sp>
        <p:nvSpPr>
          <p:cNvPr id="5" name="テキスト ボックス 4"/>
          <p:cNvSpPr txBox="1"/>
          <p:nvPr/>
        </p:nvSpPr>
        <p:spPr>
          <a:xfrm>
            <a:off x="323528" y="1656494"/>
            <a:ext cx="8309590" cy="461665"/>
          </a:xfrm>
          <a:prstGeom prst="rect">
            <a:avLst/>
          </a:prstGeom>
          <a:noFill/>
        </p:spPr>
        <p:txBody>
          <a:bodyPr wrap="square" rtlCol="0">
            <a:spAutoFit/>
          </a:bodyPr>
          <a:lstStyle/>
          <a:p>
            <a:r>
              <a:rPr kumimoji="1" lang="en-US" altLang="ja-JP" sz="2400" dirty="0" smtClean="0"/>
              <a:t>JIT</a:t>
            </a:r>
            <a:r>
              <a:rPr kumimoji="1" lang="ja-JP" altLang="en-US" sz="2400" dirty="0" smtClean="0"/>
              <a:t>コンパイル・</a:t>
            </a:r>
            <a:r>
              <a:rPr kumimoji="1" lang="en-US" altLang="ja-JP" sz="2400" dirty="0" smtClean="0"/>
              <a:t>GC</a:t>
            </a:r>
            <a:r>
              <a:rPr kumimoji="1" lang="ja-JP" altLang="en-US" sz="2400" dirty="0" smtClean="0"/>
              <a:t>スレッド数</a:t>
            </a:r>
            <a:endParaRPr kumimoji="1" lang="ja-JP" altLang="en-US" sz="1400" dirty="0"/>
          </a:p>
        </p:txBody>
      </p:sp>
      <p:sp>
        <p:nvSpPr>
          <p:cNvPr id="7" name="テキスト ボックス 6"/>
          <p:cNvSpPr txBox="1"/>
          <p:nvPr/>
        </p:nvSpPr>
        <p:spPr>
          <a:xfrm>
            <a:off x="5615608" y="4238639"/>
            <a:ext cx="3528392" cy="369332"/>
          </a:xfrm>
          <a:prstGeom prst="rect">
            <a:avLst/>
          </a:prstGeom>
          <a:noFill/>
        </p:spPr>
        <p:txBody>
          <a:bodyPr wrap="square" rtlCol="0">
            <a:spAutoFit/>
          </a:bodyPr>
          <a:lstStyle/>
          <a:p>
            <a:r>
              <a:rPr kumimoji="1" lang="ja-JP" altLang="en-US" dirty="0"/>
              <a:t>（「</a:t>
            </a:r>
            <a:r>
              <a:rPr kumimoji="1" lang="en-US" altLang="ja-JP" dirty="0"/>
              <a:t>Java</a:t>
            </a:r>
            <a:r>
              <a:rPr kumimoji="1" lang="ja-JP" altLang="en-US" dirty="0"/>
              <a:t>パフォーマンス」より</a:t>
            </a:r>
            <a:r>
              <a:rPr kumimoji="1" lang="ja-JP" altLang="en-US" dirty="0" smtClean="0"/>
              <a:t>）</a:t>
            </a:r>
            <a:endParaRPr kumimoji="1" lang="ja-JP" altLang="en-US" dirty="0"/>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825" y="5157192"/>
            <a:ext cx="3536267" cy="1584176"/>
          </a:xfrm>
          <a:prstGeom prst="rect">
            <a:avLst/>
          </a:prstGeom>
        </p:spPr>
      </p:pic>
      <p:sp>
        <p:nvSpPr>
          <p:cNvPr id="6" name="四角形吹き出し 5"/>
          <p:cNvSpPr/>
          <p:nvPr/>
        </p:nvSpPr>
        <p:spPr>
          <a:xfrm>
            <a:off x="611560" y="4579019"/>
            <a:ext cx="8208912" cy="720081"/>
          </a:xfrm>
          <a:prstGeom prst="wedgeRectCallout">
            <a:avLst>
              <a:gd name="adj1" fmla="val -7520"/>
              <a:gd name="adj2" fmla="val -8854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ハイパースレッディング</a:t>
            </a:r>
            <a:r>
              <a:rPr kumimoji="1" lang="en-US" altLang="ja-JP" dirty="0" smtClean="0"/>
              <a:t>CPU</a:t>
            </a:r>
            <a:r>
              <a:rPr kumimoji="1" lang="ja-JP" altLang="en-US" dirty="0" smtClean="0"/>
              <a:t>で</a:t>
            </a:r>
            <a:r>
              <a:rPr kumimoji="1" lang="en-US" altLang="ja-JP" dirty="0"/>
              <a:t>64bit </a:t>
            </a:r>
            <a:r>
              <a:rPr kumimoji="1" lang="en-US" altLang="ja-JP" dirty="0" err="1"/>
              <a:t>JavaVM</a:t>
            </a:r>
            <a:r>
              <a:rPr kumimoji="1" lang="ja-JP" altLang="en-US" dirty="0" smtClean="0"/>
              <a:t>では過剰にスレッドを使用する</a:t>
            </a:r>
            <a:endParaRPr kumimoji="1" lang="ja-JP" altLang="en-US" dirty="0"/>
          </a:p>
        </p:txBody>
      </p:sp>
    </p:spTree>
    <p:extLst>
      <p:ext uri="{BB962C8B-B14F-4D97-AF65-F5344CB8AC3E}">
        <p14:creationId xmlns:p14="http://schemas.microsoft.com/office/powerpoint/2010/main" val="1166654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PC</a:t>
            </a:r>
            <a:r>
              <a:rPr kumimoji="1" lang="ja-JP" altLang="en-US" dirty="0"/>
              <a:t>のリソース（メモリと</a:t>
            </a:r>
            <a:r>
              <a:rPr kumimoji="1" lang="en-US" altLang="ja-JP" dirty="0"/>
              <a:t>CPU</a:t>
            </a:r>
            <a:r>
              <a:rPr kumimoji="1" lang="ja-JP" altLang="en-US" dirty="0"/>
              <a:t>）</a:t>
            </a:r>
          </a:p>
        </p:txBody>
      </p:sp>
      <p:pic>
        <p:nvPicPr>
          <p:cNvPr id="4" name="コンテンツ プレースホルダー 3"/>
          <p:cNvPicPr>
            <a:picLocks noGrp="1" noChangeAspect="1"/>
          </p:cNvPicPr>
          <p:nvPr>
            <p:ph idx="1"/>
          </p:nvPr>
        </p:nvPicPr>
        <p:blipFill>
          <a:blip r:embed="rId2"/>
          <a:stretch>
            <a:fillRect/>
          </a:stretch>
        </p:blipFill>
        <p:spPr>
          <a:xfrm>
            <a:off x="323528" y="1625071"/>
            <a:ext cx="2664296" cy="1998222"/>
          </a:xfrm>
          <a:prstGeom prst="rect">
            <a:avLst/>
          </a:prstGeom>
        </p:spPr>
      </p:pic>
      <p:sp>
        <p:nvSpPr>
          <p:cNvPr id="6" name="テキスト ボックス 5"/>
          <p:cNvSpPr txBox="1"/>
          <p:nvPr/>
        </p:nvSpPr>
        <p:spPr>
          <a:xfrm>
            <a:off x="3434620" y="1772062"/>
            <a:ext cx="4464496" cy="400110"/>
          </a:xfrm>
          <a:prstGeom prst="rect">
            <a:avLst/>
          </a:prstGeom>
          <a:noFill/>
        </p:spPr>
        <p:txBody>
          <a:bodyPr wrap="square" rtlCol="0">
            <a:spAutoFit/>
          </a:bodyPr>
          <a:lstStyle/>
          <a:p>
            <a:r>
              <a:rPr kumimoji="1" lang="ja-JP" altLang="en-US" sz="2000" dirty="0" smtClean="0"/>
              <a:t>典型的な</a:t>
            </a:r>
            <a:r>
              <a:rPr kumimoji="1" lang="ja-JP" altLang="en-US" sz="2000" dirty="0"/>
              <a:t>ノート</a:t>
            </a:r>
            <a:r>
              <a:rPr kumimoji="1" lang="en-US" altLang="ja-JP" sz="2000" dirty="0" smtClean="0"/>
              <a:t>PC</a:t>
            </a:r>
            <a:r>
              <a:rPr kumimoji="1" lang="ja-JP" altLang="en-US" sz="2000" dirty="0" smtClean="0"/>
              <a:t>の仕様</a:t>
            </a:r>
            <a:endParaRPr kumimoji="1" lang="en-US" altLang="ja-JP" sz="2000" dirty="0" smtClean="0"/>
          </a:p>
        </p:txBody>
      </p:sp>
      <p:graphicFrame>
        <p:nvGraphicFramePr>
          <p:cNvPr id="7" name="表 6"/>
          <p:cNvGraphicFramePr>
            <a:graphicFrameLocks noGrp="1"/>
          </p:cNvGraphicFramePr>
          <p:nvPr/>
        </p:nvGraphicFramePr>
        <p:xfrm>
          <a:off x="3460533" y="2160253"/>
          <a:ext cx="5493308" cy="1463040"/>
        </p:xfrm>
        <a:graphic>
          <a:graphicData uri="http://schemas.openxmlformats.org/drawingml/2006/table">
            <a:tbl>
              <a:tblPr firstRow="1" bandRow="1">
                <a:tableStyleId>{5C22544A-7EE6-4342-B048-85BDC9FD1C3A}</a:tableStyleId>
              </a:tblPr>
              <a:tblGrid>
                <a:gridCol w="1244836"/>
                <a:gridCol w="2819164"/>
                <a:gridCol w="1429308"/>
              </a:tblGrid>
              <a:tr h="313466">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17820">
                <a:tc>
                  <a:txBody>
                    <a:bodyPr/>
                    <a:lstStyle/>
                    <a:p>
                      <a:r>
                        <a:rPr kumimoji="1" lang="en-US" altLang="ja-JP" dirty="0" smtClean="0"/>
                        <a:t>CPU</a:t>
                      </a:r>
                      <a:endParaRPr kumimoji="1" lang="ja-JP" altLang="en-US" dirty="0"/>
                    </a:p>
                  </a:txBody>
                  <a:tcPr/>
                </a:tc>
                <a:tc>
                  <a:txBody>
                    <a:bodyPr/>
                    <a:lstStyle/>
                    <a:p>
                      <a:r>
                        <a:rPr kumimoji="1" lang="en-US" altLang="ja-JP" dirty="0" smtClean="0"/>
                        <a:t>Intel</a:t>
                      </a:r>
                      <a:r>
                        <a:rPr kumimoji="1" lang="en-US" altLang="ja-JP" baseline="0" dirty="0" smtClean="0"/>
                        <a:t> 2core/4thread 2GHz</a:t>
                      </a:r>
                      <a:endParaRPr kumimoji="1" lang="ja-JP" altLang="en-US" dirty="0"/>
                    </a:p>
                  </a:txBody>
                  <a:tcPr/>
                </a:tc>
                <a:tc>
                  <a:txBody>
                    <a:bodyPr/>
                    <a:lstStyle/>
                    <a:p>
                      <a:endParaRPr kumimoji="1" lang="ja-JP" altLang="en-US" dirty="0"/>
                    </a:p>
                  </a:txBody>
                  <a:tcPr/>
                </a:tc>
              </a:tr>
              <a:tr h="317820">
                <a:tc>
                  <a:txBody>
                    <a:bodyPr/>
                    <a:lstStyle/>
                    <a:p>
                      <a:r>
                        <a:rPr kumimoji="1" lang="ja-JP" altLang="en-US" b="1" dirty="0" smtClean="0">
                          <a:solidFill>
                            <a:srgbClr val="FF0000"/>
                          </a:solidFill>
                        </a:rPr>
                        <a:t>メモリ</a:t>
                      </a:r>
                      <a:endParaRPr kumimoji="1" lang="ja-JP" altLang="en-US" b="1" dirty="0">
                        <a:solidFill>
                          <a:srgbClr val="FF0000"/>
                        </a:solidFill>
                      </a:endParaRPr>
                    </a:p>
                  </a:txBody>
                  <a:tcPr/>
                </a:tc>
                <a:tc>
                  <a:txBody>
                    <a:bodyPr/>
                    <a:lstStyle/>
                    <a:p>
                      <a:r>
                        <a:rPr kumimoji="1" lang="en-US" altLang="ja-JP" b="1" dirty="0" smtClean="0">
                          <a:solidFill>
                            <a:srgbClr val="FF0000"/>
                          </a:solidFill>
                        </a:rPr>
                        <a:t>8GB</a:t>
                      </a:r>
                      <a:endParaRPr kumimoji="1" lang="ja-JP" altLang="en-US" b="1" dirty="0">
                        <a:solidFill>
                          <a:srgbClr val="FF0000"/>
                        </a:solidFill>
                      </a:endParaRPr>
                    </a:p>
                  </a:txBody>
                  <a:tcPr/>
                </a:tc>
                <a:tc>
                  <a:txBody>
                    <a:bodyPr/>
                    <a:lstStyle/>
                    <a:p>
                      <a:endParaRPr kumimoji="1" lang="ja-JP" altLang="en-US"/>
                    </a:p>
                  </a:txBody>
                  <a:tcPr/>
                </a:tc>
              </a:tr>
              <a:tr h="317820">
                <a:tc>
                  <a:txBody>
                    <a:bodyPr/>
                    <a:lstStyle/>
                    <a:p>
                      <a:r>
                        <a:rPr kumimoji="1" lang="en-US" altLang="ja-JP" dirty="0" smtClean="0"/>
                        <a:t>OS</a:t>
                      </a:r>
                      <a:endParaRPr kumimoji="1" lang="ja-JP" altLang="en-US" dirty="0"/>
                    </a:p>
                  </a:txBody>
                  <a:tcPr/>
                </a:tc>
                <a:tc>
                  <a:txBody>
                    <a:bodyPr/>
                    <a:lstStyle/>
                    <a:p>
                      <a:r>
                        <a:rPr kumimoji="1" lang="en-US" altLang="ja-JP" dirty="0" smtClean="0"/>
                        <a:t>Windows 10 64bit</a:t>
                      </a:r>
                      <a:endParaRPr kumimoji="1" lang="ja-JP" altLang="en-US" dirty="0"/>
                    </a:p>
                  </a:txBody>
                  <a:tcPr/>
                </a:tc>
                <a:tc>
                  <a:txBody>
                    <a:bodyPr/>
                    <a:lstStyle/>
                    <a:p>
                      <a:endParaRPr kumimoji="1" lang="ja-JP" altLang="en-US" dirty="0"/>
                    </a:p>
                  </a:txBody>
                  <a:tcPr/>
                </a:tc>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2038946299"/>
              </p:ext>
            </p:extLst>
          </p:nvPr>
        </p:nvGraphicFramePr>
        <p:xfrm>
          <a:off x="395536" y="3861048"/>
          <a:ext cx="8145820" cy="1798320"/>
        </p:xfrm>
        <a:graphic>
          <a:graphicData uri="http://schemas.openxmlformats.org/drawingml/2006/table">
            <a:tbl>
              <a:tblPr firstRow="1" bandRow="1">
                <a:tableStyleId>{0E3FDE45-AF77-4B5C-9715-49D594BDF05E}</a:tableStyleId>
              </a:tblPr>
              <a:tblGrid>
                <a:gridCol w="2808312"/>
                <a:gridCol w="2952328"/>
                <a:gridCol w="2385180"/>
              </a:tblGrid>
              <a:tr h="288032">
                <a:tc>
                  <a:txBody>
                    <a:bodyPr/>
                    <a:lstStyle/>
                    <a:p>
                      <a:endParaRPr kumimoji="1" lang="ja-JP" alt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Oracle Java RE 8</a:t>
                      </a:r>
                      <a:r>
                        <a:rPr kumimoji="1" lang="ja-JP" altLang="en-US" sz="1600" dirty="0" smtClean="0"/>
                        <a:t> </a:t>
                      </a:r>
                      <a:r>
                        <a:rPr kumimoji="1" lang="en-US" altLang="ja-JP" sz="1600" dirty="0" smtClean="0"/>
                        <a:t>64bit</a:t>
                      </a:r>
                      <a:r>
                        <a:rPr kumimoji="1" lang="ja-JP" altLang="en-US" sz="1600" dirty="0" smtClean="0"/>
                        <a:t>版</a:t>
                      </a:r>
                      <a:endParaRPr kumimoji="1" lang="ja-JP" alt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Oracle Java RE 8</a:t>
                      </a:r>
                      <a:r>
                        <a:rPr kumimoji="1" lang="ja-JP" altLang="en-US" sz="1600" dirty="0" smtClean="0"/>
                        <a:t> </a:t>
                      </a:r>
                      <a:r>
                        <a:rPr kumimoji="1" lang="en-US" altLang="ja-JP" sz="1600" dirty="0" smtClean="0"/>
                        <a:t>32bit</a:t>
                      </a:r>
                      <a:r>
                        <a:rPr kumimoji="1" lang="ja-JP" altLang="en-US" sz="1600" dirty="0" smtClean="0"/>
                        <a:t>版</a:t>
                      </a:r>
                      <a:endParaRPr kumimoji="1" lang="ja-JP" altLang="en-US" sz="1600" dirty="0"/>
                    </a:p>
                  </a:txBody>
                  <a:tcPr/>
                </a:tc>
              </a:tr>
              <a:tr h="240784">
                <a:tc>
                  <a:txBody>
                    <a:bodyPr/>
                    <a:lstStyle/>
                    <a:p>
                      <a:r>
                        <a:rPr kumimoji="1" lang="ja-JP" altLang="en-US" sz="1600" dirty="0" smtClean="0"/>
                        <a:t>初期ヒープサイズ</a:t>
                      </a:r>
                      <a:endParaRPr kumimoji="1" lang="ja-JP" altLang="en-US" sz="1600" dirty="0"/>
                    </a:p>
                  </a:txBody>
                  <a:tcPr/>
                </a:tc>
                <a:tc>
                  <a:txBody>
                    <a:bodyPr/>
                    <a:lstStyle/>
                    <a:p>
                      <a:r>
                        <a:rPr kumimoji="1" lang="en-US" altLang="ja-JP" sz="1800" dirty="0" smtClean="0"/>
                        <a:t>128MB</a:t>
                      </a:r>
                      <a:endParaRPr kumimoji="1" lang="ja-JP" altLang="en-US" sz="1800" dirty="0"/>
                    </a:p>
                  </a:txBody>
                  <a:tcPr/>
                </a:tc>
                <a:tc>
                  <a:txBody>
                    <a:bodyPr/>
                    <a:lstStyle/>
                    <a:p>
                      <a:r>
                        <a:rPr kumimoji="1" lang="en-US" altLang="ja-JP" sz="1800" dirty="0" smtClean="0"/>
                        <a:t>16MB</a:t>
                      </a:r>
                      <a:endParaRPr kumimoji="1" lang="ja-JP" altLang="en-US" sz="1800" dirty="0"/>
                    </a:p>
                  </a:txBody>
                  <a:tcPr/>
                </a:tc>
              </a:tr>
              <a:tr h="265544">
                <a:tc>
                  <a:txBody>
                    <a:bodyPr/>
                    <a:lstStyle/>
                    <a:p>
                      <a:r>
                        <a:rPr kumimoji="1" lang="ja-JP" altLang="en-US" sz="1600" dirty="0" smtClean="0"/>
                        <a:t>最大ヒープサイズ</a:t>
                      </a:r>
                      <a:endParaRPr kumimoji="1" lang="ja-JP" altLang="en-US" sz="1600" dirty="0"/>
                    </a:p>
                  </a:txBody>
                  <a:tcPr/>
                </a:tc>
                <a:tc>
                  <a:txBody>
                    <a:bodyPr/>
                    <a:lstStyle/>
                    <a:p>
                      <a:r>
                        <a:rPr kumimoji="1" lang="en-US" altLang="ja-JP" sz="1800" dirty="0" smtClean="0"/>
                        <a:t>2GB</a:t>
                      </a:r>
                      <a:endParaRPr kumimoji="1" lang="ja-JP" altLang="en-US" sz="1800" dirty="0"/>
                    </a:p>
                  </a:txBody>
                  <a:tcPr/>
                </a:tc>
                <a:tc>
                  <a:txBody>
                    <a:bodyPr/>
                    <a:lstStyle/>
                    <a:p>
                      <a:r>
                        <a:rPr kumimoji="1" lang="en-US" altLang="ja-JP" sz="1800" dirty="0" smtClean="0"/>
                        <a:t>256MB</a:t>
                      </a:r>
                      <a:endParaRPr kumimoji="1" lang="ja-JP" altLang="en-US" sz="1800" dirty="0"/>
                    </a:p>
                  </a:txBody>
                  <a:tcPr/>
                </a:tc>
              </a:tr>
              <a:tr h="290304">
                <a:tc>
                  <a:txBody>
                    <a:bodyPr/>
                    <a:lstStyle/>
                    <a:p>
                      <a:r>
                        <a:rPr kumimoji="1" lang="ja-JP" altLang="en-US" sz="1600" dirty="0" smtClean="0"/>
                        <a:t>メタスペースサイズ</a:t>
                      </a:r>
                      <a:endParaRPr kumimoji="1" lang="ja-JP" altLang="en-US" sz="1600" dirty="0"/>
                    </a:p>
                  </a:txBody>
                  <a:tcPr/>
                </a:tc>
                <a:tc>
                  <a:txBody>
                    <a:bodyPr/>
                    <a:lstStyle/>
                    <a:p>
                      <a:r>
                        <a:rPr kumimoji="1" lang="en-US" altLang="ja-JP" sz="1800" dirty="0" smtClean="0"/>
                        <a:t>20.75MB</a:t>
                      </a:r>
                      <a:endParaRPr kumimoji="1" lang="ja-JP" altLang="en-US" sz="1800" dirty="0"/>
                    </a:p>
                  </a:txBody>
                  <a:tcPr/>
                </a:tc>
                <a:tc>
                  <a:txBody>
                    <a:bodyPr/>
                    <a:lstStyle/>
                    <a:p>
                      <a:r>
                        <a:rPr kumimoji="1" lang="en-US" altLang="ja-JP" sz="1800" dirty="0" smtClean="0"/>
                        <a:t>12MB</a:t>
                      </a:r>
                      <a:endParaRPr kumimoji="1" lang="ja-JP" altLang="en-US" sz="1800" dirty="0"/>
                    </a:p>
                  </a:txBody>
                  <a:tcPr/>
                </a:tc>
              </a:tr>
              <a:tr h="171048">
                <a:tc>
                  <a:txBody>
                    <a:bodyPr/>
                    <a:lstStyle/>
                    <a:p>
                      <a:r>
                        <a:rPr kumimoji="1" lang="ja-JP" altLang="en-US" sz="1600" dirty="0" smtClean="0"/>
                        <a:t>スタックサイズ（</a:t>
                      </a:r>
                      <a:r>
                        <a:rPr kumimoji="1" lang="en-US" altLang="ja-JP" sz="1600" dirty="0" smtClean="0"/>
                        <a:t>20</a:t>
                      </a:r>
                      <a:r>
                        <a:rPr kumimoji="1" lang="ja-JP" altLang="en-US" sz="1600" dirty="0" smtClean="0"/>
                        <a:t>スレッド分）</a:t>
                      </a:r>
                      <a:endParaRPr kumimoji="1" lang="ja-JP" altLang="en-US" sz="1600" dirty="0"/>
                    </a:p>
                  </a:txBody>
                  <a:tcPr/>
                </a:tc>
                <a:tc>
                  <a:txBody>
                    <a:bodyPr/>
                    <a:lstStyle/>
                    <a:p>
                      <a:r>
                        <a:rPr kumimoji="1" lang="en-US" altLang="ja-JP" sz="1800" dirty="0" smtClean="0"/>
                        <a:t>20MB</a:t>
                      </a:r>
                      <a:endParaRPr kumimoji="1" lang="ja-JP" altLang="en-US" sz="1800" dirty="0"/>
                    </a:p>
                  </a:txBody>
                  <a:tcPr/>
                </a:tc>
                <a:tc>
                  <a:txBody>
                    <a:bodyPr/>
                    <a:lstStyle/>
                    <a:p>
                      <a:r>
                        <a:rPr kumimoji="1" lang="en-US" altLang="ja-JP" sz="1800" dirty="0" smtClean="0"/>
                        <a:t>6.25MB</a:t>
                      </a:r>
                      <a:endParaRPr kumimoji="1" lang="ja-JP" altLang="en-US" sz="1800" dirty="0"/>
                    </a:p>
                  </a:txBody>
                  <a:tcPr/>
                </a:tc>
              </a:tr>
            </a:tbl>
          </a:graphicData>
        </a:graphic>
      </p:graphicFrame>
      <p:sp>
        <p:nvSpPr>
          <p:cNvPr id="8" name="四角形吹き出し 7"/>
          <p:cNvSpPr/>
          <p:nvPr/>
        </p:nvSpPr>
        <p:spPr>
          <a:xfrm>
            <a:off x="611560" y="5798261"/>
            <a:ext cx="8208912" cy="720081"/>
          </a:xfrm>
          <a:prstGeom prst="wedgeRectCallout">
            <a:avLst>
              <a:gd name="adj1" fmla="val -13271"/>
              <a:gd name="adj2" fmla="val -7398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同一マシン上で複数の</a:t>
            </a:r>
            <a:r>
              <a:rPr kumimoji="1" lang="en-US" altLang="ja-JP" dirty="0" smtClean="0"/>
              <a:t>Java</a:t>
            </a:r>
            <a:r>
              <a:rPr kumimoji="1" lang="ja-JP" altLang="en-US" dirty="0" smtClean="0"/>
              <a:t>プログラムを実行する場合、</a:t>
            </a:r>
            <a:endParaRPr kumimoji="1" lang="en-US" altLang="ja-JP" dirty="0" smtClean="0"/>
          </a:p>
          <a:p>
            <a:pPr algn="ctr"/>
            <a:r>
              <a:rPr kumimoji="1" lang="en-US" altLang="ja-JP" dirty="0" smtClean="0"/>
              <a:t>64bit </a:t>
            </a:r>
            <a:r>
              <a:rPr kumimoji="1" lang="en-US" altLang="ja-JP" dirty="0" err="1" smtClean="0"/>
              <a:t>JavaVM</a:t>
            </a:r>
            <a:r>
              <a:rPr kumimoji="1" lang="ja-JP" altLang="en-US" dirty="0" smtClean="0"/>
              <a:t>のデフォルト設定ではメモリ</a:t>
            </a:r>
            <a:r>
              <a:rPr kumimoji="1" lang="ja-JP" altLang="en-US" dirty="0"/>
              <a:t>の</a:t>
            </a:r>
            <a:r>
              <a:rPr kumimoji="1" lang="ja-JP" altLang="en-US" dirty="0" smtClean="0"/>
              <a:t>使用が過剰</a:t>
            </a:r>
            <a:endParaRPr kumimoji="1" lang="ja-JP" altLang="en-US" dirty="0"/>
          </a:p>
        </p:txBody>
      </p:sp>
    </p:spTree>
    <p:extLst>
      <p:ext uri="{BB962C8B-B14F-4D97-AF65-F5344CB8AC3E}">
        <p14:creationId xmlns:p14="http://schemas.microsoft.com/office/powerpoint/2010/main" val="2880884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64420" y="4791890"/>
            <a:ext cx="3528392" cy="589545"/>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ctr"/>
            <a:endParaRPr kumimoji="1" lang="ja-JP" altLang="en-US" dirty="0"/>
          </a:p>
        </p:txBody>
      </p:sp>
      <p:sp>
        <p:nvSpPr>
          <p:cNvPr id="2" name="タイトル 1"/>
          <p:cNvSpPr>
            <a:spLocks noGrp="1"/>
          </p:cNvSpPr>
          <p:nvPr>
            <p:ph type="title"/>
          </p:nvPr>
        </p:nvSpPr>
        <p:spPr/>
        <p:txBody>
          <a:bodyPr/>
          <a:lstStyle/>
          <a:p>
            <a:r>
              <a:rPr kumimoji="1" lang="en-US" altLang="ja-JP" dirty="0"/>
              <a:t>PC</a:t>
            </a:r>
            <a:r>
              <a:rPr kumimoji="1" lang="ja-JP" altLang="en-US" dirty="0"/>
              <a:t>のリソース（メモリと</a:t>
            </a:r>
            <a:r>
              <a:rPr kumimoji="1" lang="en-US" altLang="ja-JP" dirty="0"/>
              <a:t>CPU</a:t>
            </a:r>
            <a:r>
              <a:rPr kumimoji="1" lang="ja-JP" altLang="en-US" dirty="0"/>
              <a:t>）</a:t>
            </a:r>
          </a:p>
        </p:txBody>
      </p:sp>
      <p:sp>
        <p:nvSpPr>
          <p:cNvPr id="5" name="正方形/長方形 4"/>
          <p:cNvSpPr/>
          <p:nvPr/>
        </p:nvSpPr>
        <p:spPr>
          <a:xfrm>
            <a:off x="2064420" y="2551997"/>
            <a:ext cx="6192688" cy="74855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dirty="0"/>
          </a:p>
        </p:txBody>
      </p:sp>
      <p:sp>
        <p:nvSpPr>
          <p:cNvPr id="9" name="正方形/長方形 8"/>
          <p:cNvSpPr/>
          <p:nvPr/>
        </p:nvSpPr>
        <p:spPr>
          <a:xfrm>
            <a:off x="2100424" y="4820130"/>
            <a:ext cx="1008112" cy="561305"/>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smtClean="0"/>
              <a:t>使用</a:t>
            </a:r>
            <a:endParaRPr kumimoji="1" lang="en-US" altLang="ja-JP" dirty="0" smtClean="0"/>
          </a:p>
          <a:p>
            <a:pPr algn="ctr"/>
            <a:r>
              <a:rPr kumimoji="1" lang="ja-JP" altLang="en-US" dirty="0" smtClean="0"/>
              <a:t>（一部）</a:t>
            </a:r>
            <a:endParaRPr kumimoji="1" lang="ja-JP" altLang="en-US" dirty="0"/>
          </a:p>
        </p:txBody>
      </p:sp>
      <p:sp>
        <p:nvSpPr>
          <p:cNvPr id="10" name="正方形/長方形 9"/>
          <p:cNvSpPr/>
          <p:nvPr/>
        </p:nvSpPr>
        <p:spPr>
          <a:xfrm>
            <a:off x="3612592" y="2681345"/>
            <a:ext cx="1512168" cy="50405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dirty="0" smtClean="0"/>
              <a:t>予約</a:t>
            </a:r>
            <a:endParaRPr kumimoji="1" lang="ja-JP" altLang="en-US" dirty="0"/>
          </a:p>
        </p:txBody>
      </p:sp>
      <p:sp>
        <p:nvSpPr>
          <p:cNvPr id="11" name="正方形/長方形 10"/>
          <p:cNvSpPr/>
          <p:nvPr/>
        </p:nvSpPr>
        <p:spPr>
          <a:xfrm>
            <a:off x="5124760" y="2681345"/>
            <a:ext cx="3132348"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dirty="0" smtClean="0"/>
              <a:t>空き</a:t>
            </a:r>
            <a:endParaRPr kumimoji="1" lang="ja-JP" altLang="en-US" dirty="0"/>
          </a:p>
        </p:txBody>
      </p:sp>
      <p:sp>
        <p:nvSpPr>
          <p:cNvPr id="14" name="正方形/長方形 13"/>
          <p:cNvSpPr/>
          <p:nvPr/>
        </p:nvSpPr>
        <p:spPr>
          <a:xfrm>
            <a:off x="2070852" y="2681345"/>
            <a:ext cx="1541740" cy="504056"/>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smtClean="0"/>
              <a:t>使用</a:t>
            </a:r>
            <a:endParaRPr kumimoji="1" lang="ja-JP" altLang="en-US" dirty="0"/>
          </a:p>
        </p:txBody>
      </p:sp>
      <p:cxnSp>
        <p:nvCxnSpPr>
          <p:cNvPr id="16" name="直線矢印コネクタ 15"/>
          <p:cNvCxnSpPr/>
          <p:nvPr/>
        </p:nvCxnSpPr>
        <p:spPr>
          <a:xfrm>
            <a:off x="2070852" y="5877272"/>
            <a:ext cx="1008112" cy="0"/>
          </a:xfrm>
          <a:prstGeom prst="straightConnector1">
            <a:avLst/>
          </a:prstGeom>
          <a:ln>
            <a:headEnd type="triangle" w="lg" len="lg"/>
            <a:tailEnd type="triangle" w="lg" len="lg"/>
          </a:ln>
        </p:spPr>
        <p:style>
          <a:lnRef idx="3">
            <a:schemeClr val="dk1"/>
          </a:lnRef>
          <a:fillRef idx="0">
            <a:schemeClr val="dk1"/>
          </a:fillRef>
          <a:effectRef idx="2">
            <a:schemeClr val="dk1"/>
          </a:effectRef>
          <a:fontRef idx="minor">
            <a:schemeClr val="tx1"/>
          </a:fontRef>
        </p:style>
      </p:cxnSp>
      <p:cxnSp>
        <p:nvCxnSpPr>
          <p:cNvPr id="17" name="直線矢印コネクタ 16"/>
          <p:cNvCxnSpPr/>
          <p:nvPr/>
        </p:nvCxnSpPr>
        <p:spPr>
          <a:xfrm>
            <a:off x="2070852" y="4181014"/>
            <a:ext cx="1548172" cy="0"/>
          </a:xfrm>
          <a:prstGeom prst="straightConnector1">
            <a:avLst/>
          </a:prstGeom>
          <a:ln>
            <a:headEnd type="triangle" w="lg" len="lg"/>
            <a:tailEnd type="triangle" w="lg" len="lg"/>
          </a:ln>
        </p:spPr>
        <p:style>
          <a:lnRef idx="3">
            <a:schemeClr val="dk1"/>
          </a:lnRef>
          <a:fillRef idx="0">
            <a:schemeClr val="dk1"/>
          </a:fillRef>
          <a:effectRef idx="2">
            <a:schemeClr val="dk1"/>
          </a:effectRef>
          <a:fontRef idx="minor">
            <a:schemeClr val="tx1"/>
          </a:fontRef>
        </p:style>
      </p:cxnSp>
      <p:cxnSp>
        <p:nvCxnSpPr>
          <p:cNvPr id="20" name="直線矢印コネクタ 19"/>
          <p:cNvCxnSpPr/>
          <p:nvPr/>
        </p:nvCxnSpPr>
        <p:spPr>
          <a:xfrm>
            <a:off x="2070852" y="3656345"/>
            <a:ext cx="3053908" cy="0"/>
          </a:xfrm>
          <a:prstGeom prst="straightConnector1">
            <a:avLst/>
          </a:prstGeom>
          <a:ln>
            <a:headEnd type="triangle" w="lg" len="lg"/>
            <a:tailEnd type="triangle" w="lg" len="lg"/>
          </a:ln>
        </p:spPr>
        <p:style>
          <a:lnRef idx="3">
            <a:schemeClr val="dk1"/>
          </a:lnRef>
          <a:fillRef idx="0">
            <a:schemeClr val="dk1"/>
          </a:fillRef>
          <a:effectRef idx="2">
            <a:schemeClr val="dk1"/>
          </a:effectRef>
          <a:fontRef idx="minor">
            <a:schemeClr val="tx1"/>
          </a:fontRef>
        </p:style>
      </p:cxnSp>
      <p:cxnSp>
        <p:nvCxnSpPr>
          <p:cNvPr id="23" name="直線コネクタ 22"/>
          <p:cNvCxnSpPr/>
          <p:nvPr/>
        </p:nvCxnSpPr>
        <p:spPr>
          <a:xfrm>
            <a:off x="2070852" y="2996952"/>
            <a:ext cx="0" cy="3528392"/>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3111752" y="5301208"/>
            <a:ext cx="0" cy="1219979"/>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a:off x="3597806" y="3081302"/>
            <a:ext cx="0" cy="3439885"/>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a:off x="5116241" y="3081302"/>
            <a:ext cx="0" cy="3439885"/>
          </a:xfrm>
          <a:prstGeom prst="line">
            <a:avLst/>
          </a:prstGeom>
        </p:spPr>
        <p:style>
          <a:lnRef idx="1">
            <a:schemeClr val="dk1"/>
          </a:lnRef>
          <a:fillRef idx="0">
            <a:schemeClr val="dk1"/>
          </a:fillRef>
          <a:effectRef idx="0">
            <a:schemeClr val="dk1"/>
          </a:effectRef>
          <a:fontRef idx="minor">
            <a:schemeClr val="tx1"/>
          </a:fontRef>
        </p:style>
      </p:cxnSp>
      <p:sp>
        <p:nvSpPr>
          <p:cNvPr id="31" name="テキスト ボックス 30"/>
          <p:cNvSpPr txBox="1"/>
          <p:nvPr/>
        </p:nvSpPr>
        <p:spPr>
          <a:xfrm>
            <a:off x="462241" y="3471679"/>
            <a:ext cx="1602179" cy="369332"/>
          </a:xfrm>
          <a:prstGeom prst="rect">
            <a:avLst/>
          </a:prstGeom>
          <a:noFill/>
        </p:spPr>
        <p:txBody>
          <a:bodyPr wrap="square" rtlCol="0">
            <a:spAutoFit/>
          </a:bodyPr>
          <a:lstStyle/>
          <a:p>
            <a:r>
              <a:rPr kumimoji="1" lang="en-US" altLang="ja-JP" dirty="0" err="1" smtClean="0"/>
              <a:t>Virsutal</a:t>
            </a:r>
            <a:r>
              <a:rPr kumimoji="1" lang="en-US" altLang="ja-JP" dirty="0" smtClean="0"/>
              <a:t> Size</a:t>
            </a:r>
            <a:endParaRPr kumimoji="1" lang="ja-JP" altLang="en-US" dirty="0"/>
          </a:p>
        </p:txBody>
      </p:sp>
      <p:sp>
        <p:nvSpPr>
          <p:cNvPr id="32" name="テキスト ボックス 31"/>
          <p:cNvSpPr txBox="1"/>
          <p:nvPr/>
        </p:nvSpPr>
        <p:spPr>
          <a:xfrm>
            <a:off x="417226" y="4012142"/>
            <a:ext cx="1602179" cy="369332"/>
          </a:xfrm>
          <a:prstGeom prst="rect">
            <a:avLst/>
          </a:prstGeom>
          <a:noFill/>
        </p:spPr>
        <p:txBody>
          <a:bodyPr wrap="square" rtlCol="0">
            <a:spAutoFit/>
          </a:bodyPr>
          <a:lstStyle/>
          <a:p>
            <a:r>
              <a:rPr kumimoji="1" lang="en-US" altLang="ja-JP" dirty="0" smtClean="0"/>
              <a:t>Private</a:t>
            </a:r>
            <a:r>
              <a:rPr kumimoji="1" lang="ja-JP" altLang="en-US" dirty="0" smtClean="0"/>
              <a:t> </a:t>
            </a:r>
            <a:r>
              <a:rPr kumimoji="1" lang="en-US" altLang="ja-JP" dirty="0" smtClean="0"/>
              <a:t>Bytes</a:t>
            </a:r>
            <a:endParaRPr kumimoji="1" lang="ja-JP" altLang="en-US" dirty="0"/>
          </a:p>
        </p:txBody>
      </p:sp>
      <p:sp>
        <p:nvSpPr>
          <p:cNvPr id="33" name="テキスト ボックス 32"/>
          <p:cNvSpPr txBox="1"/>
          <p:nvPr/>
        </p:nvSpPr>
        <p:spPr>
          <a:xfrm>
            <a:off x="433800" y="5712047"/>
            <a:ext cx="1607481" cy="646331"/>
          </a:xfrm>
          <a:prstGeom prst="rect">
            <a:avLst/>
          </a:prstGeom>
          <a:noFill/>
        </p:spPr>
        <p:txBody>
          <a:bodyPr wrap="square" rtlCol="0">
            <a:spAutoFit/>
          </a:bodyPr>
          <a:lstStyle/>
          <a:p>
            <a:r>
              <a:rPr kumimoji="1" lang="en-US" altLang="ja-JP" dirty="0" smtClean="0"/>
              <a:t>Working</a:t>
            </a:r>
            <a:r>
              <a:rPr kumimoji="1" lang="ja-JP" altLang="en-US" dirty="0" smtClean="0"/>
              <a:t> </a:t>
            </a:r>
            <a:r>
              <a:rPr kumimoji="1" lang="en-US" altLang="ja-JP" dirty="0" smtClean="0"/>
              <a:t>Set</a:t>
            </a:r>
            <a:r>
              <a:rPr kumimoji="1" lang="ja-JP" altLang="en-US" dirty="0"/>
              <a:t> </a:t>
            </a:r>
            <a:r>
              <a:rPr kumimoji="1" lang="en-US" altLang="ja-JP" dirty="0" smtClean="0"/>
              <a:t>- Private</a:t>
            </a:r>
            <a:endParaRPr kumimoji="1" lang="ja-JP" altLang="en-US" dirty="0"/>
          </a:p>
        </p:txBody>
      </p:sp>
      <p:sp>
        <p:nvSpPr>
          <p:cNvPr id="3" name="テキスト ボックス 2"/>
          <p:cNvSpPr txBox="1"/>
          <p:nvPr/>
        </p:nvSpPr>
        <p:spPr>
          <a:xfrm>
            <a:off x="6228184" y="4717330"/>
            <a:ext cx="2741607" cy="738664"/>
          </a:xfrm>
          <a:prstGeom prst="rect">
            <a:avLst/>
          </a:prstGeom>
          <a:noFill/>
        </p:spPr>
        <p:txBody>
          <a:bodyPr wrap="square" rtlCol="0">
            <a:spAutoFit/>
          </a:bodyPr>
          <a:lstStyle/>
          <a:p>
            <a:r>
              <a:rPr kumimoji="1" lang="en-US" altLang="ja-JP" sz="1400" dirty="0" smtClean="0"/>
              <a:t>†1</a:t>
            </a:r>
            <a:r>
              <a:rPr kumimoji="1" lang="ja-JP" altLang="en-US" sz="1400" dirty="0" smtClean="0"/>
              <a:t>） 他のプロセスと共有可能なメモリは</a:t>
            </a:r>
            <a:r>
              <a:rPr kumimoji="1" lang="en-US" altLang="ja-JP" sz="1400" dirty="0" smtClean="0"/>
              <a:t>Private</a:t>
            </a:r>
            <a:r>
              <a:rPr kumimoji="1" lang="ja-JP" altLang="en-US" sz="1400" dirty="0" smtClean="0"/>
              <a:t> </a:t>
            </a:r>
            <a:r>
              <a:rPr kumimoji="1" lang="en-US" altLang="ja-JP" sz="1400" dirty="0" smtClean="0"/>
              <a:t>Bytes</a:t>
            </a:r>
            <a:r>
              <a:rPr kumimoji="1" lang="ja-JP" altLang="en-US" sz="1400" dirty="0" smtClean="0"/>
              <a:t>と</a:t>
            </a:r>
            <a:r>
              <a:rPr kumimoji="1" lang="en-US" altLang="ja-JP" sz="1400" dirty="0" smtClean="0"/>
              <a:t>Working Set - Private</a:t>
            </a:r>
            <a:r>
              <a:rPr kumimoji="1" lang="ja-JP" altLang="en-US" sz="1400" dirty="0" err="1" smtClean="0"/>
              <a:t>には</a:t>
            </a:r>
            <a:r>
              <a:rPr kumimoji="1" lang="ja-JP" altLang="en-US" sz="1400" dirty="0" smtClean="0"/>
              <a:t>含まれない</a:t>
            </a:r>
            <a:endParaRPr kumimoji="1" lang="ja-JP" altLang="en-US" sz="1400" dirty="0"/>
          </a:p>
        </p:txBody>
      </p:sp>
      <p:sp>
        <p:nvSpPr>
          <p:cNvPr id="4" name="正方形/長方形 3"/>
          <p:cNvSpPr/>
          <p:nvPr/>
        </p:nvSpPr>
        <p:spPr>
          <a:xfrm>
            <a:off x="1602303" y="3898764"/>
            <a:ext cx="417102" cy="369332"/>
          </a:xfrm>
          <a:prstGeom prst="rect">
            <a:avLst/>
          </a:prstGeom>
        </p:spPr>
        <p:txBody>
          <a:bodyPr wrap="none">
            <a:spAutoFit/>
          </a:bodyPr>
          <a:lstStyle/>
          <a:p>
            <a:r>
              <a:rPr kumimoji="1" lang="en-US" altLang="ja-JP" dirty="0"/>
              <a:t>†1</a:t>
            </a:r>
            <a:endParaRPr lang="ja-JP" altLang="en-US" dirty="0"/>
          </a:p>
        </p:txBody>
      </p:sp>
      <p:sp>
        <p:nvSpPr>
          <p:cNvPr id="21" name="コンテンツ プレースホルダー 2"/>
          <p:cNvSpPr>
            <a:spLocks noGrp="1"/>
          </p:cNvSpPr>
          <p:nvPr>
            <p:ph idx="1"/>
          </p:nvPr>
        </p:nvSpPr>
        <p:spPr>
          <a:xfrm>
            <a:off x="250825" y="1600200"/>
            <a:ext cx="8229600" cy="536483"/>
          </a:xfrm>
        </p:spPr>
        <p:txBody>
          <a:bodyPr/>
          <a:lstStyle/>
          <a:p>
            <a:r>
              <a:rPr kumimoji="1" lang="en-US" altLang="ja-JP" dirty="0" smtClean="0"/>
              <a:t>Windows</a:t>
            </a:r>
            <a:r>
              <a:rPr kumimoji="1" lang="ja-JP" altLang="en-US" dirty="0"/>
              <a:t> </a:t>
            </a:r>
            <a:r>
              <a:rPr kumimoji="1" lang="en-US" altLang="ja-JP" dirty="0" smtClean="0"/>
              <a:t>OS</a:t>
            </a:r>
            <a:r>
              <a:rPr kumimoji="1" lang="ja-JP" altLang="en-US" dirty="0" smtClean="0"/>
              <a:t>上のプロセスのメモリ管理</a:t>
            </a:r>
            <a:endParaRPr kumimoji="1" lang="ja-JP" altLang="en-US" dirty="0"/>
          </a:p>
        </p:txBody>
      </p:sp>
      <p:sp>
        <p:nvSpPr>
          <p:cNvPr id="22" name="正方形/長方形 21"/>
          <p:cNvSpPr/>
          <p:nvPr/>
        </p:nvSpPr>
        <p:spPr>
          <a:xfrm>
            <a:off x="1306802" y="5969605"/>
            <a:ext cx="417102" cy="369332"/>
          </a:xfrm>
          <a:prstGeom prst="rect">
            <a:avLst/>
          </a:prstGeom>
        </p:spPr>
        <p:txBody>
          <a:bodyPr wrap="none">
            <a:spAutoFit/>
          </a:bodyPr>
          <a:lstStyle/>
          <a:p>
            <a:r>
              <a:rPr kumimoji="1" lang="en-US" altLang="ja-JP" dirty="0"/>
              <a:t>†1</a:t>
            </a:r>
            <a:endParaRPr lang="ja-JP" altLang="en-US" dirty="0"/>
          </a:p>
        </p:txBody>
      </p:sp>
      <p:sp>
        <p:nvSpPr>
          <p:cNvPr id="6" name="テキスト ボックス 5"/>
          <p:cNvSpPr txBox="1"/>
          <p:nvPr/>
        </p:nvSpPr>
        <p:spPr>
          <a:xfrm>
            <a:off x="113200" y="2711970"/>
            <a:ext cx="2016919" cy="369332"/>
          </a:xfrm>
          <a:prstGeom prst="rect">
            <a:avLst/>
          </a:prstGeom>
          <a:noFill/>
        </p:spPr>
        <p:txBody>
          <a:bodyPr wrap="square" rtlCol="0">
            <a:spAutoFit/>
          </a:bodyPr>
          <a:lstStyle/>
          <a:p>
            <a:r>
              <a:rPr kumimoji="1" lang="ja-JP" altLang="en-US" dirty="0" smtClean="0"/>
              <a:t>仮想アドレス空間</a:t>
            </a:r>
            <a:endParaRPr kumimoji="1" lang="ja-JP" altLang="en-US" dirty="0"/>
          </a:p>
        </p:txBody>
      </p:sp>
      <p:sp>
        <p:nvSpPr>
          <p:cNvPr id="27" name="テキスト ボックス 26"/>
          <p:cNvSpPr txBox="1"/>
          <p:nvPr/>
        </p:nvSpPr>
        <p:spPr>
          <a:xfrm>
            <a:off x="323528" y="4932897"/>
            <a:ext cx="1806591" cy="369332"/>
          </a:xfrm>
          <a:prstGeom prst="rect">
            <a:avLst/>
          </a:prstGeom>
          <a:noFill/>
        </p:spPr>
        <p:txBody>
          <a:bodyPr wrap="square" rtlCol="0">
            <a:spAutoFit/>
          </a:bodyPr>
          <a:lstStyle/>
          <a:p>
            <a:r>
              <a:rPr kumimoji="1" lang="ja-JP" altLang="en-US" dirty="0" smtClean="0"/>
              <a:t>物理メモリ</a:t>
            </a:r>
            <a:endParaRPr kumimoji="1" lang="ja-JP" altLang="en-US" dirty="0"/>
          </a:p>
        </p:txBody>
      </p:sp>
      <p:sp>
        <p:nvSpPr>
          <p:cNvPr id="28" name="テキスト ボックス 27"/>
          <p:cNvSpPr txBox="1"/>
          <p:nvPr/>
        </p:nvSpPr>
        <p:spPr>
          <a:xfrm>
            <a:off x="6228184" y="5692606"/>
            <a:ext cx="2741607" cy="523220"/>
          </a:xfrm>
          <a:prstGeom prst="rect">
            <a:avLst/>
          </a:prstGeom>
          <a:noFill/>
        </p:spPr>
        <p:txBody>
          <a:bodyPr wrap="square" rtlCol="0">
            <a:spAutoFit/>
          </a:bodyPr>
          <a:lstStyle/>
          <a:p>
            <a:r>
              <a:rPr kumimoji="1" lang="en-US" altLang="ja-JP" sz="1400" dirty="0" smtClean="0"/>
              <a:t>†2</a:t>
            </a:r>
            <a:r>
              <a:rPr kumimoji="1" lang="ja-JP" altLang="en-US" sz="1400" dirty="0" smtClean="0"/>
              <a:t>） 物理メモリ上には実際にはリニアに配置されることはない</a:t>
            </a:r>
            <a:endParaRPr kumimoji="1" lang="ja-JP" altLang="en-US" sz="1400" dirty="0"/>
          </a:p>
        </p:txBody>
      </p:sp>
      <p:sp>
        <p:nvSpPr>
          <p:cNvPr id="29" name="正方形/長方形 28"/>
          <p:cNvSpPr/>
          <p:nvPr/>
        </p:nvSpPr>
        <p:spPr>
          <a:xfrm>
            <a:off x="3078964" y="4837147"/>
            <a:ext cx="417102" cy="369332"/>
          </a:xfrm>
          <a:prstGeom prst="rect">
            <a:avLst/>
          </a:prstGeom>
        </p:spPr>
        <p:txBody>
          <a:bodyPr wrap="none">
            <a:spAutoFit/>
          </a:bodyPr>
          <a:lstStyle/>
          <a:p>
            <a:r>
              <a:rPr kumimoji="1" lang="en-US" altLang="ja-JP" dirty="0" smtClean="0"/>
              <a:t>†2</a:t>
            </a:r>
            <a:endParaRPr lang="ja-JP" altLang="en-US" dirty="0"/>
          </a:p>
        </p:txBody>
      </p:sp>
    </p:spTree>
    <p:extLst>
      <p:ext uri="{BB962C8B-B14F-4D97-AF65-F5344CB8AC3E}">
        <p14:creationId xmlns:p14="http://schemas.microsoft.com/office/powerpoint/2010/main" val="4245811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PC</a:t>
            </a:r>
            <a:r>
              <a:rPr kumimoji="1" lang="ja-JP" altLang="en-US" dirty="0"/>
              <a:t>のリソース（メモリと</a:t>
            </a:r>
            <a:r>
              <a:rPr kumimoji="1" lang="en-US" altLang="ja-JP" dirty="0"/>
              <a:t>CPU</a:t>
            </a:r>
            <a:r>
              <a:rPr kumimoji="1" lang="ja-JP" altLang="en-US" dirty="0"/>
              <a:t>）</a:t>
            </a:r>
          </a:p>
        </p:txBody>
      </p:sp>
      <p:sp>
        <p:nvSpPr>
          <p:cNvPr id="3" name="コンテンツ プレースホルダー 2"/>
          <p:cNvSpPr>
            <a:spLocks noGrp="1"/>
          </p:cNvSpPr>
          <p:nvPr>
            <p:ph idx="1"/>
          </p:nvPr>
        </p:nvSpPr>
        <p:spPr/>
        <p:txBody>
          <a:bodyPr/>
          <a:lstStyle/>
          <a:p>
            <a:r>
              <a:rPr kumimoji="1" lang="en-US" altLang="ja-JP" dirty="0" smtClean="0"/>
              <a:t>Process</a:t>
            </a:r>
            <a:r>
              <a:rPr kumimoji="1" lang="ja-JP" altLang="en-US" dirty="0" smtClean="0"/>
              <a:t> </a:t>
            </a:r>
            <a:r>
              <a:rPr kumimoji="1" lang="en-US" altLang="ja-JP" dirty="0" smtClean="0"/>
              <a:t>Explorer</a:t>
            </a:r>
            <a:r>
              <a:rPr kumimoji="1" lang="ja-JP" altLang="en-US" dirty="0" smtClean="0"/>
              <a:t>ツールで使用メモリを測定</a:t>
            </a:r>
            <a:endParaRPr kumimoji="1" lang="en-US" altLang="ja-JP" dirty="0" smtClean="0"/>
          </a:p>
          <a:p>
            <a:pPr lvl="1"/>
            <a:r>
              <a:rPr kumimoji="1" lang="ja-JP" altLang="en-US" dirty="0" smtClean="0"/>
              <a:t>入手先「</a:t>
            </a:r>
            <a:r>
              <a:rPr kumimoji="1" lang="en-US" altLang="ja-JP" dirty="0" smtClean="0"/>
              <a:t>Windows</a:t>
            </a:r>
            <a:r>
              <a:rPr kumimoji="1" lang="ja-JP" altLang="en-US" dirty="0" smtClean="0"/>
              <a:t> </a:t>
            </a:r>
            <a:r>
              <a:rPr kumimoji="1" lang="en-US" altLang="ja-JP" dirty="0" err="1" smtClean="0"/>
              <a:t>Sysinternals</a:t>
            </a:r>
            <a:r>
              <a:rPr kumimoji="1" lang="ja-JP" altLang="en-US" dirty="0" smtClean="0"/>
              <a:t>」</a:t>
            </a:r>
            <a:endParaRPr kumimoji="1" lang="en-US" altLang="ja-JP" dirty="0" smtClean="0"/>
          </a:p>
          <a:p>
            <a:pPr marL="514350" lvl="1" indent="0">
              <a:buNone/>
            </a:pPr>
            <a:r>
              <a:rPr kumimoji="1" lang="en-US" altLang="ja-JP" sz="2000" dirty="0">
                <a:hlinkClick r:id="rId2"/>
              </a:rPr>
              <a:t>https://</a:t>
            </a:r>
            <a:r>
              <a:rPr kumimoji="1" lang="en-US" altLang="ja-JP" sz="2000" dirty="0" smtClean="0">
                <a:hlinkClick r:id="rId2"/>
              </a:rPr>
              <a:t>technet.microsoft.com/ja-jp/sysinternals/bb842062.aspx</a:t>
            </a:r>
            <a:endParaRPr kumimoji="1" lang="en-US" altLang="ja-JP" sz="2000" dirty="0" smtClean="0"/>
          </a:p>
          <a:p>
            <a:pPr marL="857250" lvl="1" indent="-342900"/>
            <a:r>
              <a:rPr kumimoji="1" lang="en-US" altLang="ja-JP" dirty="0" smtClean="0"/>
              <a:t>procexp.exe</a:t>
            </a:r>
            <a:endParaRPr kumimoji="1" lang="ja-JP" altLang="en-US" dirty="0"/>
          </a:p>
        </p:txBody>
      </p:sp>
      <p:pic>
        <p:nvPicPr>
          <p:cNvPr id="8194" name="Picture 2" descr="Windows Sysinternals徹底解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427770"/>
            <a:ext cx="1524000" cy="1952625"/>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232153" y="6380395"/>
            <a:ext cx="3801875" cy="307777"/>
          </a:xfrm>
          <a:prstGeom prst="rect">
            <a:avLst/>
          </a:prstGeom>
          <a:noFill/>
        </p:spPr>
        <p:txBody>
          <a:bodyPr wrap="none" rtlCol="0">
            <a:spAutoFit/>
          </a:bodyPr>
          <a:lstStyle/>
          <a:p>
            <a:r>
              <a:rPr kumimoji="1" lang="en-US" altLang="ja-JP" sz="1400" dirty="0">
                <a:hlinkClick r:id="rId4"/>
              </a:rPr>
              <a:t>http://ec.nikkeibp.co.jp/item/books/P94640.html</a:t>
            </a:r>
            <a:endParaRPr kumimoji="1" lang="ja-JP" altLang="en-US" sz="1400" dirty="0"/>
          </a:p>
        </p:txBody>
      </p:sp>
      <p:pic>
        <p:nvPicPr>
          <p:cNvPr id="6" name="図 5"/>
          <p:cNvPicPr>
            <a:picLocks noChangeAspect="1"/>
          </p:cNvPicPr>
          <p:nvPr/>
        </p:nvPicPr>
        <p:blipFill>
          <a:blip r:embed="rId5"/>
          <a:stretch>
            <a:fillRect/>
          </a:stretch>
        </p:blipFill>
        <p:spPr>
          <a:xfrm>
            <a:off x="467544" y="3501906"/>
            <a:ext cx="4412730" cy="3328245"/>
          </a:xfrm>
          <a:prstGeom prst="rect">
            <a:avLst/>
          </a:prstGeom>
        </p:spPr>
      </p:pic>
      <p:pic>
        <p:nvPicPr>
          <p:cNvPr id="7" name="図 6"/>
          <p:cNvPicPr>
            <a:picLocks noChangeAspect="1"/>
          </p:cNvPicPr>
          <p:nvPr/>
        </p:nvPicPr>
        <p:blipFill>
          <a:blip r:embed="rId6"/>
          <a:stretch>
            <a:fillRect/>
          </a:stretch>
        </p:blipFill>
        <p:spPr>
          <a:xfrm>
            <a:off x="3497907" y="3122987"/>
            <a:ext cx="3468492" cy="2863648"/>
          </a:xfrm>
          <a:prstGeom prst="rect">
            <a:avLst/>
          </a:prstGeom>
        </p:spPr>
      </p:pic>
    </p:spTree>
    <p:extLst>
      <p:ext uri="{BB962C8B-B14F-4D97-AF65-F5344CB8AC3E}">
        <p14:creationId xmlns:p14="http://schemas.microsoft.com/office/powerpoint/2010/main" val="1494159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アジェンダ</a:t>
            </a:r>
            <a:endParaRPr kumimoji="1" lang="ja-JP" altLang="en-US" dirty="0"/>
          </a:p>
        </p:txBody>
      </p:sp>
      <p:sp>
        <p:nvSpPr>
          <p:cNvPr id="3" name="コンテンツ プレースホルダー 2"/>
          <p:cNvSpPr>
            <a:spLocks noGrp="1"/>
          </p:cNvSpPr>
          <p:nvPr>
            <p:ph idx="1"/>
          </p:nvPr>
        </p:nvSpPr>
        <p:spPr/>
        <p:txBody>
          <a:bodyPr/>
          <a:lstStyle/>
          <a:p>
            <a:pPr marL="514350" indent="-514350">
              <a:lnSpc>
                <a:spcPct val="150000"/>
              </a:lnSpc>
              <a:buFont typeface="+mj-lt"/>
              <a:buAutoNum type="arabicPeriod"/>
            </a:pPr>
            <a:r>
              <a:rPr kumimoji="1" lang="en-US" altLang="ja-JP" dirty="0" smtClean="0">
                <a:latin typeface="+mj-ea"/>
                <a:ea typeface="+mj-ea"/>
              </a:rPr>
              <a:t>Java</a:t>
            </a:r>
            <a:r>
              <a:rPr kumimoji="1" lang="ja-JP" altLang="en-US" dirty="0" smtClean="0">
                <a:latin typeface="+mj-ea"/>
                <a:ea typeface="+mj-ea"/>
              </a:rPr>
              <a:t> プログラムを使ってもらう</a:t>
            </a:r>
            <a:endParaRPr kumimoji="1" lang="en-US" altLang="ja-JP" dirty="0" smtClean="0">
              <a:latin typeface="+mj-ea"/>
              <a:ea typeface="+mj-ea"/>
            </a:endParaRPr>
          </a:p>
          <a:p>
            <a:pPr marL="514350" indent="-514350">
              <a:lnSpc>
                <a:spcPct val="150000"/>
              </a:lnSpc>
              <a:buFont typeface="+mj-lt"/>
              <a:buAutoNum type="arabicPeriod"/>
            </a:pPr>
            <a:r>
              <a:rPr kumimoji="1" lang="en-US" altLang="ja-JP" dirty="0" smtClean="0">
                <a:latin typeface="+mj-ea"/>
                <a:ea typeface="+mj-ea"/>
              </a:rPr>
              <a:t>Windows</a:t>
            </a:r>
            <a:r>
              <a:rPr kumimoji="1" lang="ja-JP" altLang="en-US" dirty="0" smtClean="0">
                <a:latin typeface="+mj-ea"/>
                <a:ea typeface="+mj-ea"/>
              </a:rPr>
              <a:t> インストーラー</a:t>
            </a:r>
            <a:endParaRPr kumimoji="1" lang="en-US" altLang="ja-JP" dirty="0" smtClean="0">
              <a:latin typeface="+mj-ea"/>
              <a:ea typeface="+mj-ea"/>
            </a:endParaRPr>
          </a:p>
          <a:p>
            <a:pPr marL="514350" indent="-514350">
              <a:lnSpc>
                <a:spcPct val="150000"/>
              </a:lnSpc>
              <a:buFont typeface="+mj-lt"/>
              <a:buAutoNum type="arabicPeriod"/>
            </a:pPr>
            <a:r>
              <a:rPr kumimoji="1" lang="ja-JP" altLang="en-US" dirty="0" smtClean="0">
                <a:latin typeface="+mj-ea"/>
                <a:ea typeface="+mj-ea"/>
              </a:rPr>
              <a:t>メモリと </a:t>
            </a:r>
            <a:r>
              <a:rPr kumimoji="1" lang="en-US" altLang="ja-JP" dirty="0" smtClean="0">
                <a:latin typeface="+mj-ea"/>
                <a:ea typeface="+mj-ea"/>
              </a:rPr>
              <a:t>CPU</a:t>
            </a:r>
          </a:p>
          <a:p>
            <a:pPr marL="514350" indent="-514350">
              <a:lnSpc>
                <a:spcPct val="150000"/>
              </a:lnSpc>
              <a:buFont typeface="+mj-lt"/>
              <a:buAutoNum type="arabicPeriod"/>
            </a:pPr>
            <a:r>
              <a:rPr kumimoji="1" lang="ja-JP" altLang="en-US" dirty="0" smtClean="0">
                <a:latin typeface="+mj-ea"/>
                <a:ea typeface="+mj-ea"/>
              </a:rPr>
              <a:t>簡単につくる</a:t>
            </a:r>
            <a:endParaRPr kumimoji="1" lang="en-US" altLang="ja-JP" dirty="0" smtClean="0">
              <a:latin typeface="+mj-ea"/>
              <a:ea typeface="+mj-ea"/>
            </a:endParaRPr>
          </a:p>
          <a:p>
            <a:pPr marL="514350" indent="-514350">
              <a:lnSpc>
                <a:spcPct val="150000"/>
              </a:lnSpc>
              <a:buFont typeface="+mj-lt"/>
              <a:buAutoNum type="arabicPeriod"/>
            </a:pPr>
            <a:r>
              <a:rPr kumimoji="1" lang="ja-JP" altLang="en-US" dirty="0" smtClean="0">
                <a:latin typeface="+mj-ea"/>
                <a:ea typeface="+mj-ea"/>
              </a:rPr>
              <a:t>あれこれ注文をつける</a:t>
            </a:r>
            <a:endParaRPr kumimoji="1" lang="ja-JP" altLang="en-US" dirty="0">
              <a:latin typeface="+mj-ea"/>
              <a:ea typeface="+mj-ea"/>
            </a:endParaRPr>
          </a:p>
        </p:txBody>
      </p:sp>
    </p:spTree>
    <p:extLst>
      <p:ext uri="{BB962C8B-B14F-4D97-AF65-F5344CB8AC3E}">
        <p14:creationId xmlns:p14="http://schemas.microsoft.com/office/powerpoint/2010/main" val="888997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PC</a:t>
            </a:r>
            <a:r>
              <a:rPr kumimoji="1" lang="ja-JP" altLang="en-US" dirty="0"/>
              <a:t>のリソース（メモリと</a:t>
            </a:r>
            <a:r>
              <a:rPr kumimoji="1" lang="en-US" altLang="ja-JP" dirty="0"/>
              <a:t>CPU</a:t>
            </a:r>
            <a:r>
              <a:rPr kumimoji="1" lang="ja-JP" altLang="en-US" dirty="0"/>
              <a:t>）</a:t>
            </a:r>
          </a:p>
        </p:txBody>
      </p:sp>
      <p:sp>
        <p:nvSpPr>
          <p:cNvPr id="3" name="コンテンツ プレースホルダー 2"/>
          <p:cNvSpPr>
            <a:spLocks noGrp="1"/>
          </p:cNvSpPr>
          <p:nvPr>
            <p:ph idx="1"/>
          </p:nvPr>
        </p:nvSpPr>
        <p:spPr/>
        <p:txBody>
          <a:bodyPr anchor="ctr"/>
          <a:lstStyle/>
          <a:p>
            <a:pPr marL="0" indent="0" algn="ctr">
              <a:buNone/>
            </a:pPr>
            <a:r>
              <a:rPr kumimoji="1" lang="ja-JP" altLang="en-US" sz="7200" dirty="0" smtClean="0"/>
              <a:t>デモ２</a:t>
            </a:r>
            <a:endParaRPr kumimoji="1" lang="ja-JP" altLang="en-US" sz="7200" dirty="0"/>
          </a:p>
        </p:txBody>
      </p:sp>
    </p:spTree>
    <p:extLst>
      <p:ext uri="{BB962C8B-B14F-4D97-AF65-F5344CB8AC3E}">
        <p14:creationId xmlns:p14="http://schemas.microsoft.com/office/powerpoint/2010/main" val="41896518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デモ２</a:t>
            </a:r>
            <a:endParaRPr kumimoji="1" lang="ja-JP" altLang="en-US" dirty="0"/>
          </a:p>
        </p:txBody>
      </p:sp>
      <p:sp>
        <p:nvSpPr>
          <p:cNvPr id="3" name="コンテンツ プレースホルダー 2"/>
          <p:cNvSpPr>
            <a:spLocks noGrp="1"/>
          </p:cNvSpPr>
          <p:nvPr>
            <p:ph idx="1"/>
          </p:nvPr>
        </p:nvSpPr>
        <p:spPr>
          <a:xfrm>
            <a:off x="250825" y="1600201"/>
            <a:ext cx="8229600" cy="604664"/>
          </a:xfrm>
        </p:spPr>
        <p:txBody>
          <a:bodyPr/>
          <a:lstStyle/>
          <a:p>
            <a:r>
              <a:rPr kumimoji="1" lang="ja-JP" altLang="en-US" dirty="0" smtClean="0"/>
              <a:t>メモリ</a:t>
            </a:r>
            <a:endParaRPr kumimoji="1" lang="ja-JP" altLang="en-US" dirty="0"/>
          </a:p>
        </p:txBody>
      </p:sp>
      <p:pic>
        <p:nvPicPr>
          <p:cNvPr id="4" name="図 3"/>
          <p:cNvPicPr>
            <a:picLocks noChangeAspect="1"/>
          </p:cNvPicPr>
          <p:nvPr/>
        </p:nvPicPr>
        <p:blipFill>
          <a:blip r:embed="rId2"/>
          <a:stretch>
            <a:fillRect/>
          </a:stretch>
        </p:blipFill>
        <p:spPr>
          <a:xfrm>
            <a:off x="323528" y="2780928"/>
            <a:ext cx="2474021" cy="3096344"/>
          </a:xfrm>
          <a:prstGeom prst="rect">
            <a:avLst/>
          </a:prstGeom>
        </p:spPr>
      </p:pic>
      <p:pic>
        <p:nvPicPr>
          <p:cNvPr id="5" name="図 4"/>
          <p:cNvPicPr>
            <a:picLocks noChangeAspect="1"/>
          </p:cNvPicPr>
          <p:nvPr/>
        </p:nvPicPr>
        <p:blipFill>
          <a:blip r:embed="rId3"/>
          <a:stretch>
            <a:fillRect/>
          </a:stretch>
        </p:blipFill>
        <p:spPr>
          <a:xfrm>
            <a:off x="2987824" y="2768719"/>
            <a:ext cx="2483776" cy="3108553"/>
          </a:xfrm>
          <a:prstGeom prst="rect">
            <a:avLst/>
          </a:prstGeom>
        </p:spPr>
      </p:pic>
      <p:sp>
        <p:nvSpPr>
          <p:cNvPr id="6" name="テキスト ボックス 5"/>
          <p:cNvSpPr txBox="1"/>
          <p:nvPr/>
        </p:nvSpPr>
        <p:spPr>
          <a:xfrm>
            <a:off x="575543" y="2408261"/>
            <a:ext cx="2520280" cy="369332"/>
          </a:xfrm>
          <a:prstGeom prst="rect">
            <a:avLst/>
          </a:prstGeom>
          <a:noFill/>
        </p:spPr>
        <p:txBody>
          <a:bodyPr wrap="square" rtlCol="0">
            <a:spAutoFit/>
          </a:bodyPr>
          <a:lstStyle/>
          <a:p>
            <a:r>
              <a:rPr kumimoji="1" lang="en-US" altLang="ja-JP" dirty="0" smtClean="0"/>
              <a:t>JDK</a:t>
            </a:r>
            <a:r>
              <a:rPr kumimoji="1" lang="ja-JP" altLang="en-US" dirty="0" smtClean="0"/>
              <a:t> </a:t>
            </a:r>
            <a:r>
              <a:rPr kumimoji="1" lang="en-US" altLang="ja-JP" dirty="0" smtClean="0"/>
              <a:t>8u92</a:t>
            </a:r>
            <a:r>
              <a:rPr kumimoji="1" lang="ja-JP" altLang="en-US" dirty="0" smtClean="0"/>
              <a:t> </a:t>
            </a:r>
            <a:r>
              <a:rPr kumimoji="1" lang="en-US" altLang="ja-JP" dirty="0" smtClean="0"/>
              <a:t>64bit</a:t>
            </a:r>
            <a:r>
              <a:rPr kumimoji="1" lang="ja-JP" altLang="en-US" dirty="0" smtClean="0"/>
              <a:t>版</a:t>
            </a:r>
            <a:endParaRPr kumimoji="1" lang="ja-JP" altLang="en-US" dirty="0"/>
          </a:p>
        </p:txBody>
      </p:sp>
      <p:sp>
        <p:nvSpPr>
          <p:cNvPr id="7" name="テキスト ボックス 6"/>
          <p:cNvSpPr txBox="1"/>
          <p:nvPr/>
        </p:nvSpPr>
        <p:spPr>
          <a:xfrm>
            <a:off x="3105485" y="2380657"/>
            <a:ext cx="2520280" cy="369332"/>
          </a:xfrm>
          <a:prstGeom prst="rect">
            <a:avLst/>
          </a:prstGeom>
          <a:noFill/>
        </p:spPr>
        <p:txBody>
          <a:bodyPr wrap="square" rtlCol="0">
            <a:spAutoFit/>
          </a:bodyPr>
          <a:lstStyle/>
          <a:p>
            <a:r>
              <a:rPr kumimoji="1" lang="en-US" altLang="ja-JP" dirty="0" smtClean="0"/>
              <a:t>JDK</a:t>
            </a:r>
            <a:r>
              <a:rPr kumimoji="1" lang="ja-JP" altLang="en-US" dirty="0" smtClean="0"/>
              <a:t> </a:t>
            </a:r>
            <a:r>
              <a:rPr kumimoji="1" lang="en-US" altLang="ja-JP" dirty="0" smtClean="0"/>
              <a:t>8u92</a:t>
            </a:r>
            <a:r>
              <a:rPr kumimoji="1" lang="ja-JP" altLang="en-US" dirty="0" smtClean="0"/>
              <a:t> </a:t>
            </a:r>
            <a:r>
              <a:rPr kumimoji="1" lang="en-US" altLang="ja-JP" dirty="0" smtClean="0"/>
              <a:t>32bit</a:t>
            </a:r>
            <a:r>
              <a:rPr kumimoji="1" lang="ja-JP" altLang="en-US" dirty="0" smtClean="0"/>
              <a:t>版</a:t>
            </a:r>
            <a:endParaRPr kumimoji="1" lang="ja-JP" altLang="en-US" dirty="0"/>
          </a:p>
        </p:txBody>
      </p:sp>
      <p:graphicFrame>
        <p:nvGraphicFramePr>
          <p:cNvPr id="8" name="表 7"/>
          <p:cNvGraphicFramePr>
            <a:graphicFrameLocks noGrp="1"/>
          </p:cNvGraphicFramePr>
          <p:nvPr>
            <p:extLst/>
          </p:nvPr>
        </p:nvGraphicFramePr>
        <p:xfrm>
          <a:off x="5625764" y="2996952"/>
          <a:ext cx="3410732" cy="1097280"/>
        </p:xfrm>
        <a:graphic>
          <a:graphicData uri="http://schemas.openxmlformats.org/drawingml/2006/table">
            <a:tbl>
              <a:tblPr firstRow="1" bandRow="1">
                <a:tableStyleId>{0E3FDE45-AF77-4B5C-9715-49D594BDF05E}</a:tableStyleId>
              </a:tblPr>
              <a:tblGrid>
                <a:gridCol w="1538524"/>
                <a:gridCol w="936104"/>
                <a:gridCol w="936104"/>
              </a:tblGrid>
              <a:tr h="165962">
                <a:tc>
                  <a:txBody>
                    <a:bodyPr/>
                    <a:lstStyle/>
                    <a:p>
                      <a:endParaRPr kumimoji="1" lang="ja-JP" altLang="en-US" sz="1200" dirty="0"/>
                    </a:p>
                  </a:txBody>
                  <a:tcPr/>
                </a:tc>
                <a:tc>
                  <a:txBody>
                    <a:bodyPr/>
                    <a:lstStyle/>
                    <a:p>
                      <a:r>
                        <a:rPr kumimoji="1" lang="en-US" altLang="ja-JP" sz="1200" dirty="0" smtClean="0"/>
                        <a:t>64bit JVM</a:t>
                      </a:r>
                      <a:endParaRPr kumimoji="1" lang="ja-JP" altLang="en-US" sz="1200" dirty="0"/>
                    </a:p>
                  </a:txBody>
                  <a:tcPr/>
                </a:tc>
                <a:tc>
                  <a:txBody>
                    <a:bodyPr/>
                    <a:lstStyle/>
                    <a:p>
                      <a:r>
                        <a:rPr kumimoji="1" lang="en-US" altLang="ja-JP" sz="1200" dirty="0" smtClean="0"/>
                        <a:t>32bit  JVM</a:t>
                      </a:r>
                      <a:endParaRPr kumimoji="1" lang="ja-JP" altLang="en-US" sz="1200" dirty="0"/>
                    </a:p>
                  </a:txBody>
                  <a:tcPr/>
                </a:tc>
              </a:tr>
              <a:tr h="165962">
                <a:tc>
                  <a:txBody>
                    <a:bodyPr/>
                    <a:lstStyle/>
                    <a:p>
                      <a:r>
                        <a:rPr kumimoji="1" lang="en-US" altLang="ja-JP" sz="1200" dirty="0" smtClean="0"/>
                        <a:t>Private</a:t>
                      </a:r>
                      <a:r>
                        <a:rPr kumimoji="1" lang="ja-JP" altLang="en-US" sz="1200" dirty="0" smtClean="0"/>
                        <a:t> </a:t>
                      </a:r>
                      <a:r>
                        <a:rPr kumimoji="1" lang="en-US" altLang="ja-JP" sz="1200" dirty="0" smtClean="0"/>
                        <a:t>Bytes</a:t>
                      </a:r>
                      <a:endParaRPr kumimoji="1" lang="ja-JP" altLang="en-US" sz="1200" dirty="0"/>
                    </a:p>
                  </a:txBody>
                  <a:tcPr/>
                </a:tc>
                <a:tc>
                  <a:txBody>
                    <a:bodyPr/>
                    <a:lstStyle/>
                    <a:p>
                      <a:pPr algn="r"/>
                      <a:r>
                        <a:rPr kumimoji="1" lang="en-US" altLang="ja-JP" sz="1200" dirty="0" smtClean="0"/>
                        <a:t>318MB</a:t>
                      </a:r>
                      <a:endParaRPr kumimoji="1" lang="ja-JP" altLang="en-US" sz="1200" dirty="0"/>
                    </a:p>
                  </a:txBody>
                  <a:tcPr/>
                </a:tc>
                <a:tc>
                  <a:txBody>
                    <a:bodyPr/>
                    <a:lstStyle/>
                    <a:p>
                      <a:pPr algn="r"/>
                      <a:r>
                        <a:rPr kumimoji="1" lang="en-US" altLang="ja-JP" sz="1200" dirty="0" smtClean="0"/>
                        <a:t>88MB</a:t>
                      </a:r>
                      <a:endParaRPr kumimoji="1" lang="ja-JP" altLang="en-US" sz="1200" dirty="0"/>
                    </a:p>
                  </a:txBody>
                  <a:tcPr/>
                </a:tc>
              </a:tr>
              <a:tr h="165962">
                <a:tc>
                  <a:txBody>
                    <a:bodyPr/>
                    <a:lstStyle/>
                    <a:p>
                      <a:r>
                        <a:rPr kumimoji="1" lang="en-US" altLang="ja-JP" sz="1200" dirty="0" smtClean="0"/>
                        <a:t>Working</a:t>
                      </a:r>
                      <a:r>
                        <a:rPr kumimoji="1" lang="ja-JP" altLang="en-US" sz="1200" dirty="0" smtClean="0"/>
                        <a:t> </a:t>
                      </a:r>
                      <a:r>
                        <a:rPr kumimoji="1" lang="en-US" altLang="ja-JP" sz="1200" dirty="0" smtClean="0"/>
                        <a:t>Set</a:t>
                      </a:r>
                      <a:r>
                        <a:rPr kumimoji="1" lang="ja-JP" altLang="en-US" sz="1200" dirty="0" smtClean="0"/>
                        <a:t> </a:t>
                      </a:r>
                      <a:r>
                        <a:rPr kumimoji="1" lang="en-US" altLang="ja-JP" sz="1200" dirty="0" smtClean="0"/>
                        <a:t>-</a:t>
                      </a:r>
                      <a:r>
                        <a:rPr kumimoji="1" lang="ja-JP" altLang="en-US" sz="1200" dirty="0" smtClean="0"/>
                        <a:t> </a:t>
                      </a:r>
                      <a:r>
                        <a:rPr kumimoji="1" lang="en-US" altLang="ja-JP" sz="1200" dirty="0" smtClean="0"/>
                        <a:t>Private</a:t>
                      </a:r>
                      <a:endParaRPr kumimoji="1" lang="ja-JP" altLang="en-US" sz="1200" dirty="0"/>
                    </a:p>
                  </a:txBody>
                  <a:tcPr/>
                </a:tc>
                <a:tc>
                  <a:txBody>
                    <a:bodyPr/>
                    <a:lstStyle/>
                    <a:p>
                      <a:pPr algn="r"/>
                      <a:r>
                        <a:rPr kumimoji="1" lang="en-US" altLang="ja-JP" sz="1200" dirty="0" smtClean="0"/>
                        <a:t>110MB</a:t>
                      </a:r>
                      <a:endParaRPr kumimoji="1" lang="ja-JP" altLang="en-US" sz="1200" dirty="0"/>
                    </a:p>
                  </a:txBody>
                  <a:tcPr/>
                </a:tc>
                <a:tc>
                  <a:txBody>
                    <a:bodyPr/>
                    <a:lstStyle/>
                    <a:p>
                      <a:pPr algn="r"/>
                      <a:r>
                        <a:rPr kumimoji="1" lang="en-US" altLang="ja-JP" sz="1200" dirty="0" smtClean="0"/>
                        <a:t>50MB</a:t>
                      </a:r>
                      <a:endParaRPr kumimoji="1" lang="ja-JP" altLang="en-US" sz="1200" dirty="0"/>
                    </a:p>
                  </a:txBody>
                  <a:tcPr/>
                </a:tc>
              </a:tr>
              <a:tr h="165962">
                <a:tc>
                  <a:txBody>
                    <a:bodyPr/>
                    <a:lstStyle/>
                    <a:p>
                      <a:r>
                        <a:rPr kumimoji="1" lang="en-US" altLang="ja-JP" sz="1200" dirty="0" err="1" smtClean="0"/>
                        <a:t>Virsutal</a:t>
                      </a:r>
                      <a:r>
                        <a:rPr kumimoji="1" lang="ja-JP" altLang="en-US" sz="1200" dirty="0" smtClean="0"/>
                        <a:t> </a:t>
                      </a:r>
                      <a:r>
                        <a:rPr kumimoji="1" lang="en-US" altLang="ja-JP" sz="1200" dirty="0" smtClean="0"/>
                        <a:t>Size</a:t>
                      </a:r>
                      <a:endParaRPr kumimoji="1" lang="ja-JP" altLang="en-US" sz="1200" dirty="0"/>
                    </a:p>
                  </a:txBody>
                  <a:tcPr/>
                </a:tc>
                <a:tc>
                  <a:txBody>
                    <a:bodyPr/>
                    <a:lstStyle/>
                    <a:p>
                      <a:pPr algn="r"/>
                      <a:r>
                        <a:rPr kumimoji="1" lang="en-US" altLang="ja-JP" sz="1200" dirty="0" smtClean="0"/>
                        <a:t>3717MB</a:t>
                      </a:r>
                      <a:endParaRPr kumimoji="1" lang="ja-JP" altLang="en-US" sz="1200" dirty="0"/>
                    </a:p>
                  </a:txBody>
                  <a:tcPr/>
                </a:tc>
                <a:tc>
                  <a:txBody>
                    <a:bodyPr/>
                    <a:lstStyle/>
                    <a:p>
                      <a:pPr algn="r"/>
                      <a:r>
                        <a:rPr kumimoji="1" lang="en-US" altLang="ja-JP" sz="1200" dirty="0" smtClean="0"/>
                        <a:t>551MB</a:t>
                      </a:r>
                      <a:endParaRPr kumimoji="1" lang="ja-JP" altLang="en-US" sz="1200" dirty="0"/>
                    </a:p>
                  </a:txBody>
                  <a:tcPr/>
                </a:tc>
              </a:tr>
            </a:tbl>
          </a:graphicData>
        </a:graphic>
      </p:graphicFrame>
    </p:spTree>
    <p:extLst>
      <p:ext uri="{BB962C8B-B14F-4D97-AF65-F5344CB8AC3E}">
        <p14:creationId xmlns:p14="http://schemas.microsoft.com/office/powerpoint/2010/main" val="26020965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デモ２</a:t>
            </a:r>
            <a:endParaRPr kumimoji="1" lang="ja-JP" altLang="en-US" dirty="0"/>
          </a:p>
        </p:txBody>
      </p:sp>
      <p:sp>
        <p:nvSpPr>
          <p:cNvPr id="3" name="コンテンツ プレースホルダー 2"/>
          <p:cNvSpPr>
            <a:spLocks noGrp="1"/>
          </p:cNvSpPr>
          <p:nvPr>
            <p:ph idx="1"/>
          </p:nvPr>
        </p:nvSpPr>
        <p:spPr>
          <a:xfrm>
            <a:off x="250825" y="1600201"/>
            <a:ext cx="8229600" cy="604664"/>
          </a:xfrm>
        </p:spPr>
        <p:txBody>
          <a:bodyPr/>
          <a:lstStyle/>
          <a:p>
            <a:r>
              <a:rPr kumimoji="1" lang="en-US" altLang="ja-JP" dirty="0" smtClean="0"/>
              <a:t>CPU</a:t>
            </a:r>
            <a:r>
              <a:rPr kumimoji="1" lang="ja-JP" altLang="en-US" dirty="0" smtClean="0"/>
              <a:t>（スレッド）</a:t>
            </a:r>
            <a:endParaRPr kumimoji="1" lang="ja-JP" altLang="en-US" dirty="0"/>
          </a:p>
        </p:txBody>
      </p:sp>
      <p:sp>
        <p:nvSpPr>
          <p:cNvPr id="6" name="テキスト ボックス 5"/>
          <p:cNvSpPr txBox="1"/>
          <p:nvPr/>
        </p:nvSpPr>
        <p:spPr>
          <a:xfrm>
            <a:off x="575543" y="2408261"/>
            <a:ext cx="2520280" cy="369332"/>
          </a:xfrm>
          <a:prstGeom prst="rect">
            <a:avLst/>
          </a:prstGeom>
          <a:noFill/>
        </p:spPr>
        <p:txBody>
          <a:bodyPr wrap="square" rtlCol="0">
            <a:spAutoFit/>
          </a:bodyPr>
          <a:lstStyle/>
          <a:p>
            <a:r>
              <a:rPr kumimoji="1" lang="en-US" altLang="ja-JP" dirty="0" smtClean="0"/>
              <a:t>JDK</a:t>
            </a:r>
            <a:r>
              <a:rPr kumimoji="1" lang="ja-JP" altLang="en-US" dirty="0" smtClean="0"/>
              <a:t> </a:t>
            </a:r>
            <a:r>
              <a:rPr kumimoji="1" lang="en-US" altLang="ja-JP" dirty="0" smtClean="0"/>
              <a:t>8u92</a:t>
            </a:r>
            <a:r>
              <a:rPr kumimoji="1" lang="ja-JP" altLang="en-US" dirty="0" smtClean="0"/>
              <a:t> </a:t>
            </a:r>
            <a:r>
              <a:rPr kumimoji="1" lang="en-US" altLang="ja-JP" dirty="0" smtClean="0"/>
              <a:t>64bit</a:t>
            </a:r>
            <a:r>
              <a:rPr kumimoji="1" lang="ja-JP" altLang="en-US" dirty="0" smtClean="0"/>
              <a:t>版</a:t>
            </a:r>
            <a:endParaRPr kumimoji="1" lang="ja-JP" altLang="en-US" dirty="0"/>
          </a:p>
        </p:txBody>
      </p:sp>
      <p:sp>
        <p:nvSpPr>
          <p:cNvPr id="7" name="テキスト ボックス 6"/>
          <p:cNvSpPr txBox="1"/>
          <p:nvPr/>
        </p:nvSpPr>
        <p:spPr>
          <a:xfrm>
            <a:off x="3105485" y="2380657"/>
            <a:ext cx="2520280" cy="369332"/>
          </a:xfrm>
          <a:prstGeom prst="rect">
            <a:avLst/>
          </a:prstGeom>
          <a:noFill/>
        </p:spPr>
        <p:txBody>
          <a:bodyPr wrap="square" rtlCol="0">
            <a:spAutoFit/>
          </a:bodyPr>
          <a:lstStyle/>
          <a:p>
            <a:r>
              <a:rPr kumimoji="1" lang="en-US" altLang="ja-JP" dirty="0" smtClean="0"/>
              <a:t>JDK</a:t>
            </a:r>
            <a:r>
              <a:rPr kumimoji="1" lang="ja-JP" altLang="en-US" dirty="0" smtClean="0"/>
              <a:t> </a:t>
            </a:r>
            <a:r>
              <a:rPr kumimoji="1" lang="en-US" altLang="ja-JP" dirty="0" smtClean="0"/>
              <a:t>8u92</a:t>
            </a:r>
            <a:r>
              <a:rPr kumimoji="1" lang="ja-JP" altLang="en-US" dirty="0" smtClean="0"/>
              <a:t> </a:t>
            </a:r>
            <a:r>
              <a:rPr kumimoji="1" lang="en-US" altLang="ja-JP" dirty="0" smtClean="0"/>
              <a:t>32bit</a:t>
            </a:r>
            <a:r>
              <a:rPr kumimoji="1" lang="ja-JP" altLang="en-US" dirty="0" smtClean="0"/>
              <a:t>版</a:t>
            </a:r>
            <a:endParaRPr kumimoji="1" lang="ja-JP" altLang="en-US" dirty="0"/>
          </a:p>
        </p:txBody>
      </p:sp>
      <p:graphicFrame>
        <p:nvGraphicFramePr>
          <p:cNvPr id="8" name="表 7"/>
          <p:cNvGraphicFramePr>
            <a:graphicFrameLocks noGrp="1"/>
          </p:cNvGraphicFramePr>
          <p:nvPr/>
        </p:nvGraphicFramePr>
        <p:xfrm>
          <a:off x="5625764" y="2996952"/>
          <a:ext cx="3410732" cy="1097280"/>
        </p:xfrm>
        <a:graphic>
          <a:graphicData uri="http://schemas.openxmlformats.org/drawingml/2006/table">
            <a:tbl>
              <a:tblPr firstRow="1" bandRow="1">
                <a:tableStyleId>{0E3FDE45-AF77-4B5C-9715-49D594BDF05E}</a:tableStyleId>
              </a:tblPr>
              <a:tblGrid>
                <a:gridCol w="1538524"/>
                <a:gridCol w="936104"/>
                <a:gridCol w="936104"/>
              </a:tblGrid>
              <a:tr h="165962">
                <a:tc>
                  <a:txBody>
                    <a:bodyPr/>
                    <a:lstStyle/>
                    <a:p>
                      <a:endParaRPr kumimoji="1" lang="ja-JP" altLang="en-US" sz="1200" dirty="0"/>
                    </a:p>
                  </a:txBody>
                  <a:tcPr/>
                </a:tc>
                <a:tc>
                  <a:txBody>
                    <a:bodyPr/>
                    <a:lstStyle/>
                    <a:p>
                      <a:r>
                        <a:rPr kumimoji="1" lang="en-US" altLang="ja-JP" sz="1200" dirty="0" smtClean="0"/>
                        <a:t>64bit JVM</a:t>
                      </a:r>
                      <a:endParaRPr kumimoji="1" lang="ja-JP" altLang="en-US" sz="1200" dirty="0"/>
                    </a:p>
                  </a:txBody>
                  <a:tcPr/>
                </a:tc>
                <a:tc>
                  <a:txBody>
                    <a:bodyPr/>
                    <a:lstStyle/>
                    <a:p>
                      <a:r>
                        <a:rPr kumimoji="1" lang="en-US" altLang="ja-JP" sz="1200" dirty="0" smtClean="0"/>
                        <a:t>32bit  JVM</a:t>
                      </a:r>
                      <a:endParaRPr kumimoji="1" lang="ja-JP" altLang="en-US" sz="1200" dirty="0"/>
                    </a:p>
                  </a:txBody>
                  <a:tcPr/>
                </a:tc>
              </a:tr>
              <a:tr h="165962">
                <a:tc>
                  <a:txBody>
                    <a:bodyPr/>
                    <a:lstStyle/>
                    <a:p>
                      <a:r>
                        <a:rPr kumimoji="1" lang="en-US" altLang="ja-JP" sz="1200" dirty="0" smtClean="0"/>
                        <a:t>Private</a:t>
                      </a:r>
                      <a:r>
                        <a:rPr kumimoji="1" lang="ja-JP" altLang="en-US" sz="1200" dirty="0" smtClean="0"/>
                        <a:t> </a:t>
                      </a:r>
                      <a:r>
                        <a:rPr kumimoji="1" lang="en-US" altLang="ja-JP" sz="1200" dirty="0" smtClean="0"/>
                        <a:t>Bytes</a:t>
                      </a:r>
                      <a:endParaRPr kumimoji="1" lang="ja-JP" altLang="en-US" sz="1200" dirty="0"/>
                    </a:p>
                  </a:txBody>
                  <a:tcPr/>
                </a:tc>
                <a:tc>
                  <a:txBody>
                    <a:bodyPr/>
                    <a:lstStyle/>
                    <a:p>
                      <a:pPr algn="r"/>
                      <a:r>
                        <a:rPr kumimoji="1" lang="en-US" altLang="ja-JP" sz="1200" dirty="0" smtClean="0"/>
                        <a:t>318MB</a:t>
                      </a:r>
                      <a:endParaRPr kumimoji="1" lang="ja-JP" altLang="en-US" sz="1200" dirty="0"/>
                    </a:p>
                  </a:txBody>
                  <a:tcPr/>
                </a:tc>
                <a:tc>
                  <a:txBody>
                    <a:bodyPr/>
                    <a:lstStyle/>
                    <a:p>
                      <a:pPr algn="r"/>
                      <a:r>
                        <a:rPr kumimoji="1" lang="en-US" altLang="ja-JP" sz="1200" dirty="0" smtClean="0"/>
                        <a:t>88MB</a:t>
                      </a:r>
                      <a:endParaRPr kumimoji="1" lang="ja-JP" altLang="en-US" sz="1200" dirty="0"/>
                    </a:p>
                  </a:txBody>
                  <a:tcPr/>
                </a:tc>
              </a:tr>
              <a:tr h="165962">
                <a:tc>
                  <a:txBody>
                    <a:bodyPr/>
                    <a:lstStyle/>
                    <a:p>
                      <a:r>
                        <a:rPr kumimoji="1" lang="en-US" altLang="ja-JP" sz="1200" dirty="0" smtClean="0"/>
                        <a:t>Working</a:t>
                      </a:r>
                      <a:r>
                        <a:rPr kumimoji="1" lang="ja-JP" altLang="en-US" sz="1200" dirty="0" smtClean="0"/>
                        <a:t> </a:t>
                      </a:r>
                      <a:r>
                        <a:rPr kumimoji="1" lang="en-US" altLang="ja-JP" sz="1200" dirty="0" smtClean="0"/>
                        <a:t>Set</a:t>
                      </a:r>
                      <a:r>
                        <a:rPr kumimoji="1" lang="ja-JP" altLang="en-US" sz="1200" dirty="0" smtClean="0"/>
                        <a:t> </a:t>
                      </a:r>
                      <a:r>
                        <a:rPr kumimoji="1" lang="en-US" altLang="ja-JP" sz="1200" dirty="0" smtClean="0"/>
                        <a:t>-</a:t>
                      </a:r>
                      <a:r>
                        <a:rPr kumimoji="1" lang="ja-JP" altLang="en-US" sz="1200" dirty="0" smtClean="0"/>
                        <a:t> </a:t>
                      </a:r>
                      <a:r>
                        <a:rPr kumimoji="1" lang="en-US" altLang="ja-JP" sz="1200" dirty="0" smtClean="0"/>
                        <a:t>Private</a:t>
                      </a:r>
                      <a:endParaRPr kumimoji="1" lang="ja-JP" altLang="en-US" sz="1200" dirty="0"/>
                    </a:p>
                  </a:txBody>
                  <a:tcPr/>
                </a:tc>
                <a:tc>
                  <a:txBody>
                    <a:bodyPr/>
                    <a:lstStyle/>
                    <a:p>
                      <a:pPr algn="r"/>
                      <a:r>
                        <a:rPr kumimoji="1" lang="en-US" altLang="ja-JP" sz="1200" dirty="0" smtClean="0"/>
                        <a:t>110MB</a:t>
                      </a:r>
                      <a:endParaRPr kumimoji="1" lang="ja-JP" altLang="en-US" sz="1200" dirty="0"/>
                    </a:p>
                  </a:txBody>
                  <a:tcPr/>
                </a:tc>
                <a:tc>
                  <a:txBody>
                    <a:bodyPr/>
                    <a:lstStyle/>
                    <a:p>
                      <a:pPr algn="r"/>
                      <a:r>
                        <a:rPr kumimoji="1" lang="en-US" altLang="ja-JP" sz="1200" dirty="0" smtClean="0"/>
                        <a:t>50MB</a:t>
                      </a:r>
                      <a:endParaRPr kumimoji="1" lang="ja-JP" altLang="en-US" sz="1200" dirty="0"/>
                    </a:p>
                  </a:txBody>
                  <a:tcPr/>
                </a:tc>
              </a:tr>
              <a:tr h="165962">
                <a:tc>
                  <a:txBody>
                    <a:bodyPr/>
                    <a:lstStyle/>
                    <a:p>
                      <a:r>
                        <a:rPr kumimoji="1" lang="en-US" altLang="ja-JP" sz="1200" dirty="0" err="1" smtClean="0"/>
                        <a:t>Virsutal</a:t>
                      </a:r>
                      <a:r>
                        <a:rPr kumimoji="1" lang="ja-JP" altLang="en-US" sz="1200" dirty="0" smtClean="0"/>
                        <a:t> </a:t>
                      </a:r>
                      <a:r>
                        <a:rPr kumimoji="1" lang="en-US" altLang="ja-JP" sz="1200" dirty="0" smtClean="0"/>
                        <a:t>Size</a:t>
                      </a:r>
                      <a:endParaRPr kumimoji="1" lang="ja-JP" altLang="en-US" sz="1200" dirty="0"/>
                    </a:p>
                  </a:txBody>
                  <a:tcPr/>
                </a:tc>
                <a:tc>
                  <a:txBody>
                    <a:bodyPr/>
                    <a:lstStyle/>
                    <a:p>
                      <a:pPr algn="r"/>
                      <a:r>
                        <a:rPr kumimoji="1" lang="en-US" altLang="ja-JP" sz="1200" dirty="0" smtClean="0"/>
                        <a:t>3717MB</a:t>
                      </a:r>
                      <a:endParaRPr kumimoji="1" lang="ja-JP" altLang="en-US" sz="1200" dirty="0"/>
                    </a:p>
                  </a:txBody>
                  <a:tcPr/>
                </a:tc>
                <a:tc>
                  <a:txBody>
                    <a:bodyPr/>
                    <a:lstStyle/>
                    <a:p>
                      <a:pPr algn="r"/>
                      <a:r>
                        <a:rPr kumimoji="1" lang="en-US" altLang="ja-JP" sz="1200" dirty="0" smtClean="0"/>
                        <a:t>551MB</a:t>
                      </a:r>
                      <a:endParaRPr kumimoji="1" lang="ja-JP" altLang="en-US" sz="1200" dirty="0"/>
                    </a:p>
                  </a:txBody>
                  <a:tcPr/>
                </a:tc>
              </a:tr>
            </a:tbl>
          </a:graphicData>
        </a:graphic>
      </p:graphicFrame>
      <p:pic>
        <p:nvPicPr>
          <p:cNvPr id="11" name="図 10"/>
          <p:cNvPicPr>
            <a:picLocks noChangeAspect="1"/>
          </p:cNvPicPr>
          <p:nvPr/>
        </p:nvPicPr>
        <p:blipFill>
          <a:blip r:embed="rId2"/>
          <a:stretch>
            <a:fillRect/>
          </a:stretch>
        </p:blipFill>
        <p:spPr>
          <a:xfrm>
            <a:off x="2978276" y="2777593"/>
            <a:ext cx="2476686" cy="3099679"/>
          </a:xfrm>
          <a:prstGeom prst="rect">
            <a:avLst/>
          </a:prstGeom>
        </p:spPr>
      </p:pic>
      <p:pic>
        <p:nvPicPr>
          <p:cNvPr id="12" name="図 11"/>
          <p:cNvPicPr>
            <a:picLocks noChangeAspect="1"/>
          </p:cNvPicPr>
          <p:nvPr/>
        </p:nvPicPr>
        <p:blipFill>
          <a:blip r:embed="rId3"/>
          <a:stretch>
            <a:fillRect/>
          </a:stretch>
        </p:blipFill>
        <p:spPr>
          <a:xfrm>
            <a:off x="322279" y="2777593"/>
            <a:ext cx="2476686" cy="3099679"/>
          </a:xfrm>
          <a:prstGeom prst="rect">
            <a:avLst/>
          </a:prstGeom>
        </p:spPr>
      </p:pic>
    </p:spTree>
    <p:extLst>
      <p:ext uri="{BB962C8B-B14F-4D97-AF65-F5344CB8AC3E}">
        <p14:creationId xmlns:p14="http://schemas.microsoft.com/office/powerpoint/2010/main" val="22279010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PC</a:t>
            </a:r>
            <a:r>
              <a:rPr kumimoji="1" lang="ja-JP" altLang="en-US" dirty="0"/>
              <a:t>のリソース（メモリと</a:t>
            </a:r>
            <a:r>
              <a:rPr kumimoji="1" lang="en-US" altLang="ja-JP" dirty="0"/>
              <a:t>CPU</a:t>
            </a:r>
            <a:r>
              <a:rPr kumimoji="1" lang="ja-JP" altLang="en-US" dirty="0"/>
              <a:t>）</a:t>
            </a:r>
          </a:p>
        </p:txBody>
      </p:sp>
      <p:pic>
        <p:nvPicPr>
          <p:cNvPr id="5" name="図 4"/>
          <p:cNvPicPr>
            <a:picLocks noChangeAspect="1"/>
          </p:cNvPicPr>
          <p:nvPr/>
        </p:nvPicPr>
        <p:blipFill>
          <a:blip r:embed="rId2"/>
          <a:stretch>
            <a:fillRect/>
          </a:stretch>
        </p:blipFill>
        <p:spPr>
          <a:xfrm>
            <a:off x="222622" y="1556391"/>
            <a:ext cx="2851297" cy="4711942"/>
          </a:xfrm>
          <a:prstGeom prst="rect">
            <a:avLst/>
          </a:prstGeom>
        </p:spPr>
      </p:pic>
      <p:sp>
        <p:nvSpPr>
          <p:cNvPr id="7" name="テキスト ボックス 6"/>
          <p:cNvSpPr txBox="1"/>
          <p:nvPr/>
        </p:nvSpPr>
        <p:spPr>
          <a:xfrm>
            <a:off x="2067364" y="6443885"/>
            <a:ext cx="4495718" cy="369332"/>
          </a:xfrm>
          <a:prstGeom prst="rect">
            <a:avLst/>
          </a:prstGeom>
          <a:noFill/>
        </p:spPr>
        <p:txBody>
          <a:bodyPr wrap="none" rtlCol="0">
            <a:spAutoFit/>
          </a:bodyPr>
          <a:lstStyle/>
          <a:p>
            <a:r>
              <a:rPr kumimoji="1" lang="en-US" altLang="ja-JP" dirty="0" smtClean="0"/>
              <a:t>Process</a:t>
            </a:r>
            <a:r>
              <a:rPr kumimoji="1" lang="ja-JP" altLang="en-US" dirty="0" smtClean="0"/>
              <a:t> </a:t>
            </a:r>
            <a:r>
              <a:rPr kumimoji="1" lang="en-US" altLang="ja-JP" dirty="0" smtClean="0"/>
              <a:t>Explorer</a:t>
            </a:r>
            <a:r>
              <a:rPr kumimoji="1" lang="ja-JP" altLang="en-US" dirty="0" smtClean="0"/>
              <a:t> の </a:t>
            </a:r>
            <a:r>
              <a:rPr kumimoji="1" lang="en-US" altLang="ja-JP" dirty="0" smtClean="0"/>
              <a:t>System Information</a:t>
            </a:r>
            <a:r>
              <a:rPr kumimoji="1" lang="ja-JP" altLang="en-US" dirty="0" smtClean="0"/>
              <a:t>画面</a:t>
            </a:r>
            <a:endParaRPr kumimoji="1" lang="ja-JP" altLang="en-US" dirty="0"/>
          </a:p>
        </p:txBody>
      </p:sp>
      <p:sp>
        <p:nvSpPr>
          <p:cNvPr id="10" name="メモ 9"/>
          <p:cNvSpPr/>
          <p:nvPr/>
        </p:nvSpPr>
        <p:spPr>
          <a:xfrm>
            <a:off x="3419872" y="4797152"/>
            <a:ext cx="4392488" cy="864096"/>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多数の</a:t>
            </a:r>
            <a:r>
              <a:rPr kumimoji="1" lang="en-US" altLang="ja-JP" dirty="0" smtClean="0"/>
              <a:t>Java</a:t>
            </a:r>
            <a:r>
              <a:rPr kumimoji="1" lang="ja-JP" altLang="en-US" dirty="0" smtClean="0"/>
              <a:t>プログラムを実行すると、</a:t>
            </a:r>
            <a:endParaRPr kumimoji="1" lang="en-US" altLang="ja-JP" dirty="0" smtClean="0"/>
          </a:p>
          <a:p>
            <a:pPr algn="ctr"/>
            <a:r>
              <a:rPr kumimoji="1" lang="en-US" altLang="ja-JP" dirty="0" smtClean="0"/>
              <a:t>CPU</a:t>
            </a:r>
            <a:r>
              <a:rPr kumimoji="1" lang="ja-JP" altLang="en-US" dirty="0" err="1" smtClean="0"/>
              <a:t>、</a:t>
            </a:r>
            <a:r>
              <a:rPr kumimoji="1" lang="ja-JP" altLang="en-US" dirty="0" smtClean="0"/>
              <a:t>メモリとも増加量が著しい</a:t>
            </a:r>
            <a:endParaRPr kumimoji="1" lang="ja-JP" altLang="en-US" dirty="0"/>
          </a:p>
        </p:txBody>
      </p:sp>
      <p:pic>
        <p:nvPicPr>
          <p:cNvPr id="3" name="図 2"/>
          <p:cNvPicPr>
            <a:picLocks noChangeAspect="1"/>
          </p:cNvPicPr>
          <p:nvPr/>
        </p:nvPicPr>
        <p:blipFill>
          <a:blip r:embed="rId3"/>
          <a:stretch>
            <a:fillRect/>
          </a:stretch>
        </p:blipFill>
        <p:spPr>
          <a:xfrm>
            <a:off x="1763688" y="1582430"/>
            <a:ext cx="7161474" cy="4685903"/>
          </a:xfrm>
          <a:prstGeom prst="rect">
            <a:avLst/>
          </a:prstGeom>
        </p:spPr>
      </p:pic>
    </p:spTree>
    <p:extLst>
      <p:ext uri="{BB962C8B-B14F-4D97-AF65-F5344CB8AC3E}">
        <p14:creationId xmlns:p14="http://schemas.microsoft.com/office/powerpoint/2010/main" val="1994384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Ｊａｖａプログラムの配布とＰＣのリソース</a:t>
            </a:r>
            <a:endParaRPr kumimoji="1" lang="ja-JP" altLang="en-US" dirty="0"/>
          </a:p>
        </p:txBody>
      </p:sp>
      <p:pic>
        <p:nvPicPr>
          <p:cNvPr id="4" name="コンテンツ プレースホルダー 3"/>
          <p:cNvPicPr>
            <a:picLocks noGrp="1" noChangeAspect="1"/>
          </p:cNvPicPr>
          <p:nvPr>
            <p:ph idx="1"/>
          </p:nvPr>
        </p:nvPicPr>
        <p:blipFill>
          <a:blip r:embed="rId2"/>
          <a:stretch>
            <a:fillRect/>
          </a:stretch>
        </p:blipFill>
        <p:spPr>
          <a:xfrm>
            <a:off x="323528" y="1628800"/>
            <a:ext cx="8046156" cy="4525963"/>
          </a:xfrm>
          <a:prstGeom prst="rect">
            <a:avLst/>
          </a:prstGeom>
        </p:spPr>
      </p:pic>
      <p:sp>
        <p:nvSpPr>
          <p:cNvPr id="5" name="雲形吹き出し 4"/>
          <p:cNvSpPr/>
          <p:nvPr/>
        </p:nvSpPr>
        <p:spPr>
          <a:xfrm>
            <a:off x="539552" y="2205543"/>
            <a:ext cx="8064896" cy="2808312"/>
          </a:xfrm>
          <a:prstGeom prst="cloudCallout">
            <a:avLst/>
          </a:prstGeom>
          <a:gradFill>
            <a:gsLst>
              <a:gs pos="0">
                <a:schemeClr val="accent1">
                  <a:tint val="50000"/>
                  <a:satMod val="300000"/>
                </a:schemeClr>
              </a:gs>
              <a:gs pos="35000">
                <a:schemeClr val="accent1">
                  <a:tint val="37000"/>
                  <a:satMod val="300000"/>
                  <a:alpha val="88000"/>
                </a:schemeClr>
              </a:gs>
              <a:gs pos="100000">
                <a:schemeClr val="accent1">
                  <a:tint val="15000"/>
                  <a:satMod val="350000"/>
                  <a:alpha val="95000"/>
                </a:schemeClr>
              </a:gs>
            </a:gsLst>
            <a:lin ang="16200000" scaled="1"/>
          </a:gradFill>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kumimoji="1" lang="en-US" altLang="ja-JP" sz="2800" dirty="0" smtClean="0"/>
              <a:t>Windows</a:t>
            </a:r>
            <a:r>
              <a:rPr kumimoji="1" lang="ja-JP" altLang="en-US" sz="2800" dirty="0" smtClean="0"/>
              <a:t>インストーラーを作成</a:t>
            </a:r>
            <a:endParaRPr kumimoji="1" lang="en-US" altLang="ja-JP" sz="2800" dirty="0" smtClean="0"/>
          </a:p>
          <a:p>
            <a:pPr marL="285750" indent="-285750">
              <a:buFont typeface="Arial" panose="020B0604020202020204" pitchFamily="34" charset="0"/>
              <a:buChar char="•"/>
            </a:pPr>
            <a:endParaRPr kumimoji="1" lang="en-US" altLang="ja-JP" sz="2800" dirty="0" smtClean="0"/>
          </a:p>
          <a:p>
            <a:pPr marL="285750" indent="-285750">
              <a:buFont typeface="Arial" panose="020B0604020202020204" pitchFamily="34" charset="0"/>
              <a:buChar char="•"/>
            </a:pPr>
            <a:r>
              <a:rPr kumimoji="1" lang="en-US" altLang="ja-JP" sz="2800" dirty="0" smtClean="0"/>
              <a:t>CPU</a:t>
            </a:r>
            <a:r>
              <a:rPr kumimoji="1" lang="ja-JP" altLang="en-US" sz="2800" dirty="0" err="1" smtClean="0"/>
              <a:t>やメ</a:t>
            </a:r>
            <a:r>
              <a:rPr kumimoji="1" lang="ja-JP" altLang="en-US" sz="2800" dirty="0" smtClean="0"/>
              <a:t>モリの使用を抑制</a:t>
            </a:r>
            <a:endParaRPr kumimoji="1" lang="ja-JP" altLang="en-US" sz="2800" dirty="0"/>
          </a:p>
        </p:txBody>
      </p:sp>
      <p:sp>
        <p:nvSpPr>
          <p:cNvPr id="6" name="雲形吹き出し 5"/>
          <p:cNvSpPr/>
          <p:nvPr/>
        </p:nvSpPr>
        <p:spPr>
          <a:xfrm>
            <a:off x="539552" y="2205543"/>
            <a:ext cx="8064896" cy="2808312"/>
          </a:xfrm>
          <a:prstGeom prst="cloudCallout">
            <a:avLst/>
          </a:prstGeom>
          <a:gradFill>
            <a:gsLst>
              <a:gs pos="0">
                <a:schemeClr val="accent1">
                  <a:tint val="50000"/>
                  <a:satMod val="300000"/>
                </a:schemeClr>
              </a:gs>
              <a:gs pos="35000">
                <a:schemeClr val="accent1">
                  <a:tint val="37000"/>
                  <a:satMod val="300000"/>
                  <a:alpha val="88000"/>
                </a:schemeClr>
              </a:gs>
              <a:gs pos="100000">
                <a:schemeClr val="accent1">
                  <a:tint val="15000"/>
                  <a:satMod val="350000"/>
                  <a:alpha val="95000"/>
                </a:schemeClr>
              </a:gs>
            </a:gsLst>
            <a:lin ang="16200000" scaled="1"/>
          </a:gradFill>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Arial" panose="020B0604020202020204" pitchFamily="34" charset="0"/>
              <a:buChar char="•"/>
            </a:pPr>
            <a:r>
              <a:rPr kumimoji="1" lang="en-US" altLang="ja-JP" sz="2800" dirty="0" err="1" smtClean="0"/>
              <a:t>javapackager</a:t>
            </a:r>
            <a:r>
              <a:rPr kumimoji="1" lang="ja-JP" altLang="en-US" sz="2800" dirty="0" smtClean="0"/>
              <a:t>で</a:t>
            </a:r>
            <a:r>
              <a:rPr kumimoji="1" lang="en-US" altLang="ja-JP" sz="2800" dirty="0" smtClean="0"/>
              <a:t>Windows</a:t>
            </a:r>
            <a:r>
              <a:rPr kumimoji="1" lang="ja-JP" altLang="en-US" sz="2800" dirty="0" smtClean="0"/>
              <a:t>インストーラー（ＭＳＩ形式）を作成</a:t>
            </a:r>
            <a:endParaRPr kumimoji="1" lang="en-US" altLang="ja-JP" sz="2800" dirty="0"/>
          </a:p>
          <a:p>
            <a:pPr marL="457200" indent="-457200">
              <a:buFont typeface="Arial" panose="020B0604020202020204" pitchFamily="34" charset="0"/>
              <a:buChar char="•"/>
            </a:pPr>
            <a:r>
              <a:rPr kumimoji="1" lang="en-US" altLang="ja-JP" sz="2800" dirty="0" smtClean="0"/>
              <a:t>32bit </a:t>
            </a:r>
            <a:r>
              <a:rPr kumimoji="1" lang="en-US" altLang="ja-JP" sz="2800" dirty="0" err="1" smtClean="0"/>
              <a:t>JavaVM</a:t>
            </a:r>
            <a:r>
              <a:rPr kumimoji="1" lang="ja-JP" altLang="en-US" sz="2800" dirty="0" smtClean="0"/>
              <a:t>で</a:t>
            </a:r>
            <a:r>
              <a:rPr kumimoji="1" lang="en-US" altLang="ja-JP" sz="2800" dirty="0" smtClean="0"/>
              <a:t>CPU</a:t>
            </a:r>
            <a:r>
              <a:rPr kumimoji="1" lang="ja-JP" altLang="en-US" sz="2800" dirty="0" err="1" smtClean="0"/>
              <a:t>やメ</a:t>
            </a:r>
            <a:r>
              <a:rPr kumimoji="1" lang="ja-JP" altLang="en-US" sz="2800" dirty="0" smtClean="0"/>
              <a:t>モリの使用を抑制</a:t>
            </a:r>
            <a:endParaRPr kumimoji="1" lang="ja-JP" altLang="en-US" sz="2800" dirty="0"/>
          </a:p>
        </p:txBody>
      </p:sp>
    </p:spTree>
    <p:extLst>
      <p:ext uri="{BB962C8B-B14F-4D97-AF65-F5344CB8AC3E}">
        <p14:creationId xmlns:p14="http://schemas.microsoft.com/office/powerpoint/2010/main" val="197255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Ｊａｖａプログラムの配布とＰＣのリソース</a:t>
            </a:r>
          </a:p>
        </p:txBody>
      </p:sp>
      <p:sp>
        <p:nvSpPr>
          <p:cNvPr id="3" name="コンテンツ プレースホルダー 2"/>
          <p:cNvSpPr>
            <a:spLocks noGrp="1"/>
          </p:cNvSpPr>
          <p:nvPr>
            <p:ph idx="1"/>
          </p:nvPr>
        </p:nvSpPr>
        <p:spPr>
          <a:xfrm>
            <a:off x="250825" y="1600201"/>
            <a:ext cx="8229600" cy="3773016"/>
          </a:xfrm>
        </p:spPr>
        <p:txBody>
          <a:bodyPr/>
          <a:lstStyle/>
          <a:p>
            <a:r>
              <a:rPr kumimoji="1" lang="en-US" altLang="ja-JP" dirty="0" err="1" smtClean="0"/>
              <a:t>JavaVM</a:t>
            </a:r>
            <a:r>
              <a:rPr kumimoji="1" lang="ja-JP" altLang="en-US" dirty="0" smtClean="0"/>
              <a:t> </a:t>
            </a:r>
            <a:r>
              <a:rPr kumimoji="1" lang="en-US" altLang="ja-JP" dirty="0" smtClean="0"/>
              <a:t>64bit</a:t>
            </a:r>
            <a:r>
              <a:rPr kumimoji="1" lang="ja-JP" altLang="en-US" dirty="0" smtClean="0"/>
              <a:t>上で実行する</a:t>
            </a:r>
            <a:r>
              <a:rPr kumimoji="1" lang="ja-JP" altLang="en-US" dirty="0" smtClean="0"/>
              <a:t>場合</a:t>
            </a:r>
            <a:endParaRPr kumimoji="1" lang="en-US" altLang="ja-JP" dirty="0" smtClean="0"/>
          </a:p>
          <a:p>
            <a:pPr lvl="1"/>
            <a:r>
              <a:rPr kumimoji="1" lang="en-US" altLang="ja-JP" dirty="0" smtClean="0"/>
              <a:t>32bit</a:t>
            </a:r>
            <a:r>
              <a:rPr kumimoji="1" lang="ja-JP" altLang="en-US" dirty="0" smtClean="0"/>
              <a:t>版</a:t>
            </a:r>
            <a:r>
              <a:rPr kumimoji="1" lang="en-US" altLang="ja-JP" dirty="0" err="1" smtClean="0"/>
              <a:t>JavaVM</a:t>
            </a:r>
            <a:r>
              <a:rPr kumimoji="1" lang="ja-JP" altLang="en-US" dirty="0" smtClean="0"/>
              <a:t>と近い設定をする</a:t>
            </a:r>
            <a:endParaRPr kumimoji="1" lang="en-US" altLang="ja-JP" dirty="0" smtClean="0"/>
          </a:p>
          <a:p>
            <a:pPr marL="457200" lvl="1" indent="0">
              <a:buNone/>
            </a:pPr>
            <a:endParaRPr kumimoji="1" lang="ja-JP" altLang="en-US" dirty="0"/>
          </a:p>
        </p:txBody>
      </p:sp>
      <p:sp>
        <p:nvSpPr>
          <p:cNvPr id="4" name="メモ 3"/>
          <p:cNvSpPr/>
          <p:nvPr/>
        </p:nvSpPr>
        <p:spPr>
          <a:xfrm>
            <a:off x="1115616" y="2564904"/>
            <a:ext cx="4464496" cy="2448271"/>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t"/>
          <a:lstStyle/>
          <a:p>
            <a:pPr>
              <a:lnSpc>
                <a:spcPct val="150000"/>
              </a:lnSpc>
            </a:pPr>
            <a:r>
              <a:rPr kumimoji="1" lang="en-US" altLang="ja-JP" sz="2000" dirty="0" smtClean="0">
                <a:latin typeface="Consolas" panose="020B0609020204030204" pitchFamily="49" charset="0"/>
              </a:rPr>
              <a:t>-Xms16m</a:t>
            </a:r>
          </a:p>
          <a:p>
            <a:pPr>
              <a:lnSpc>
                <a:spcPct val="150000"/>
              </a:lnSpc>
            </a:pPr>
            <a:r>
              <a:rPr kumimoji="1" lang="en-US" altLang="ja-JP" sz="2000" dirty="0" smtClean="0">
                <a:latin typeface="Consolas" panose="020B0609020204030204" pitchFamily="49" charset="0"/>
              </a:rPr>
              <a:t>-Xmx256m</a:t>
            </a:r>
          </a:p>
          <a:p>
            <a:pPr>
              <a:lnSpc>
                <a:spcPct val="150000"/>
              </a:lnSpc>
            </a:pPr>
            <a:r>
              <a:rPr kumimoji="1" lang="en-US" altLang="ja-JP" sz="2000" dirty="0" smtClean="0">
                <a:latin typeface="Consolas" panose="020B0609020204030204" pitchFamily="49" charset="0"/>
              </a:rPr>
              <a:t>-Xss320k</a:t>
            </a:r>
          </a:p>
          <a:p>
            <a:pPr>
              <a:lnSpc>
                <a:spcPct val="150000"/>
              </a:lnSpc>
            </a:pPr>
            <a:r>
              <a:rPr kumimoji="1" lang="en-US" altLang="ja-JP" sz="2000" dirty="0" smtClean="0">
                <a:latin typeface="Consolas" panose="020B0609020204030204" pitchFamily="49" charset="0"/>
              </a:rPr>
              <a:t>-XX:+</a:t>
            </a:r>
            <a:r>
              <a:rPr kumimoji="1" lang="en-US" altLang="ja-JP" sz="2000" dirty="0" err="1" smtClean="0">
                <a:latin typeface="Consolas" panose="020B0609020204030204" pitchFamily="49" charset="0"/>
              </a:rPr>
              <a:t>UseSerialGC</a:t>
            </a:r>
            <a:endParaRPr kumimoji="1" lang="en-US" altLang="ja-JP" sz="2000" dirty="0" smtClean="0">
              <a:latin typeface="Consolas" panose="020B0609020204030204" pitchFamily="49" charset="0"/>
            </a:endParaRPr>
          </a:p>
          <a:p>
            <a:pPr>
              <a:lnSpc>
                <a:spcPct val="150000"/>
              </a:lnSpc>
            </a:pPr>
            <a:r>
              <a:rPr kumimoji="1" lang="en-US" altLang="ja-JP" sz="2000" dirty="0" smtClean="0">
                <a:latin typeface="Consolas" panose="020B0609020204030204" pitchFamily="49" charset="0"/>
              </a:rPr>
              <a:t>-</a:t>
            </a:r>
            <a:r>
              <a:rPr kumimoji="1" lang="en-US" altLang="ja-JP" sz="2000" dirty="0" err="1" smtClean="0">
                <a:latin typeface="Consolas" panose="020B0609020204030204" pitchFamily="49" charset="0"/>
              </a:rPr>
              <a:t>XX:CICompilerCount</a:t>
            </a:r>
            <a:r>
              <a:rPr kumimoji="1" lang="en-US" altLang="ja-JP" sz="2000" dirty="0" smtClean="0">
                <a:latin typeface="Consolas" panose="020B0609020204030204" pitchFamily="49" charset="0"/>
              </a:rPr>
              <a:t>=2</a:t>
            </a:r>
            <a:endParaRPr kumimoji="1" lang="ja-JP" altLang="en-US" sz="2000" dirty="0">
              <a:latin typeface="Consolas" panose="020B0609020204030204" pitchFamily="49" charset="0"/>
            </a:endParaRPr>
          </a:p>
        </p:txBody>
      </p:sp>
      <p:graphicFrame>
        <p:nvGraphicFramePr>
          <p:cNvPr id="6" name="表 5"/>
          <p:cNvGraphicFramePr>
            <a:graphicFrameLocks noGrp="1"/>
          </p:cNvGraphicFramePr>
          <p:nvPr>
            <p:extLst>
              <p:ext uri="{D42A27DB-BD31-4B8C-83A1-F6EECF244321}">
                <p14:modId xmlns:p14="http://schemas.microsoft.com/office/powerpoint/2010/main" val="3266871749"/>
              </p:ext>
            </p:extLst>
          </p:nvPr>
        </p:nvGraphicFramePr>
        <p:xfrm>
          <a:off x="683569" y="5229200"/>
          <a:ext cx="7272807" cy="1112520"/>
        </p:xfrm>
        <a:graphic>
          <a:graphicData uri="http://schemas.openxmlformats.org/drawingml/2006/table">
            <a:tbl>
              <a:tblPr firstRow="1" bandRow="1">
                <a:tableStyleId>{8799B23B-EC83-4686-B30A-512413B5E67A}</a:tableStyleId>
              </a:tblPr>
              <a:tblGrid>
                <a:gridCol w="2039105"/>
                <a:gridCol w="1561294"/>
                <a:gridCol w="1656184"/>
                <a:gridCol w="2016224"/>
              </a:tblGrid>
              <a:tr h="370840">
                <a:tc>
                  <a:txBody>
                    <a:bodyPr/>
                    <a:lstStyle/>
                    <a:p>
                      <a:endParaRPr kumimoji="1" lang="ja-JP" altLang="en-US" dirty="0"/>
                    </a:p>
                  </a:txBody>
                  <a:tcPr/>
                </a:tc>
                <a:tc>
                  <a:txBody>
                    <a:bodyPr/>
                    <a:lstStyle/>
                    <a:p>
                      <a:r>
                        <a:rPr kumimoji="1" lang="en-US" altLang="ja-JP" dirty="0" err="1" smtClean="0"/>
                        <a:t>JavaVM</a:t>
                      </a:r>
                      <a:r>
                        <a:rPr kumimoji="1" lang="ja-JP" altLang="en-US" dirty="0" smtClean="0"/>
                        <a:t> </a:t>
                      </a:r>
                      <a:r>
                        <a:rPr kumimoji="1" lang="en-US" altLang="ja-JP" dirty="0" smtClean="0"/>
                        <a:t>32bit</a:t>
                      </a:r>
                      <a:endParaRPr kumimoji="1" lang="ja-JP" altLang="en-US" dirty="0"/>
                    </a:p>
                  </a:txBody>
                  <a:tcPr/>
                </a:tc>
                <a:tc>
                  <a:txBody>
                    <a:bodyPr/>
                    <a:lstStyle/>
                    <a:p>
                      <a:r>
                        <a:rPr kumimoji="1" lang="en-US" altLang="ja-JP" dirty="0" err="1" smtClean="0"/>
                        <a:t>JavaVM</a:t>
                      </a:r>
                      <a:r>
                        <a:rPr kumimoji="1" lang="ja-JP" altLang="en-US" dirty="0" smtClean="0"/>
                        <a:t> </a:t>
                      </a:r>
                      <a:r>
                        <a:rPr kumimoji="1" lang="en-US" altLang="ja-JP" dirty="0" smtClean="0"/>
                        <a:t>64bit</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smtClean="0"/>
                        <a:t>JavaVM</a:t>
                      </a:r>
                      <a:r>
                        <a:rPr kumimoji="1" lang="ja-JP" altLang="en-US" dirty="0" smtClean="0"/>
                        <a:t> </a:t>
                      </a:r>
                      <a:r>
                        <a:rPr kumimoji="1" lang="en-US" altLang="ja-JP" dirty="0" smtClean="0"/>
                        <a:t>64bit</a:t>
                      </a:r>
                      <a:r>
                        <a:rPr kumimoji="1" lang="ja-JP" altLang="en-US" dirty="0" smtClean="0"/>
                        <a:t> 調整</a:t>
                      </a:r>
                      <a:endParaRPr kumimoji="1" lang="ja-JP" altLang="en-US" dirty="0"/>
                    </a:p>
                  </a:txBody>
                  <a:tcPr/>
                </a:tc>
              </a:tr>
              <a:tr h="370840">
                <a:tc>
                  <a:txBody>
                    <a:bodyPr/>
                    <a:lstStyle/>
                    <a:p>
                      <a:r>
                        <a:rPr kumimoji="1" lang="en-US" altLang="ja-JP" dirty="0" smtClean="0"/>
                        <a:t>Private Bytes</a:t>
                      </a:r>
                      <a:endParaRPr kumimoji="1" lang="ja-JP" altLang="en-US" dirty="0"/>
                    </a:p>
                  </a:txBody>
                  <a:tcPr/>
                </a:tc>
                <a:tc>
                  <a:txBody>
                    <a:bodyPr/>
                    <a:lstStyle/>
                    <a:p>
                      <a:pPr algn="r"/>
                      <a:r>
                        <a:rPr kumimoji="1" lang="en-US" altLang="ja-JP" dirty="0" smtClean="0"/>
                        <a:t>66MB</a:t>
                      </a:r>
                      <a:endParaRPr kumimoji="1" lang="ja-JP" altLang="en-US" dirty="0"/>
                    </a:p>
                  </a:txBody>
                  <a:tcPr/>
                </a:tc>
                <a:tc>
                  <a:txBody>
                    <a:bodyPr/>
                    <a:lstStyle/>
                    <a:p>
                      <a:pPr algn="r"/>
                      <a:r>
                        <a:rPr lang="en-US" altLang="ja-JP" dirty="0" smtClean="0"/>
                        <a:t>304MB</a:t>
                      </a:r>
                      <a:endParaRPr lang="ja-JP" altLang="en-US" dirty="0"/>
                    </a:p>
                  </a:txBody>
                  <a:tcPr/>
                </a:tc>
                <a:tc>
                  <a:txBody>
                    <a:bodyPr/>
                    <a:lstStyle/>
                    <a:p>
                      <a:pPr algn="r"/>
                      <a:r>
                        <a:rPr kumimoji="1" lang="en-US" altLang="ja-JP" dirty="0" smtClean="0"/>
                        <a:t>107MB</a:t>
                      </a:r>
                      <a:endParaRPr kumimoji="1" lang="ja-JP" altLang="en-US" dirty="0"/>
                    </a:p>
                  </a:txBody>
                  <a:tcPr/>
                </a:tc>
              </a:tr>
              <a:tr h="370840">
                <a:tc>
                  <a:txBody>
                    <a:bodyPr/>
                    <a:lstStyle/>
                    <a:p>
                      <a:r>
                        <a:rPr kumimoji="1" lang="en-US" altLang="ja-JP" dirty="0" smtClean="0"/>
                        <a:t>Working Set Private</a:t>
                      </a:r>
                      <a:endParaRPr kumimoji="1" lang="ja-JP" altLang="en-US" dirty="0"/>
                    </a:p>
                  </a:txBody>
                  <a:tcPr/>
                </a:tc>
                <a:tc>
                  <a:txBody>
                    <a:bodyPr/>
                    <a:lstStyle/>
                    <a:p>
                      <a:pPr algn="r"/>
                      <a:r>
                        <a:rPr kumimoji="1" lang="en-US" altLang="ja-JP" dirty="0" smtClean="0"/>
                        <a:t>37MB</a:t>
                      </a:r>
                      <a:endParaRPr kumimoji="1" lang="ja-JP" altLang="en-US" dirty="0"/>
                    </a:p>
                  </a:txBody>
                  <a:tcPr/>
                </a:tc>
                <a:tc>
                  <a:txBody>
                    <a:bodyPr/>
                    <a:lstStyle/>
                    <a:p>
                      <a:pPr algn="r"/>
                      <a:r>
                        <a:rPr lang="en-US" altLang="ja-JP" dirty="0" smtClean="0"/>
                        <a:t>87MB</a:t>
                      </a:r>
                      <a:endParaRPr lang="ja-JP" altLang="en-US" dirty="0"/>
                    </a:p>
                  </a:txBody>
                  <a:tcPr/>
                </a:tc>
                <a:tc>
                  <a:txBody>
                    <a:bodyPr/>
                    <a:lstStyle/>
                    <a:p>
                      <a:pPr algn="r"/>
                      <a:r>
                        <a:rPr kumimoji="1" lang="en-US" altLang="ja-JP" dirty="0" smtClean="0"/>
                        <a:t>61MB</a:t>
                      </a:r>
                      <a:endParaRPr kumimoji="1" lang="ja-JP" altLang="en-US" dirty="0"/>
                    </a:p>
                  </a:txBody>
                  <a:tcPr/>
                </a:tc>
              </a:tr>
            </a:tbl>
          </a:graphicData>
        </a:graphic>
      </p:graphicFrame>
    </p:spTree>
    <p:extLst>
      <p:ext uri="{BB962C8B-B14F-4D97-AF65-F5344CB8AC3E}">
        <p14:creationId xmlns:p14="http://schemas.microsoft.com/office/powerpoint/2010/main" val="27056220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bg1">
                    <a:lumMod val="75000"/>
                  </a:schemeClr>
                </a:solidFill>
              </a:rPr>
              <a:t>アジェンダ</a:t>
            </a:r>
            <a:endParaRPr kumimoji="1" lang="ja-JP" altLang="en-US" dirty="0">
              <a:solidFill>
                <a:schemeClr val="bg1">
                  <a:lumMod val="75000"/>
                </a:schemeClr>
              </a:solidFill>
            </a:endParaRPr>
          </a:p>
        </p:txBody>
      </p:sp>
      <p:sp>
        <p:nvSpPr>
          <p:cNvPr id="3" name="コンテンツ プレースホルダー 2"/>
          <p:cNvSpPr>
            <a:spLocks noGrp="1"/>
          </p:cNvSpPr>
          <p:nvPr>
            <p:ph idx="1"/>
          </p:nvPr>
        </p:nvSpPr>
        <p:spPr/>
        <p:txBody>
          <a:bodyPr/>
          <a:lstStyle/>
          <a:p>
            <a:r>
              <a:rPr kumimoji="1" lang="ja-JP" altLang="en-US" dirty="0" smtClean="0">
                <a:solidFill>
                  <a:schemeClr val="bg1">
                    <a:lumMod val="65000"/>
                  </a:schemeClr>
                </a:solidFill>
              </a:rPr>
              <a:t>序章　</a:t>
            </a:r>
            <a:r>
              <a:rPr kumimoji="1" lang="en-US" altLang="ja-JP" dirty="0" smtClean="0">
                <a:solidFill>
                  <a:schemeClr val="bg1">
                    <a:lumMod val="65000"/>
                  </a:schemeClr>
                </a:solidFill>
              </a:rPr>
              <a:t>Windows</a:t>
            </a:r>
            <a:r>
              <a:rPr kumimoji="1" lang="ja-JP" altLang="en-US" dirty="0" smtClean="0">
                <a:solidFill>
                  <a:schemeClr val="bg1">
                    <a:lumMod val="65000"/>
                  </a:schemeClr>
                </a:solidFill>
              </a:rPr>
              <a:t>デスクトップ上で</a:t>
            </a:r>
            <a:r>
              <a:rPr kumimoji="1" lang="en-US" altLang="ja-JP" dirty="0" smtClean="0">
                <a:solidFill>
                  <a:schemeClr val="bg1">
                    <a:lumMod val="65000"/>
                  </a:schemeClr>
                </a:solidFill>
              </a:rPr>
              <a:t>Java</a:t>
            </a:r>
            <a:r>
              <a:rPr kumimoji="1" lang="ja-JP" altLang="en-US" dirty="0" smtClean="0">
                <a:solidFill>
                  <a:schemeClr val="bg1">
                    <a:lumMod val="65000"/>
                  </a:schemeClr>
                </a:solidFill>
              </a:rPr>
              <a:t>プログラムを複数動作</a:t>
            </a:r>
            <a:endParaRPr kumimoji="1" lang="en-US" altLang="ja-JP" dirty="0" smtClean="0">
              <a:solidFill>
                <a:schemeClr val="bg1">
                  <a:lumMod val="65000"/>
                </a:schemeClr>
              </a:solidFill>
            </a:endParaRPr>
          </a:p>
          <a:p>
            <a:r>
              <a:rPr kumimoji="1" lang="ja-JP" altLang="en-US" dirty="0" smtClean="0">
                <a:solidFill>
                  <a:schemeClr val="bg1">
                    <a:lumMod val="65000"/>
                  </a:schemeClr>
                </a:solidFill>
              </a:rPr>
              <a:t>２章　</a:t>
            </a:r>
            <a:r>
              <a:rPr kumimoji="1" lang="en-US" altLang="ja-JP" dirty="0" smtClean="0">
                <a:solidFill>
                  <a:schemeClr val="bg1">
                    <a:lumMod val="65000"/>
                  </a:schemeClr>
                </a:solidFill>
              </a:rPr>
              <a:t>Windows</a:t>
            </a:r>
            <a:r>
              <a:rPr kumimoji="1" lang="ja-JP" altLang="en-US" dirty="0" smtClean="0">
                <a:solidFill>
                  <a:schemeClr val="bg1">
                    <a:lumMod val="65000"/>
                  </a:schemeClr>
                </a:solidFill>
              </a:rPr>
              <a:t>インストーラと</a:t>
            </a:r>
            <a:r>
              <a:rPr kumimoji="1" lang="en-US" altLang="ja-JP" dirty="0" err="1" smtClean="0">
                <a:solidFill>
                  <a:schemeClr val="bg1">
                    <a:lumMod val="65000"/>
                  </a:schemeClr>
                </a:solidFill>
              </a:rPr>
              <a:t>javapackager</a:t>
            </a:r>
            <a:endParaRPr kumimoji="1" lang="en-US" altLang="ja-JP" dirty="0" smtClean="0">
              <a:solidFill>
                <a:schemeClr val="bg1">
                  <a:lumMod val="65000"/>
                </a:schemeClr>
              </a:solidFill>
            </a:endParaRPr>
          </a:p>
          <a:p>
            <a:r>
              <a:rPr kumimoji="1" lang="en-US" altLang="ja-JP" dirty="0" smtClean="0">
                <a:solidFill>
                  <a:schemeClr val="bg1">
                    <a:lumMod val="65000"/>
                  </a:schemeClr>
                </a:solidFill>
              </a:rPr>
              <a:t>3</a:t>
            </a:r>
            <a:r>
              <a:rPr kumimoji="1" lang="ja-JP" altLang="en-US" dirty="0" smtClean="0">
                <a:solidFill>
                  <a:schemeClr val="bg1">
                    <a:lumMod val="65000"/>
                  </a:schemeClr>
                </a:solidFill>
              </a:rPr>
              <a:t>章　メモリと</a:t>
            </a:r>
            <a:r>
              <a:rPr kumimoji="1" lang="en-US" altLang="ja-JP" dirty="0" smtClean="0">
                <a:solidFill>
                  <a:schemeClr val="bg1">
                    <a:lumMod val="65000"/>
                  </a:schemeClr>
                </a:solidFill>
              </a:rPr>
              <a:t>CPU</a:t>
            </a:r>
          </a:p>
          <a:p>
            <a:r>
              <a:rPr kumimoji="1" lang="en-US" altLang="ja-JP" dirty="0"/>
              <a:t>4</a:t>
            </a:r>
            <a:r>
              <a:rPr kumimoji="1" lang="ja-JP" altLang="en-US" dirty="0" smtClean="0"/>
              <a:t>章　</a:t>
            </a:r>
            <a:r>
              <a:rPr kumimoji="1" lang="en-US" altLang="ja-JP" dirty="0" smtClean="0"/>
              <a:t>NetBeans</a:t>
            </a:r>
            <a:r>
              <a:rPr kumimoji="1" lang="ja-JP" altLang="en-US" dirty="0"/>
              <a:t> </a:t>
            </a:r>
            <a:r>
              <a:rPr kumimoji="1" lang="en-US" altLang="ja-JP" dirty="0" smtClean="0"/>
              <a:t>IDE</a:t>
            </a:r>
            <a:r>
              <a:rPr kumimoji="1" lang="ja-JP" altLang="en-US" dirty="0" smtClean="0"/>
              <a:t>で</a:t>
            </a:r>
            <a:endParaRPr kumimoji="1" lang="en-US" altLang="ja-JP" dirty="0" smtClean="0"/>
          </a:p>
          <a:p>
            <a:r>
              <a:rPr kumimoji="1" lang="en-US" altLang="ja-JP" dirty="0">
                <a:solidFill>
                  <a:schemeClr val="bg1">
                    <a:lumMod val="65000"/>
                  </a:schemeClr>
                </a:solidFill>
              </a:rPr>
              <a:t>5</a:t>
            </a:r>
            <a:r>
              <a:rPr kumimoji="1" lang="ja-JP" altLang="en-US" dirty="0" smtClean="0">
                <a:solidFill>
                  <a:schemeClr val="bg1">
                    <a:lumMod val="65000"/>
                  </a:schemeClr>
                </a:solidFill>
              </a:rPr>
              <a:t>章　</a:t>
            </a:r>
            <a:r>
              <a:rPr kumimoji="1" lang="en-US" altLang="ja-JP" dirty="0" smtClean="0">
                <a:solidFill>
                  <a:schemeClr val="bg1">
                    <a:lumMod val="65000"/>
                  </a:schemeClr>
                </a:solidFill>
              </a:rPr>
              <a:t>WiX toolset</a:t>
            </a:r>
            <a:r>
              <a:rPr kumimoji="1" lang="ja-JP" altLang="en-US" dirty="0" smtClean="0">
                <a:solidFill>
                  <a:schemeClr val="bg1">
                    <a:lumMod val="65000"/>
                  </a:schemeClr>
                </a:solidFill>
              </a:rPr>
              <a:t>に触れる</a:t>
            </a:r>
            <a:endParaRPr kumimoji="1" lang="ja-JP" altLang="en-US" dirty="0">
              <a:solidFill>
                <a:schemeClr val="bg1">
                  <a:lumMod val="65000"/>
                </a:schemeClr>
              </a:solidFill>
            </a:endParaRPr>
          </a:p>
        </p:txBody>
      </p:sp>
    </p:spTree>
    <p:extLst>
      <p:ext uri="{BB962C8B-B14F-4D97-AF65-F5344CB8AC3E}">
        <p14:creationId xmlns:p14="http://schemas.microsoft.com/office/powerpoint/2010/main" val="25637691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ＮｅｔＢｅａｎｓ　ＩＤＥ</a:t>
            </a:r>
            <a:r>
              <a:rPr kumimoji="1" lang="ja-JP" altLang="en-US" dirty="0" smtClean="0"/>
              <a:t>で</a:t>
            </a:r>
            <a:endParaRPr kumimoji="1" lang="ja-JP" altLang="en-US" dirty="0"/>
          </a:p>
        </p:txBody>
      </p:sp>
      <p:pic>
        <p:nvPicPr>
          <p:cNvPr id="5" name="コンテンツ プレースホルダー 4"/>
          <p:cNvPicPr>
            <a:picLocks noGrp="1" noChangeAspect="1"/>
          </p:cNvPicPr>
          <p:nvPr>
            <p:ph idx="1"/>
          </p:nvPr>
        </p:nvPicPr>
        <p:blipFill>
          <a:blip r:embed="rId2"/>
          <a:stretch>
            <a:fillRect/>
          </a:stretch>
        </p:blipFill>
        <p:spPr>
          <a:xfrm>
            <a:off x="625033" y="2060848"/>
            <a:ext cx="6093707" cy="4525963"/>
          </a:xfrm>
          <a:prstGeom prst="rect">
            <a:avLst/>
          </a:prstGeom>
        </p:spPr>
      </p:pic>
      <p:sp>
        <p:nvSpPr>
          <p:cNvPr id="6" name="テキスト ボックス 5"/>
          <p:cNvSpPr txBox="1"/>
          <p:nvPr/>
        </p:nvSpPr>
        <p:spPr>
          <a:xfrm>
            <a:off x="395536" y="1556792"/>
            <a:ext cx="5184576" cy="400110"/>
          </a:xfrm>
          <a:prstGeom prst="rect">
            <a:avLst/>
          </a:prstGeom>
          <a:noFill/>
        </p:spPr>
        <p:txBody>
          <a:bodyPr wrap="square" rtlCol="0">
            <a:spAutoFit/>
          </a:bodyPr>
          <a:lstStyle/>
          <a:p>
            <a:r>
              <a:rPr kumimoji="1" lang="en-US" altLang="ja-JP" sz="2000" dirty="0" smtClean="0"/>
              <a:t>JavaFX</a:t>
            </a:r>
            <a:r>
              <a:rPr kumimoji="1" lang="ja-JP" altLang="en-US" sz="2000" dirty="0" smtClean="0"/>
              <a:t>種類のプロジェクト・プロパティでの設定</a:t>
            </a:r>
            <a:endParaRPr kumimoji="1" lang="ja-JP" altLang="en-US" sz="2000" dirty="0"/>
          </a:p>
        </p:txBody>
      </p:sp>
      <p:sp>
        <p:nvSpPr>
          <p:cNvPr id="7" name="四角形吹き出し 6"/>
          <p:cNvSpPr/>
          <p:nvPr/>
        </p:nvSpPr>
        <p:spPr>
          <a:xfrm>
            <a:off x="5364088" y="3068960"/>
            <a:ext cx="3168352" cy="504056"/>
          </a:xfrm>
          <a:prstGeom prst="wedgeRectCallout">
            <a:avLst>
              <a:gd name="adj1" fmla="val -98632"/>
              <a:gd name="adj2" fmla="val 54497"/>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en-US" altLang="ja-JP" dirty="0" smtClean="0"/>
              <a:t>Windows</a:t>
            </a:r>
            <a:r>
              <a:rPr kumimoji="1" lang="ja-JP" altLang="en-US" dirty="0" smtClean="0"/>
              <a:t>インストーラの作成</a:t>
            </a:r>
            <a:endParaRPr kumimoji="1" lang="ja-JP" altLang="en-US" dirty="0"/>
          </a:p>
        </p:txBody>
      </p:sp>
      <p:sp>
        <p:nvSpPr>
          <p:cNvPr id="8" name="四角形吹き出し 7"/>
          <p:cNvSpPr/>
          <p:nvPr/>
        </p:nvSpPr>
        <p:spPr>
          <a:xfrm>
            <a:off x="5292080" y="4221088"/>
            <a:ext cx="3168352" cy="612068"/>
          </a:xfrm>
          <a:prstGeom prst="wedgeRectCallout">
            <a:avLst>
              <a:gd name="adj1" fmla="val -116245"/>
              <a:gd name="adj2" fmla="val 91846"/>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dirty="0" smtClean="0"/>
              <a:t>システム共通（</a:t>
            </a:r>
            <a:r>
              <a:rPr kumimoji="1" lang="en-US" altLang="ja-JP" dirty="0" smtClean="0"/>
              <a:t>Program </a:t>
            </a:r>
            <a:r>
              <a:rPr kumimoji="1" lang="en-US" altLang="ja-JP" dirty="0" err="1" smtClean="0"/>
              <a:t>Filess</a:t>
            </a:r>
            <a:r>
              <a:rPr kumimoji="1" lang="en-US" altLang="ja-JP" dirty="0" smtClean="0"/>
              <a:t>)</a:t>
            </a:r>
            <a:r>
              <a:rPr kumimoji="1" lang="ja-JP" altLang="en-US" dirty="0" smtClean="0"/>
              <a:t>にインストール</a:t>
            </a:r>
            <a:endParaRPr kumimoji="1" lang="ja-JP" altLang="en-US" dirty="0"/>
          </a:p>
        </p:txBody>
      </p:sp>
    </p:spTree>
    <p:extLst>
      <p:ext uri="{BB962C8B-B14F-4D97-AF65-F5344CB8AC3E}">
        <p14:creationId xmlns:p14="http://schemas.microsoft.com/office/powerpoint/2010/main" val="13933058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ＮｅｔＢｅａｎｓ　ＩＤＥ</a:t>
            </a:r>
            <a:r>
              <a:rPr kumimoji="1" lang="ja-JP" altLang="en-US" dirty="0" smtClean="0"/>
              <a:t>で</a:t>
            </a:r>
            <a:endParaRPr kumimoji="1" lang="ja-JP" altLang="en-US" dirty="0"/>
          </a:p>
        </p:txBody>
      </p:sp>
      <p:sp>
        <p:nvSpPr>
          <p:cNvPr id="6" name="テキスト ボックス 5"/>
          <p:cNvSpPr txBox="1"/>
          <p:nvPr/>
        </p:nvSpPr>
        <p:spPr>
          <a:xfrm>
            <a:off x="395536" y="1556792"/>
            <a:ext cx="7920880" cy="400110"/>
          </a:xfrm>
          <a:prstGeom prst="rect">
            <a:avLst/>
          </a:prstGeom>
          <a:noFill/>
        </p:spPr>
        <p:txBody>
          <a:bodyPr wrap="square" rtlCol="0">
            <a:spAutoFit/>
          </a:bodyPr>
          <a:lstStyle/>
          <a:p>
            <a:r>
              <a:rPr kumimoji="1" lang="en-US" altLang="ja-JP" sz="2000" dirty="0" smtClean="0"/>
              <a:t>Java</a:t>
            </a:r>
            <a:r>
              <a:rPr kumimoji="1" lang="ja-JP" altLang="en-US" sz="2000" dirty="0" smtClean="0"/>
              <a:t>アプリケーション種類のプロジェクト・プロパティでの設定</a:t>
            </a:r>
            <a:endParaRPr kumimoji="1" lang="ja-JP" altLang="en-US" sz="2000" dirty="0"/>
          </a:p>
        </p:txBody>
      </p:sp>
      <p:pic>
        <p:nvPicPr>
          <p:cNvPr id="4" name="図 3"/>
          <p:cNvPicPr>
            <a:picLocks noChangeAspect="1"/>
          </p:cNvPicPr>
          <p:nvPr/>
        </p:nvPicPr>
        <p:blipFill>
          <a:blip r:embed="rId2"/>
          <a:stretch>
            <a:fillRect/>
          </a:stretch>
        </p:blipFill>
        <p:spPr>
          <a:xfrm>
            <a:off x="395536" y="2132856"/>
            <a:ext cx="6756747" cy="4419827"/>
          </a:xfrm>
          <a:prstGeom prst="rect">
            <a:avLst/>
          </a:prstGeom>
        </p:spPr>
      </p:pic>
      <p:sp>
        <p:nvSpPr>
          <p:cNvPr id="7" name="四角形吹き出し 6"/>
          <p:cNvSpPr/>
          <p:nvPr/>
        </p:nvSpPr>
        <p:spPr>
          <a:xfrm>
            <a:off x="5508774" y="3634717"/>
            <a:ext cx="3168352" cy="504056"/>
          </a:xfrm>
          <a:prstGeom prst="wedgeRectCallout">
            <a:avLst>
              <a:gd name="adj1" fmla="val -48338"/>
              <a:gd name="adj2" fmla="val -88229"/>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en-US" altLang="ja-JP" dirty="0" smtClean="0"/>
              <a:t>Windows</a:t>
            </a:r>
            <a:r>
              <a:rPr kumimoji="1" lang="ja-JP" altLang="en-US" dirty="0" smtClean="0"/>
              <a:t>インストーラの作成</a:t>
            </a:r>
            <a:endParaRPr kumimoji="1" lang="ja-JP" altLang="en-US" dirty="0"/>
          </a:p>
        </p:txBody>
      </p:sp>
      <p:sp>
        <p:nvSpPr>
          <p:cNvPr id="10" name="四角形吹き出し 9"/>
          <p:cNvSpPr/>
          <p:nvPr/>
        </p:nvSpPr>
        <p:spPr>
          <a:xfrm>
            <a:off x="5724128" y="4478778"/>
            <a:ext cx="3168352" cy="966446"/>
          </a:xfrm>
          <a:prstGeom prst="wedgeRectCallout">
            <a:avLst>
              <a:gd name="adj1" fmla="val -88233"/>
              <a:gd name="adj2" fmla="val 55963"/>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dirty="0" smtClean="0"/>
              <a:t>細かな設定が必要な場合は、</a:t>
            </a:r>
            <a:endParaRPr kumimoji="1" lang="en-US" altLang="ja-JP" dirty="0" smtClean="0"/>
          </a:p>
          <a:p>
            <a:r>
              <a:rPr kumimoji="1" lang="ja-JP" altLang="en-US" dirty="0" smtClean="0"/>
              <a:t>プロジェクトを</a:t>
            </a:r>
            <a:r>
              <a:rPr kumimoji="1" lang="en-US" altLang="ja-JP" dirty="0" smtClean="0"/>
              <a:t>JavaFX</a:t>
            </a:r>
            <a:r>
              <a:rPr kumimoji="1" lang="ja-JP" altLang="en-US" dirty="0" smtClean="0"/>
              <a:t>アプリケーション種類に切り替え</a:t>
            </a:r>
            <a:endParaRPr kumimoji="1" lang="ja-JP" altLang="en-US" dirty="0"/>
          </a:p>
        </p:txBody>
      </p:sp>
    </p:spTree>
    <p:extLst>
      <p:ext uri="{BB962C8B-B14F-4D97-AF65-F5344CB8AC3E}">
        <p14:creationId xmlns:p14="http://schemas.microsoft.com/office/powerpoint/2010/main" val="42813029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ＮｅｔＢｅａｎｓ　ＩＤＥで</a:t>
            </a:r>
          </a:p>
        </p:txBody>
      </p:sp>
      <p:pic>
        <p:nvPicPr>
          <p:cNvPr id="4" name="図 3"/>
          <p:cNvPicPr>
            <a:picLocks noChangeAspect="1"/>
          </p:cNvPicPr>
          <p:nvPr/>
        </p:nvPicPr>
        <p:blipFill>
          <a:blip r:embed="rId2"/>
          <a:stretch>
            <a:fillRect/>
          </a:stretch>
        </p:blipFill>
        <p:spPr>
          <a:xfrm>
            <a:off x="323528" y="1700808"/>
            <a:ext cx="6498356" cy="4250804"/>
          </a:xfrm>
          <a:prstGeom prst="rect">
            <a:avLst/>
          </a:prstGeom>
        </p:spPr>
      </p:pic>
      <p:sp>
        <p:nvSpPr>
          <p:cNvPr id="5" name="四角形吹き出し 4"/>
          <p:cNvSpPr/>
          <p:nvPr/>
        </p:nvSpPr>
        <p:spPr>
          <a:xfrm>
            <a:off x="5148064" y="1844824"/>
            <a:ext cx="3600400" cy="1152128"/>
          </a:xfrm>
          <a:prstGeom prst="wedgeRectCallout">
            <a:avLst>
              <a:gd name="adj1" fmla="val -82537"/>
              <a:gd name="adj2" fmla="val 11852"/>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dirty="0" smtClean="0"/>
              <a:t>・アプリケーション名</a:t>
            </a:r>
            <a:endParaRPr kumimoji="1" lang="en-US" altLang="ja-JP" dirty="0" smtClean="0"/>
          </a:p>
          <a:p>
            <a:r>
              <a:rPr kumimoji="1" lang="ja-JP" altLang="en-US" dirty="0" smtClean="0"/>
              <a:t>・インストーラーファイルの名称部分</a:t>
            </a:r>
            <a:endParaRPr kumimoji="1" lang="en-US" altLang="ja-JP" dirty="0" smtClean="0"/>
          </a:p>
          <a:p>
            <a:r>
              <a:rPr kumimoji="1" lang="ja-JP" altLang="en-US" dirty="0" smtClean="0"/>
              <a:t>・実行ファイル（</a:t>
            </a:r>
            <a:r>
              <a:rPr kumimoji="1" lang="en-US" altLang="ja-JP" dirty="0" smtClean="0"/>
              <a:t>.exe</a:t>
            </a:r>
            <a:r>
              <a:rPr kumimoji="1" lang="ja-JP" altLang="en-US" dirty="0" smtClean="0"/>
              <a:t>）名</a:t>
            </a:r>
            <a:endParaRPr kumimoji="1" lang="en-US" altLang="ja-JP" dirty="0" smtClean="0"/>
          </a:p>
          <a:p>
            <a:r>
              <a:rPr kumimoji="1" lang="ja-JP" altLang="en-US" dirty="0" smtClean="0"/>
              <a:t>・ショートカット名</a:t>
            </a:r>
            <a:endParaRPr kumimoji="1" lang="ja-JP" altLang="en-US" dirty="0"/>
          </a:p>
        </p:txBody>
      </p:sp>
      <p:sp>
        <p:nvSpPr>
          <p:cNvPr id="6" name="四角形吹き出し 5"/>
          <p:cNvSpPr/>
          <p:nvPr/>
        </p:nvSpPr>
        <p:spPr>
          <a:xfrm>
            <a:off x="5148064" y="3212976"/>
            <a:ext cx="3600400" cy="685242"/>
          </a:xfrm>
          <a:prstGeom prst="wedgeRectCallout">
            <a:avLst>
              <a:gd name="adj1" fmla="val -81582"/>
              <a:gd name="adj2" fmla="val -102624"/>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dirty="0" smtClean="0"/>
              <a:t>・コントロールパネルの開発元</a:t>
            </a:r>
            <a:endParaRPr kumimoji="1" lang="en-US" altLang="ja-JP" dirty="0" smtClean="0"/>
          </a:p>
          <a:p>
            <a:r>
              <a:rPr kumimoji="1" lang="ja-JP" altLang="en-US" dirty="0" smtClean="0"/>
              <a:t>・スタートメニューのフォルダ名</a:t>
            </a:r>
            <a:endParaRPr kumimoji="1" lang="ja-JP" altLang="en-US" dirty="0"/>
          </a:p>
        </p:txBody>
      </p:sp>
      <p:sp>
        <p:nvSpPr>
          <p:cNvPr id="7" name="四角形吹き出し 6"/>
          <p:cNvSpPr/>
          <p:nvPr/>
        </p:nvSpPr>
        <p:spPr>
          <a:xfrm>
            <a:off x="5148064" y="4137384"/>
            <a:ext cx="3600400" cy="1091816"/>
          </a:xfrm>
          <a:prstGeom prst="wedgeRectCallout">
            <a:avLst>
              <a:gd name="adj1" fmla="val -86929"/>
              <a:gd name="adj2" fmla="val -31388"/>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dirty="0" smtClean="0"/>
              <a:t>・インストーラーファイルのバージョン名部分</a:t>
            </a:r>
            <a:endParaRPr kumimoji="1" lang="en-US" altLang="ja-JP" dirty="0" smtClean="0"/>
          </a:p>
          <a:p>
            <a:r>
              <a:rPr kumimoji="1" lang="ja-JP" altLang="en-US" dirty="0" smtClean="0"/>
              <a:t>・コントロールパネルのバージョン</a:t>
            </a:r>
            <a:endParaRPr kumimoji="1" lang="ja-JP" altLang="en-US" dirty="0"/>
          </a:p>
        </p:txBody>
      </p:sp>
      <p:sp>
        <p:nvSpPr>
          <p:cNvPr id="8" name="テキスト ボックス 7"/>
          <p:cNvSpPr txBox="1"/>
          <p:nvPr/>
        </p:nvSpPr>
        <p:spPr>
          <a:xfrm>
            <a:off x="1835696" y="6270779"/>
            <a:ext cx="5707012" cy="369332"/>
          </a:xfrm>
          <a:prstGeom prst="rect">
            <a:avLst/>
          </a:prstGeom>
          <a:noFill/>
        </p:spPr>
        <p:txBody>
          <a:bodyPr wrap="none" rtlCol="0">
            <a:spAutoFit/>
          </a:bodyPr>
          <a:lstStyle/>
          <a:p>
            <a:r>
              <a:rPr kumimoji="1" lang="ja-JP" altLang="en-US" dirty="0" smtClean="0"/>
              <a:t>注記）日本語等非</a:t>
            </a:r>
            <a:r>
              <a:rPr kumimoji="1" lang="en-US" altLang="ja-JP" dirty="0" smtClean="0"/>
              <a:t>ASCII</a:t>
            </a:r>
            <a:r>
              <a:rPr kumimoji="1" lang="ja-JP" altLang="en-US" dirty="0" smtClean="0"/>
              <a:t>文字を指定するとエラーとなります</a:t>
            </a:r>
            <a:endParaRPr kumimoji="1" lang="ja-JP" altLang="en-US" dirty="0"/>
          </a:p>
        </p:txBody>
      </p:sp>
    </p:spTree>
    <p:extLst>
      <p:ext uri="{BB962C8B-B14F-4D97-AF65-F5344CB8AC3E}">
        <p14:creationId xmlns:p14="http://schemas.microsoft.com/office/powerpoint/2010/main" val="1448632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Java</a:t>
            </a:r>
            <a:r>
              <a:rPr kumimoji="1" lang="ja-JP" altLang="en-US" dirty="0"/>
              <a:t>プログラムを使ってもらう</a:t>
            </a:r>
          </a:p>
        </p:txBody>
      </p:sp>
      <p:pic>
        <p:nvPicPr>
          <p:cNvPr id="4" name="コンテンツ プレースホルダー 3"/>
          <p:cNvPicPr>
            <a:picLocks noGrp="1" noChangeAspect="1"/>
          </p:cNvPicPr>
          <p:nvPr>
            <p:ph idx="1"/>
          </p:nvPr>
        </p:nvPicPr>
        <p:blipFill>
          <a:blip r:embed="rId2"/>
          <a:stretch>
            <a:fillRect/>
          </a:stretch>
        </p:blipFill>
        <p:spPr>
          <a:xfrm>
            <a:off x="467544" y="1916832"/>
            <a:ext cx="8046156" cy="4525963"/>
          </a:xfrm>
          <a:prstGeom prst="rect">
            <a:avLst/>
          </a:prstGeom>
        </p:spPr>
      </p:pic>
    </p:spTree>
    <p:extLst>
      <p:ext uri="{BB962C8B-B14F-4D97-AF65-F5344CB8AC3E}">
        <p14:creationId xmlns:p14="http://schemas.microsoft.com/office/powerpoint/2010/main" val="15670303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ＮｅｔＢｅａｎｓ　ＩＤＥで</a:t>
            </a:r>
          </a:p>
        </p:txBody>
      </p:sp>
      <p:pic>
        <p:nvPicPr>
          <p:cNvPr id="5" name="コンテンツ プレースホルダー 4"/>
          <p:cNvPicPr>
            <a:picLocks noGrp="1" noChangeAspect="1"/>
          </p:cNvPicPr>
          <p:nvPr>
            <p:ph idx="1"/>
          </p:nvPr>
        </p:nvPicPr>
        <p:blipFill>
          <a:blip r:embed="rId2"/>
          <a:stretch>
            <a:fillRect/>
          </a:stretch>
        </p:blipFill>
        <p:spPr>
          <a:xfrm>
            <a:off x="467543" y="1628800"/>
            <a:ext cx="6309081" cy="4896544"/>
          </a:xfrm>
          <a:prstGeom prst="rect">
            <a:avLst/>
          </a:prstGeom>
        </p:spPr>
      </p:pic>
      <p:sp>
        <p:nvSpPr>
          <p:cNvPr id="6" name="四角形吹き出し 5"/>
          <p:cNvSpPr/>
          <p:nvPr/>
        </p:nvSpPr>
        <p:spPr>
          <a:xfrm>
            <a:off x="3995936" y="3140968"/>
            <a:ext cx="3600400" cy="1045282"/>
          </a:xfrm>
          <a:prstGeom prst="wedgeRectCallout">
            <a:avLst>
              <a:gd name="adj1" fmla="val -88491"/>
              <a:gd name="adj2" fmla="val 5121"/>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dirty="0" smtClean="0"/>
              <a:t>プロジェクトを右クリックし、</a:t>
            </a:r>
            <a:endParaRPr kumimoji="1" lang="en-US" altLang="ja-JP" dirty="0" smtClean="0"/>
          </a:p>
          <a:p>
            <a:r>
              <a:rPr kumimoji="1" lang="ja-JP" altLang="en-US" dirty="0"/>
              <a:t>パッケージ</a:t>
            </a:r>
            <a:r>
              <a:rPr kumimoji="1" lang="ja-JP" altLang="en-US" dirty="0" smtClean="0"/>
              <a:t>として </a:t>
            </a:r>
            <a:r>
              <a:rPr kumimoji="1" lang="en-US" altLang="ja-JP" dirty="0" smtClean="0"/>
              <a:t>&gt; MSI</a:t>
            </a:r>
            <a:r>
              <a:rPr kumimoji="1" lang="ja-JP" altLang="en-US" dirty="0" smtClean="0"/>
              <a:t>インストーラ</a:t>
            </a:r>
            <a:endParaRPr kumimoji="1" lang="en-US" altLang="ja-JP" dirty="0" smtClean="0"/>
          </a:p>
          <a:p>
            <a:r>
              <a:rPr kumimoji="1" lang="ja-JP" altLang="en-US" dirty="0" smtClean="0"/>
              <a:t>を実行する</a:t>
            </a:r>
            <a:endParaRPr kumimoji="1" lang="ja-JP" altLang="en-US" dirty="0"/>
          </a:p>
        </p:txBody>
      </p:sp>
    </p:spTree>
    <p:extLst>
      <p:ext uri="{BB962C8B-B14F-4D97-AF65-F5344CB8AC3E}">
        <p14:creationId xmlns:p14="http://schemas.microsoft.com/office/powerpoint/2010/main" val="1356258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ＮｅｔＢｅａｎｓ　ＩＤＥで</a:t>
            </a:r>
          </a:p>
        </p:txBody>
      </p:sp>
      <p:pic>
        <p:nvPicPr>
          <p:cNvPr id="4" name="図 3"/>
          <p:cNvPicPr>
            <a:picLocks noChangeAspect="1"/>
          </p:cNvPicPr>
          <p:nvPr/>
        </p:nvPicPr>
        <p:blipFill>
          <a:blip r:embed="rId2"/>
          <a:stretch>
            <a:fillRect/>
          </a:stretch>
        </p:blipFill>
        <p:spPr>
          <a:xfrm>
            <a:off x="849455" y="1988840"/>
            <a:ext cx="3543482" cy="3606985"/>
          </a:xfrm>
          <a:prstGeom prst="rect">
            <a:avLst/>
          </a:prstGeom>
        </p:spPr>
      </p:pic>
      <p:sp>
        <p:nvSpPr>
          <p:cNvPr id="6" name="四角形吹き出し 5"/>
          <p:cNvSpPr/>
          <p:nvPr/>
        </p:nvSpPr>
        <p:spPr>
          <a:xfrm>
            <a:off x="4355976" y="2636912"/>
            <a:ext cx="3600400" cy="360040"/>
          </a:xfrm>
          <a:prstGeom prst="wedgeRectCallout">
            <a:avLst>
              <a:gd name="adj1" fmla="val -88491"/>
              <a:gd name="adj2" fmla="val 5121"/>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dirty="0" smtClean="0"/>
              <a:t>ファイルタブを</a:t>
            </a:r>
            <a:r>
              <a:rPr kumimoji="1" lang="ja-JP" altLang="en-US" dirty="0"/>
              <a:t>選択</a:t>
            </a:r>
            <a:endParaRPr kumimoji="1" lang="en-US" altLang="ja-JP" dirty="0" smtClean="0"/>
          </a:p>
        </p:txBody>
      </p:sp>
      <p:sp>
        <p:nvSpPr>
          <p:cNvPr id="7" name="四角形吹き出し 6"/>
          <p:cNvSpPr/>
          <p:nvPr/>
        </p:nvSpPr>
        <p:spPr>
          <a:xfrm>
            <a:off x="4374457" y="3573016"/>
            <a:ext cx="3600400" cy="1080120"/>
          </a:xfrm>
          <a:prstGeom prst="wedgeRectCallout">
            <a:avLst>
              <a:gd name="adj1" fmla="val -88491"/>
              <a:gd name="adj2" fmla="val 5121"/>
            </a:avLst>
          </a:prstGeom>
        </p:spPr>
        <p:style>
          <a:lnRef idx="1">
            <a:schemeClr val="accent5"/>
          </a:lnRef>
          <a:fillRef idx="2">
            <a:schemeClr val="accent5"/>
          </a:fillRef>
          <a:effectRef idx="1">
            <a:schemeClr val="accent5"/>
          </a:effectRef>
          <a:fontRef idx="minor">
            <a:schemeClr val="dk1"/>
          </a:fontRef>
        </p:style>
        <p:txBody>
          <a:bodyPr rtlCol="0" anchor="ctr"/>
          <a:lstStyle/>
          <a:p>
            <a:r>
              <a:rPr kumimoji="1" lang="ja-JP" altLang="en-US" dirty="0" smtClean="0"/>
              <a:t>プロジェクト下の</a:t>
            </a:r>
            <a:r>
              <a:rPr kumimoji="1" lang="en-US" altLang="ja-JP" dirty="0" err="1" smtClean="0"/>
              <a:t>dist</a:t>
            </a:r>
            <a:r>
              <a:rPr kumimoji="1" lang="en-US" altLang="ja-JP" dirty="0" smtClean="0"/>
              <a:t>\bundles</a:t>
            </a:r>
            <a:r>
              <a:rPr kumimoji="1" lang="ja-JP" altLang="en-US" dirty="0" smtClean="0"/>
              <a:t>下に</a:t>
            </a:r>
            <a:endParaRPr kumimoji="1" lang="en-US" altLang="ja-JP" dirty="0" smtClean="0"/>
          </a:p>
          <a:p>
            <a:r>
              <a:rPr kumimoji="1" lang="ja-JP" altLang="en-US" dirty="0" smtClean="0"/>
              <a:t>インストーラファイルが生成</a:t>
            </a:r>
            <a:endParaRPr kumimoji="1" lang="en-US" altLang="ja-JP" dirty="0" smtClean="0"/>
          </a:p>
        </p:txBody>
      </p:sp>
    </p:spTree>
    <p:extLst>
      <p:ext uri="{BB962C8B-B14F-4D97-AF65-F5344CB8AC3E}">
        <p14:creationId xmlns:p14="http://schemas.microsoft.com/office/powerpoint/2010/main" val="2754274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ＮｅｔＢｅａｎｓ　ＩＤＥでＭＳＩ</a:t>
            </a:r>
          </a:p>
        </p:txBody>
      </p:sp>
      <p:sp>
        <p:nvSpPr>
          <p:cNvPr id="3" name="コンテンツ プレースホルダー 2"/>
          <p:cNvSpPr>
            <a:spLocks noGrp="1"/>
          </p:cNvSpPr>
          <p:nvPr>
            <p:ph idx="1"/>
          </p:nvPr>
        </p:nvSpPr>
        <p:spPr/>
        <p:txBody>
          <a:bodyPr anchor="ctr"/>
          <a:lstStyle/>
          <a:p>
            <a:pPr marL="0" indent="0" algn="ctr">
              <a:buNone/>
            </a:pPr>
            <a:r>
              <a:rPr kumimoji="1" lang="ja-JP" altLang="en-US" sz="7200" dirty="0" smtClean="0"/>
              <a:t>デモ３</a:t>
            </a:r>
            <a:endParaRPr kumimoji="1" lang="ja-JP" altLang="en-US" sz="7200" dirty="0"/>
          </a:p>
        </p:txBody>
      </p:sp>
    </p:spTree>
    <p:extLst>
      <p:ext uri="{BB962C8B-B14F-4D97-AF65-F5344CB8AC3E}">
        <p14:creationId xmlns:p14="http://schemas.microsoft.com/office/powerpoint/2010/main" val="41057425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アジェンダ</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solidFill>
                  <a:schemeClr val="bg1">
                    <a:lumMod val="65000"/>
                  </a:schemeClr>
                </a:solidFill>
              </a:rPr>
              <a:t>序章　</a:t>
            </a:r>
            <a:r>
              <a:rPr kumimoji="1" lang="en-US" altLang="ja-JP" dirty="0" smtClean="0">
                <a:solidFill>
                  <a:schemeClr val="bg1">
                    <a:lumMod val="65000"/>
                  </a:schemeClr>
                </a:solidFill>
              </a:rPr>
              <a:t>Windows</a:t>
            </a:r>
            <a:r>
              <a:rPr kumimoji="1" lang="ja-JP" altLang="en-US" dirty="0" smtClean="0">
                <a:solidFill>
                  <a:schemeClr val="bg1">
                    <a:lumMod val="65000"/>
                  </a:schemeClr>
                </a:solidFill>
              </a:rPr>
              <a:t>デスクトップ上で</a:t>
            </a:r>
            <a:r>
              <a:rPr kumimoji="1" lang="en-US" altLang="ja-JP" dirty="0" smtClean="0">
                <a:solidFill>
                  <a:schemeClr val="bg1">
                    <a:lumMod val="65000"/>
                  </a:schemeClr>
                </a:solidFill>
              </a:rPr>
              <a:t>Java</a:t>
            </a:r>
            <a:r>
              <a:rPr kumimoji="1" lang="ja-JP" altLang="en-US" dirty="0" smtClean="0">
                <a:solidFill>
                  <a:schemeClr val="bg1">
                    <a:lumMod val="65000"/>
                  </a:schemeClr>
                </a:solidFill>
              </a:rPr>
              <a:t>プログラムを複数動作</a:t>
            </a:r>
            <a:endParaRPr kumimoji="1" lang="en-US" altLang="ja-JP" dirty="0" smtClean="0">
              <a:solidFill>
                <a:schemeClr val="bg1">
                  <a:lumMod val="65000"/>
                </a:schemeClr>
              </a:solidFill>
            </a:endParaRPr>
          </a:p>
          <a:p>
            <a:r>
              <a:rPr kumimoji="1" lang="ja-JP" altLang="en-US" dirty="0" smtClean="0">
                <a:solidFill>
                  <a:schemeClr val="bg1">
                    <a:lumMod val="65000"/>
                  </a:schemeClr>
                </a:solidFill>
              </a:rPr>
              <a:t>２章　</a:t>
            </a:r>
            <a:r>
              <a:rPr kumimoji="1" lang="en-US" altLang="ja-JP" dirty="0" smtClean="0">
                <a:solidFill>
                  <a:schemeClr val="bg1">
                    <a:lumMod val="65000"/>
                  </a:schemeClr>
                </a:solidFill>
              </a:rPr>
              <a:t>Windows</a:t>
            </a:r>
            <a:r>
              <a:rPr kumimoji="1" lang="ja-JP" altLang="en-US" dirty="0" smtClean="0">
                <a:solidFill>
                  <a:schemeClr val="bg1">
                    <a:lumMod val="65000"/>
                  </a:schemeClr>
                </a:solidFill>
              </a:rPr>
              <a:t>インストーラと</a:t>
            </a:r>
            <a:r>
              <a:rPr kumimoji="1" lang="en-US" altLang="ja-JP" dirty="0" err="1" smtClean="0">
                <a:solidFill>
                  <a:schemeClr val="bg1">
                    <a:lumMod val="65000"/>
                  </a:schemeClr>
                </a:solidFill>
              </a:rPr>
              <a:t>javapackager</a:t>
            </a:r>
            <a:endParaRPr kumimoji="1" lang="en-US" altLang="ja-JP" dirty="0" smtClean="0">
              <a:solidFill>
                <a:schemeClr val="bg1">
                  <a:lumMod val="65000"/>
                </a:schemeClr>
              </a:solidFill>
            </a:endParaRPr>
          </a:p>
          <a:p>
            <a:r>
              <a:rPr kumimoji="1" lang="en-US" altLang="ja-JP" dirty="0" smtClean="0">
                <a:solidFill>
                  <a:schemeClr val="bg1">
                    <a:lumMod val="65000"/>
                  </a:schemeClr>
                </a:solidFill>
              </a:rPr>
              <a:t>3</a:t>
            </a:r>
            <a:r>
              <a:rPr kumimoji="1" lang="ja-JP" altLang="en-US" dirty="0" smtClean="0">
                <a:solidFill>
                  <a:schemeClr val="bg1">
                    <a:lumMod val="65000"/>
                  </a:schemeClr>
                </a:solidFill>
              </a:rPr>
              <a:t>章　メモリと</a:t>
            </a:r>
            <a:r>
              <a:rPr kumimoji="1" lang="en-US" altLang="ja-JP" dirty="0" smtClean="0">
                <a:solidFill>
                  <a:schemeClr val="bg1">
                    <a:lumMod val="65000"/>
                  </a:schemeClr>
                </a:solidFill>
              </a:rPr>
              <a:t>CPU</a:t>
            </a:r>
          </a:p>
          <a:p>
            <a:r>
              <a:rPr kumimoji="1" lang="en-US" altLang="ja-JP" dirty="0">
                <a:solidFill>
                  <a:schemeClr val="bg1">
                    <a:lumMod val="65000"/>
                  </a:schemeClr>
                </a:solidFill>
              </a:rPr>
              <a:t>4</a:t>
            </a:r>
            <a:r>
              <a:rPr kumimoji="1" lang="ja-JP" altLang="en-US" dirty="0" smtClean="0">
                <a:solidFill>
                  <a:schemeClr val="bg1">
                    <a:lumMod val="65000"/>
                  </a:schemeClr>
                </a:solidFill>
              </a:rPr>
              <a:t>章　</a:t>
            </a:r>
            <a:r>
              <a:rPr kumimoji="1" lang="en-US" altLang="ja-JP" dirty="0" smtClean="0">
                <a:solidFill>
                  <a:schemeClr val="bg1">
                    <a:lumMod val="65000"/>
                  </a:schemeClr>
                </a:solidFill>
              </a:rPr>
              <a:t>NetBeans</a:t>
            </a:r>
            <a:r>
              <a:rPr kumimoji="1" lang="ja-JP" altLang="en-US" dirty="0">
                <a:solidFill>
                  <a:schemeClr val="bg1">
                    <a:lumMod val="65000"/>
                  </a:schemeClr>
                </a:solidFill>
              </a:rPr>
              <a:t> </a:t>
            </a:r>
            <a:r>
              <a:rPr kumimoji="1" lang="en-US" altLang="ja-JP" dirty="0" smtClean="0">
                <a:solidFill>
                  <a:schemeClr val="bg1">
                    <a:lumMod val="65000"/>
                  </a:schemeClr>
                </a:solidFill>
              </a:rPr>
              <a:t>IDE</a:t>
            </a:r>
            <a:r>
              <a:rPr kumimoji="1" lang="ja-JP" altLang="en-US" dirty="0" smtClean="0">
                <a:solidFill>
                  <a:schemeClr val="bg1">
                    <a:lumMod val="65000"/>
                  </a:schemeClr>
                </a:solidFill>
              </a:rPr>
              <a:t>で</a:t>
            </a:r>
            <a:endParaRPr kumimoji="1" lang="en-US" altLang="ja-JP" dirty="0" smtClean="0">
              <a:solidFill>
                <a:schemeClr val="bg1">
                  <a:lumMod val="65000"/>
                </a:schemeClr>
              </a:solidFill>
            </a:endParaRPr>
          </a:p>
          <a:p>
            <a:r>
              <a:rPr kumimoji="1" lang="en-US" altLang="ja-JP" dirty="0"/>
              <a:t>5</a:t>
            </a:r>
            <a:r>
              <a:rPr kumimoji="1" lang="ja-JP" altLang="en-US" dirty="0" smtClean="0"/>
              <a:t>章　</a:t>
            </a:r>
            <a:r>
              <a:rPr kumimoji="1" lang="en-US" altLang="ja-JP" dirty="0" smtClean="0"/>
              <a:t>WiX toolset</a:t>
            </a:r>
            <a:r>
              <a:rPr kumimoji="1" lang="ja-JP" altLang="en-US" dirty="0" smtClean="0"/>
              <a:t>に触れる</a:t>
            </a:r>
            <a:endParaRPr kumimoji="1" lang="ja-JP" altLang="en-US" dirty="0"/>
          </a:p>
        </p:txBody>
      </p:sp>
    </p:spTree>
    <p:extLst>
      <p:ext uri="{BB962C8B-B14F-4D97-AF65-F5344CB8AC3E}">
        <p14:creationId xmlns:p14="http://schemas.microsoft.com/office/powerpoint/2010/main" val="38889764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ＷｉＸ　ｔｏｏｌｓｅｔに触れる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ＪＤＫ８の</a:t>
            </a:r>
            <a:r>
              <a:rPr kumimoji="1" lang="en-US" altLang="ja-JP" dirty="0" err="1" smtClean="0"/>
              <a:t>javapackager</a:t>
            </a:r>
            <a:r>
              <a:rPr kumimoji="1" lang="ja-JP" altLang="en-US" dirty="0" smtClean="0"/>
              <a:t>ではできないこと</a:t>
            </a:r>
            <a:endParaRPr kumimoji="1" lang="en-US" altLang="ja-JP" dirty="0" smtClean="0"/>
          </a:p>
          <a:p>
            <a:pPr lvl="1"/>
            <a:r>
              <a:rPr kumimoji="1" lang="ja-JP" altLang="en-US" dirty="0" smtClean="0"/>
              <a:t>非ＡＳＣＩＩ文字での属性値設定</a:t>
            </a:r>
            <a:endParaRPr kumimoji="1" lang="en-US" altLang="ja-JP" dirty="0" smtClean="0"/>
          </a:p>
          <a:p>
            <a:pPr lvl="1"/>
            <a:r>
              <a:rPr kumimoji="1" lang="ja-JP" altLang="en-US" dirty="0" smtClean="0"/>
              <a:t>メジャーアップグレード・インストーラー作成</a:t>
            </a:r>
            <a:endParaRPr kumimoji="1" lang="en-US" altLang="ja-JP" dirty="0" smtClean="0"/>
          </a:p>
          <a:p>
            <a:pPr lvl="1"/>
            <a:r>
              <a:rPr kumimoji="1" lang="ja-JP" altLang="en-US" dirty="0" smtClean="0"/>
              <a:t>インストール先のカスタマイズ</a:t>
            </a:r>
            <a:endParaRPr kumimoji="1" lang="en-US" altLang="ja-JP" dirty="0" smtClean="0"/>
          </a:p>
          <a:p>
            <a:pPr lvl="1"/>
            <a:r>
              <a:rPr kumimoji="1" lang="ja-JP" altLang="en-US" dirty="0" smtClean="0"/>
              <a:t>インストーラーＵＩ</a:t>
            </a:r>
            <a:endParaRPr kumimoji="1" lang="en-US" altLang="ja-JP" dirty="0" smtClean="0"/>
          </a:p>
          <a:p>
            <a:pPr lvl="1"/>
            <a:endParaRPr kumimoji="1" lang="en-US" altLang="ja-JP" dirty="0"/>
          </a:p>
          <a:p>
            <a:pPr lvl="1"/>
            <a:endParaRPr kumimoji="1" lang="en-US" altLang="ja-JP" dirty="0" smtClean="0"/>
          </a:p>
          <a:p>
            <a:r>
              <a:rPr kumimoji="1" lang="en-US" altLang="ja-JP" dirty="0"/>
              <a:t>WiX </a:t>
            </a:r>
            <a:r>
              <a:rPr kumimoji="1" lang="en-US" altLang="ja-JP" dirty="0" smtClean="0"/>
              <a:t>Toolset</a:t>
            </a:r>
            <a:r>
              <a:rPr kumimoji="1" lang="ja-JP" altLang="en-US" dirty="0" smtClean="0"/>
              <a:t>の世界で制御する</a:t>
            </a:r>
            <a:endParaRPr kumimoji="1" lang="en-US" altLang="ja-JP" dirty="0" smtClean="0"/>
          </a:p>
        </p:txBody>
      </p:sp>
      <p:sp>
        <p:nvSpPr>
          <p:cNvPr id="4" name="下矢印 3"/>
          <p:cNvSpPr/>
          <p:nvPr/>
        </p:nvSpPr>
        <p:spPr>
          <a:xfrm>
            <a:off x="2987824" y="4077072"/>
            <a:ext cx="122413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105178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ＷｉＸ　ｔｏｏｌｓｅｔに触れる</a:t>
            </a:r>
          </a:p>
        </p:txBody>
      </p:sp>
      <p:sp>
        <p:nvSpPr>
          <p:cNvPr id="5" name="メモ 4"/>
          <p:cNvSpPr/>
          <p:nvPr/>
        </p:nvSpPr>
        <p:spPr>
          <a:xfrm>
            <a:off x="269766" y="2723482"/>
            <a:ext cx="1425521" cy="1055616"/>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ＷｉＸソース</a:t>
            </a:r>
            <a:endParaRPr kumimoji="1" lang="en-US" altLang="ja-JP" dirty="0" smtClean="0"/>
          </a:p>
          <a:p>
            <a:pPr algn="ctr"/>
            <a:r>
              <a:rPr kumimoji="1" lang="ja-JP" altLang="en-US" dirty="0" smtClean="0"/>
              <a:t>ファイル</a:t>
            </a:r>
            <a:endParaRPr kumimoji="1" lang="en-US" altLang="ja-JP" dirty="0"/>
          </a:p>
          <a:p>
            <a:pPr algn="ctr"/>
            <a:r>
              <a:rPr kumimoji="1" lang="en-US" altLang="ja-JP" dirty="0" smtClean="0"/>
              <a:t>(*.</a:t>
            </a:r>
            <a:r>
              <a:rPr kumimoji="1" lang="en-US" altLang="ja-JP" dirty="0" err="1" smtClean="0"/>
              <a:t>wxs</a:t>
            </a:r>
            <a:r>
              <a:rPr kumimoji="1" lang="en-US" altLang="ja-JP" dirty="0" smtClean="0"/>
              <a:t>)</a:t>
            </a:r>
          </a:p>
        </p:txBody>
      </p:sp>
      <p:sp>
        <p:nvSpPr>
          <p:cNvPr id="6" name="円/楕円 5"/>
          <p:cNvSpPr/>
          <p:nvPr/>
        </p:nvSpPr>
        <p:spPr>
          <a:xfrm>
            <a:off x="1773710" y="4432760"/>
            <a:ext cx="1656184" cy="828092"/>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candle</a:t>
            </a:r>
            <a:endParaRPr kumimoji="1" lang="ja-JP" altLang="en-US" dirty="0"/>
          </a:p>
        </p:txBody>
      </p:sp>
      <p:sp>
        <p:nvSpPr>
          <p:cNvPr id="10" name="下カーブ矢印 9"/>
          <p:cNvSpPr/>
          <p:nvPr/>
        </p:nvSpPr>
        <p:spPr>
          <a:xfrm>
            <a:off x="1771342" y="3666613"/>
            <a:ext cx="892809" cy="46471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下カーブ矢印 10"/>
          <p:cNvSpPr/>
          <p:nvPr/>
        </p:nvSpPr>
        <p:spPr>
          <a:xfrm>
            <a:off x="5517356" y="2949658"/>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下カーブ矢印 15"/>
          <p:cNvSpPr/>
          <p:nvPr/>
        </p:nvSpPr>
        <p:spPr>
          <a:xfrm rot="10800000" flipH="1">
            <a:off x="2805453" y="5376517"/>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円/楕円 18"/>
          <p:cNvSpPr/>
          <p:nvPr/>
        </p:nvSpPr>
        <p:spPr>
          <a:xfrm>
            <a:off x="5378206" y="3514820"/>
            <a:ext cx="1728179" cy="884854"/>
          </a:xfrm>
          <a:prstGeom prst="ellips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light</a:t>
            </a:r>
            <a:endParaRPr kumimoji="1" lang="ja-JP" altLang="en-US" dirty="0"/>
          </a:p>
        </p:txBody>
      </p:sp>
      <p:sp>
        <p:nvSpPr>
          <p:cNvPr id="20" name="下カーブ矢印 19"/>
          <p:cNvSpPr/>
          <p:nvPr/>
        </p:nvSpPr>
        <p:spPr>
          <a:xfrm rot="10800000" flipH="1">
            <a:off x="5473497" y="5380015"/>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下カーブ矢印 21"/>
          <p:cNvSpPr/>
          <p:nvPr/>
        </p:nvSpPr>
        <p:spPr>
          <a:xfrm rot="10800000" flipH="1">
            <a:off x="6603499" y="4416863"/>
            <a:ext cx="864096" cy="3715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メモ 22"/>
          <p:cNvSpPr/>
          <p:nvPr/>
        </p:nvSpPr>
        <p:spPr>
          <a:xfrm>
            <a:off x="3655800" y="5186924"/>
            <a:ext cx="1681866" cy="982640"/>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WiX</a:t>
            </a:r>
            <a:r>
              <a:rPr kumimoji="1" lang="ja-JP" altLang="en-US" dirty="0" smtClean="0"/>
              <a:t>オブジェクトファイル</a:t>
            </a:r>
            <a:endParaRPr kumimoji="1" lang="en-US" altLang="ja-JP" dirty="0"/>
          </a:p>
          <a:p>
            <a:pPr algn="ctr"/>
            <a:r>
              <a:rPr kumimoji="1" lang="en-US" altLang="ja-JP" dirty="0" smtClean="0"/>
              <a:t>(*.</a:t>
            </a:r>
            <a:r>
              <a:rPr kumimoji="1" lang="en-US" altLang="ja-JP" dirty="0" err="1" smtClean="0"/>
              <a:t>wxsobj</a:t>
            </a:r>
            <a:r>
              <a:rPr kumimoji="1" lang="en-US" altLang="ja-JP" dirty="0" smtClean="0"/>
              <a:t>)</a:t>
            </a:r>
          </a:p>
        </p:txBody>
      </p:sp>
      <p:sp>
        <p:nvSpPr>
          <p:cNvPr id="24" name="テキスト ボックス 23"/>
          <p:cNvSpPr txBox="1"/>
          <p:nvPr/>
        </p:nvSpPr>
        <p:spPr>
          <a:xfrm>
            <a:off x="107504" y="1763869"/>
            <a:ext cx="8064896" cy="461665"/>
          </a:xfrm>
          <a:prstGeom prst="rect">
            <a:avLst/>
          </a:prstGeom>
          <a:noFill/>
        </p:spPr>
        <p:txBody>
          <a:bodyPr wrap="square" rtlCol="0">
            <a:spAutoFit/>
          </a:bodyPr>
          <a:lstStyle/>
          <a:p>
            <a:r>
              <a:rPr kumimoji="1" lang="ja-JP" altLang="en-US" sz="2400" dirty="0" smtClean="0"/>
              <a:t>ＷｉＸでＭＳＩ作成</a:t>
            </a:r>
            <a:endParaRPr kumimoji="1" lang="ja-JP" altLang="en-US" sz="2400" dirty="0"/>
          </a:p>
        </p:txBody>
      </p:sp>
      <p:sp>
        <p:nvSpPr>
          <p:cNvPr id="27" name="メモ 26"/>
          <p:cNvSpPr/>
          <p:nvPr/>
        </p:nvSpPr>
        <p:spPr>
          <a:xfrm>
            <a:off x="3311859" y="3761879"/>
            <a:ext cx="1990291" cy="578577"/>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dirty="0" smtClean="0"/>
              <a:t>Java</a:t>
            </a:r>
            <a:r>
              <a:rPr kumimoji="1" lang="ja-JP" altLang="en-US" dirty="0" smtClean="0"/>
              <a:t>実行環境</a:t>
            </a:r>
            <a:endParaRPr kumimoji="1" lang="en-US" altLang="ja-JP" dirty="0" smtClean="0"/>
          </a:p>
          <a:p>
            <a:pPr algn="ctr"/>
            <a:r>
              <a:rPr kumimoji="1" lang="ja-JP" altLang="en-US" dirty="0" smtClean="0"/>
              <a:t>（</a:t>
            </a:r>
            <a:r>
              <a:rPr kumimoji="1" lang="en-US" altLang="ja-JP" dirty="0" smtClean="0"/>
              <a:t>JRE</a:t>
            </a:r>
            <a:r>
              <a:rPr kumimoji="1" lang="ja-JP" altLang="en-US" dirty="0" smtClean="0"/>
              <a:t>）</a:t>
            </a:r>
            <a:endParaRPr kumimoji="1" lang="en-US" altLang="ja-JP" dirty="0" smtClean="0"/>
          </a:p>
        </p:txBody>
      </p:sp>
      <p:sp>
        <p:nvSpPr>
          <p:cNvPr id="28" name="メモ 27"/>
          <p:cNvSpPr/>
          <p:nvPr/>
        </p:nvSpPr>
        <p:spPr>
          <a:xfrm>
            <a:off x="3319935" y="2555955"/>
            <a:ext cx="1982216" cy="607889"/>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アーカイブファイル</a:t>
            </a:r>
            <a:endParaRPr kumimoji="1" lang="en-US" altLang="ja-JP" dirty="0"/>
          </a:p>
          <a:p>
            <a:pPr algn="ctr"/>
            <a:r>
              <a:rPr kumimoji="1" lang="en-US" altLang="ja-JP" dirty="0" smtClean="0"/>
              <a:t>(*.jar)</a:t>
            </a:r>
          </a:p>
        </p:txBody>
      </p:sp>
      <p:sp>
        <p:nvSpPr>
          <p:cNvPr id="29" name="メモ 28"/>
          <p:cNvSpPr/>
          <p:nvPr/>
        </p:nvSpPr>
        <p:spPr>
          <a:xfrm>
            <a:off x="3319935" y="3251290"/>
            <a:ext cx="1982216" cy="418285"/>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設定ファイル等</a:t>
            </a:r>
            <a:endParaRPr kumimoji="1" lang="en-US" altLang="ja-JP" dirty="0" smtClean="0"/>
          </a:p>
        </p:txBody>
      </p:sp>
      <p:sp>
        <p:nvSpPr>
          <p:cNvPr id="30" name="メモ 29"/>
          <p:cNvSpPr/>
          <p:nvPr/>
        </p:nvSpPr>
        <p:spPr>
          <a:xfrm>
            <a:off x="7308304" y="3598527"/>
            <a:ext cx="1586167" cy="717439"/>
          </a:xfrm>
          <a:prstGeom prst="foldedCorner">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インストーラー</a:t>
            </a:r>
            <a:endParaRPr kumimoji="1" lang="en-US" altLang="ja-JP" dirty="0" smtClean="0"/>
          </a:p>
          <a:p>
            <a:pPr algn="ctr"/>
            <a:r>
              <a:rPr kumimoji="1" lang="ja-JP" altLang="en-US" dirty="0" smtClean="0"/>
              <a:t>（</a:t>
            </a:r>
            <a:r>
              <a:rPr kumimoji="1" lang="en-US" altLang="ja-JP" dirty="0" smtClean="0"/>
              <a:t>*.</a:t>
            </a:r>
            <a:r>
              <a:rPr kumimoji="1" lang="en-US" altLang="ja-JP" dirty="0" err="1" smtClean="0"/>
              <a:t>msi</a:t>
            </a:r>
            <a:r>
              <a:rPr kumimoji="1" lang="ja-JP" altLang="en-US" dirty="0" smtClean="0"/>
              <a:t>）</a:t>
            </a:r>
            <a:endParaRPr kumimoji="1" lang="en-US" altLang="ja-JP" dirty="0" smtClean="0"/>
          </a:p>
        </p:txBody>
      </p:sp>
    </p:spTree>
    <p:extLst>
      <p:ext uri="{BB962C8B-B14F-4D97-AF65-F5344CB8AC3E}">
        <p14:creationId xmlns:p14="http://schemas.microsoft.com/office/powerpoint/2010/main" val="12407123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ＷｉＸ　ｔｏｏｌｓｅｔに触れる</a:t>
            </a:r>
          </a:p>
        </p:txBody>
      </p:sp>
      <p:sp>
        <p:nvSpPr>
          <p:cNvPr id="3" name="コンテンツ プレースホルダー 2"/>
          <p:cNvSpPr>
            <a:spLocks noGrp="1"/>
          </p:cNvSpPr>
          <p:nvPr>
            <p:ph idx="1"/>
          </p:nvPr>
        </p:nvSpPr>
        <p:spPr>
          <a:xfrm>
            <a:off x="250824" y="1600200"/>
            <a:ext cx="8641655" cy="4525963"/>
          </a:xfrm>
        </p:spPr>
        <p:txBody>
          <a:bodyPr/>
          <a:lstStyle/>
          <a:p>
            <a:pPr marL="742950" lvl="2" indent="-342900"/>
            <a:r>
              <a:rPr kumimoji="1" lang="en-US" altLang="ja-JP" dirty="0" err="1"/>
              <a:t>javapackager</a:t>
            </a:r>
            <a:r>
              <a:rPr kumimoji="1" lang="ja-JP" altLang="en-US" dirty="0"/>
              <a:t>を</a:t>
            </a:r>
            <a:r>
              <a:rPr kumimoji="1" lang="en-US" altLang="ja-JP" dirty="0"/>
              <a:t>-v</a:t>
            </a:r>
            <a:r>
              <a:rPr kumimoji="1" lang="ja-JP" altLang="en-US" dirty="0"/>
              <a:t>オプション付きで</a:t>
            </a:r>
            <a:r>
              <a:rPr kumimoji="1" lang="ja-JP" altLang="en-US" dirty="0" smtClean="0"/>
              <a:t>実行</a:t>
            </a:r>
            <a:endParaRPr kumimoji="1" lang="en-US" altLang="ja-JP" dirty="0" smtClean="0"/>
          </a:p>
          <a:p>
            <a:pPr marL="1200150" lvl="3" indent="-342900"/>
            <a:r>
              <a:rPr kumimoji="1" lang="en-US" altLang="ja-JP" dirty="0" err="1" smtClean="0"/>
              <a:t>javapackager</a:t>
            </a:r>
            <a:r>
              <a:rPr kumimoji="1" lang="ja-JP" altLang="en-US" dirty="0" smtClean="0"/>
              <a:t>が</a:t>
            </a:r>
            <a:r>
              <a:rPr kumimoji="1" lang="en-US" altLang="ja-JP" dirty="0" smtClean="0"/>
              <a:t>%Temp%</a:t>
            </a:r>
            <a:r>
              <a:rPr kumimoji="1" lang="ja-JP" altLang="en-US" dirty="0" smtClean="0"/>
              <a:t>下に生成</a:t>
            </a:r>
            <a:r>
              <a:rPr kumimoji="1" lang="ja-JP" altLang="en-US" dirty="0"/>
              <a:t>する</a:t>
            </a:r>
            <a:r>
              <a:rPr kumimoji="1" lang="en-US" altLang="ja-JP" dirty="0" smtClean="0"/>
              <a:t>WiX</a:t>
            </a:r>
            <a:r>
              <a:rPr kumimoji="1" lang="ja-JP" altLang="en-US" dirty="0" smtClean="0"/>
              <a:t>ソースファイルのパスが表示されるので、これを取得していじる</a:t>
            </a:r>
            <a:endParaRPr kumimoji="1" lang="en-US" altLang="ja-JP" dirty="0" smtClean="0"/>
          </a:p>
          <a:p>
            <a:pPr marL="1200150" lvl="3" indent="-342900"/>
            <a:endParaRPr kumimoji="1" lang="en-US" altLang="ja-JP" dirty="0"/>
          </a:p>
          <a:p>
            <a:pPr marL="742950" lvl="2" indent="-342900"/>
            <a:endParaRPr kumimoji="1" lang="en-US" altLang="ja-JP" dirty="0" smtClean="0"/>
          </a:p>
          <a:p>
            <a:pPr marL="742950" lvl="2" indent="-342900"/>
            <a:endParaRPr kumimoji="1" lang="en-US" altLang="ja-JP" dirty="0"/>
          </a:p>
          <a:p>
            <a:pPr marL="742950" lvl="2" indent="-342900"/>
            <a:endParaRPr kumimoji="1" lang="en-US" altLang="ja-JP" dirty="0" smtClean="0"/>
          </a:p>
          <a:p>
            <a:pPr marL="742950" lvl="2" indent="-342900"/>
            <a:endParaRPr kumimoji="1" lang="en-US" altLang="ja-JP" dirty="0"/>
          </a:p>
          <a:p>
            <a:pPr marL="742950" lvl="2" indent="-342900"/>
            <a:endParaRPr kumimoji="1" lang="en-US" altLang="ja-JP" dirty="0" smtClean="0"/>
          </a:p>
          <a:p>
            <a:pPr marL="742950" lvl="2" indent="-342900"/>
            <a:r>
              <a:rPr kumimoji="1" lang="en-US" altLang="ja-JP" dirty="0" smtClean="0"/>
              <a:t>&lt;JDK&gt;\lib\ant-javafx.jar</a:t>
            </a:r>
            <a:r>
              <a:rPr kumimoji="1" lang="ja-JP" altLang="en-US" dirty="0" smtClean="0"/>
              <a:t>に含まれる</a:t>
            </a:r>
            <a:r>
              <a:rPr kumimoji="1" lang="en-US" altLang="ja-JP" dirty="0" err="1" smtClean="0"/>
              <a:t>template.wxs</a:t>
            </a:r>
            <a:r>
              <a:rPr kumimoji="1" lang="ja-JP" altLang="en-US" dirty="0" smtClean="0"/>
              <a:t>を取り出していじる</a:t>
            </a:r>
            <a:endParaRPr kumimoji="1" lang="en-US" altLang="ja-JP" dirty="0" smtClean="0"/>
          </a:p>
          <a:p>
            <a:pPr marL="1200150" lvl="3" indent="-342900"/>
            <a:r>
              <a:rPr kumimoji="1" lang="en-US" altLang="ja-JP" dirty="0" err="1" smtClean="0"/>
              <a:t>javapackager</a:t>
            </a:r>
            <a:r>
              <a:rPr kumimoji="1" lang="ja-JP" altLang="en-US" dirty="0" smtClean="0"/>
              <a:t>を実行するディレクトリ下に、</a:t>
            </a:r>
            <a:r>
              <a:rPr kumimoji="1" lang="en-US" altLang="ja-JP" dirty="0" smtClean="0"/>
              <a:t>package\windows\</a:t>
            </a:r>
            <a:r>
              <a:rPr kumimoji="1" lang="en-US" altLang="ja-JP" dirty="0" err="1" smtClean="0"/>
              <a:t>JarManifestViewer.wxs</a:t>
            </a:r>
            <a:r>
              <a:rPr kumimoji="1" lang="ja-JP" altLang="en-US" dirty="0" smtClean="0"/>
              <a:t> とアプリケーション名で保存すると、</a:t>
            </a:r>
            <a:r>
              <a:rPr kumimoji="1" lang="en-US" altLang="ja-JP" dirty="0" err="1" smtClean="0"/>
              <a:t>javapackager</a:t>
            </a:r>
            <a:r>
              <a:rPr kumimoji="1" lang="ja-JP" altLang="en-US" dirty="0" smtClean="0"/>
              <a:t>がテンプレートとして利用する。</a:t>
            </a:r>
            <a:endParaRPr kumimoji="1" lang="en-US" altLang="ja-JP" dirty="0" smtClean="0"/>
          </a:p>
          <a:p>
            <a:pPr marL="857250" lvl="3" indent="0">
              <a:buNone/>
            </a:pPr>
            <a:endParaRPr kumimoji="1" lang="en-US" altLang="ja-JP" dirty="0" smtClean="0"/>
          </a:p>
          <a:p>
            <a:pPr marL="742950" lvl="2" indent="-342900"/>
            <a:endParaRPr kumimoji="1" lang="en-US" altLang="ja-JP" dirty="0"/>
          </a:p>
          <a:p>
            <a:pPr marL="742950" lvl="2" indent="-342900"/>
            <a:endParaRPr kumimoji="1" lang="ja-JP" altLang="en-US" dirty="0"/>
          </a:p>
        </p:txBody>
      </p:sp>
      <p:pic>
        <p:nvPicPr>
          <p:cNvPr id="5" name="図 4"/>
          <p:cNvPicPr>
            <a:picLocks noChangeAspect="1"/>
          </p:cNvPicPr>
          <p:nvPr/>
        </p:nvPicPr>
        <p:blipFill>
          <a:blip r:embed="rId2"/>
          <a:stretch>
            <a:fillRect/>
          </a:stretch>
        </p:blipFill>
        <p:spPr>
          <a:xfrm>
            <a:off x="1953934" y="2612982"/>
            <a:ext cx="4472361" cy="1968145"/>
          </a:xfrm>
          <a:prstGeom prst="rect">
            <a:avLst/>
          </a:prstGeom>
        </p:spPr>
      </p:pic>
    </p:spTree>
    <p:extLst>
      <p:ext uri="{BB962C8B-B14F-4D97-AF65-F5344CB8AC3E}">
        <p14:creationId xmlns:p14="http://schemas.microsoft.com/office/powerpoint/2010/main" val="1705801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pPr lvl="1"/>
            <a:r>
              <a:rPr kumimoji="1" lang="en-US" altLang="ja-JP" dirty="0" smtClean="0"/>
              <a:t>Java</a:t>
            </a:r>
            <a:r>
              <a:rPr kumimoji="1" lang="ja-JP" altLang="en-US" dirty="0" smtClean="0"/>
              <a:t>プログラムを</a:t>
            </a:r>
            <a:r>
              <a:rPr kumimoji="1" lang="en-US" altLang="ja-JP" dirty="0" smtClean="0"/>
              <a:t>Windows</a:t>
            </a:r>
            <a:r>
              <a:rPr kumimoji="1" lang="ja-JP" altLang="en-US" dirty="0" smtClean="0"/>
              <a:t>インストーラーで配布</a:t>
            </a:r>
            <a:endParaRPr kumimoji="1" lang="en-US" altLang="ja-JP" dirty="0" smtClean="0"/>
          </a:p>
          <a:p>
            <a:pPr lvl="1"/>
            <a:endParaRPr kumimoji="1" lang="en-US" altLang="ja-JP" dirty="0" smtClean="0"/>
          </a:p>
          <a:p>
            <a:pPr lvl="1"/>
            <a:r>
              <a:rPr kumimoji="1" lang="en-US" altLang="ja-JP" dirty="0" smtClean="0"/>
              <a:t>CPU</a:t>
            </a:r>
            <a:r>
              <a:rPr kumimoji="1" lang="ja-JP" altLang="en-US" dirty="0" err="1" smtClean="0"/>
              <a:t>とメ</a:t>
            </a:r>
            <a:r>
              <a:rPr kumimoji="1" lang="ja-JP" altLang="en-US" dirty="0" smtClean="0"/>
              <a:t>モリを控え目に使うには</a:t>
            </a:r>
            <a:r>
              <a:rPr kumimoji="1" lang="en-US" altLang="ja-JP" dirty="0" smtClean="0"/>
              <a:t>32bit</a:t>
            </a:r>
            <a:r>
              <a:rPr kumimoji="1" lang="ja-JP" altLang="en-US" dirty="0" smtClean="0"/>
              <a:t>版</a:t>
            </a:r>
            <a:r>
              <a:rPr kumimoji="1" lang="en-US" altLang="ja-JP" dirty="0" smtClean="0"/>
              <a:t>Java</a:t>
            </a:r>
            <a:r>
              <a:rPr kumimoji="1" lang="ja-JP" altLang="en-US" dirty="0" smtClean="0"/>
              <a:t>で実行</a:t>
            </a:r>
            <a:endParaRPr kumimoji="1" lang="ja-JP" altLang="en-US" dirty="0"/>
          </a:p>
        </p:txBody>
      </p:sp>
    </p:spTree>
    <p:extLst>
      <p:ext uri="{BB962C8B-B14F-4D97-AF65-F5344CB8AC3E}">
        <p14:creationId xmlns:p14="http://schemas.microsoft.com/office/powerpoint/2010/main" val="4233335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spTree>
    <p:extLst>
      <p:ext uri="{BB962C8B-B14F-4D97-AF65-F5344CB8AC3E}">
        <p14:creationId xmlns:p14="http://schemas.microsoft.com/office/powerpoint/2010/main" val="27779808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Java</a:t>
            </a:r>
            <a:r>
              <a:rPr kumimoji="1" lang="ja-JP" altLang="en-US" dirty="0" smtClean="0"/>
              <a:t>プログラムの配布のシーン</a:t>
            </a:r>
            <a:endParaRPr kumimoji="1" lang="ja-JP" altLang="en-US" dirty="0"/>
          </a:p>
        </p:txBody>
      </p:sp>
      <p:sp>
        <p:nvSpPr>
          <p:cNvPr id="4" name="角丸四角形吹き出し 3"/>
          <p:cNvSpPr/>
          <p:nvPr/>
        </p:nvSpPr>
        <p:spPr>
          <a:xfrm>
            <a:off x="755576" y="1623864"/>
            <a:ext cx="3816424" cy="792088"/>
          </a:xfrm>
          <a:prstGeom prst="wedgeRoundRectCallout">
            <a:avLst>
              <a:gd name="adj1" fmla="val -62817"/>
              <a:gd name="adj2" fmla="val 413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t>動かすには</a:t>
            </a:r>
            <a:r>
              <a:rPr kumimoji="1" lang="en-US" altLang="ja-JP" sz="2000" dirty="0" smtClean="0"/>
              <a:t>Java</a:t>
            </a:r>
            <a:r>
              <a:rPr kumimoji="1" lang="ja-JP" altLang="en-US" sz="2000" dirty="0" smtClean="0"/>
              <a:t>を入れてください。</a:t>
            </a:r>
            <a:r>
              <a:rPr kumimoji="1" lang="en-US" altLang="ja-JP" sz="2000" dirty="0" smtClean="0"/>
              <a:t>JDK</a:t>
            </a:r>
            <a:r>
              <a:rPr kumimoji="1" lang="ja-JP" altLang="en-US" sz="2000" dirty="0" smtClean="0"/>
              <a:t>でも</a:t>
            </a:r>
            <a:r>
              <a:rPr kumimoji="1" lang="en-US" altLang="ja-JP" sz="2000" dirty="0" smtClean="0"/>
              <a:t>JRE</a:t>
            </a:r>
            <a:r>
              <a:rPr kumimoji="1" lang="ja-JP" altLang="en-US" sz="2000" dirty="0" smtClean="0"/>
              <a:t>でも良いっす。</a:t>
            </a:r>
            <a:endParaRPr kumimoji="1" lang="ja-JP" altLang="en-US" sz="2000" dirty="0"/>
          </a:p>
        </p:txBody>
      </p:sp>
      <p:sp>
        <p:nvSpPr>
          <p:cNvPr id="5" name="角丸四角形吹き出し 4"/>
          <p:cNvSpPr/>
          <p:nvPr/>
        </p:nvSpPr>
        <p:spPr>
          <a:xfrm>
            <a:off x="755576" y="2547596"/>
            <a:ext cx="3816424" cy="792088"/>
          </a:xfrm>
          <a:prstGeom prst="wedgeRoundRectCallout">
            <a:avLst>
              <a:gd name="adj1" fmla="val -62817"/>
              <a:gd name="adj2" fmla="val 413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t>あっ、</a:t>
            </a:r>
            <a:r>
              <a:rPr kumimoji="1" lang="en-US" altLang="ja-JP" sz="2000" dirty="0" smtClean="0"/>
              <a:t>Java</a:t>
            </a:r>
            <a:r>
              <a:rPr kumimoji="1" lang="ja-JP" altLang="en-US" sz="2000" dirty="0" smtClean="0"/>
              <a:t>はバージョン</a:t>
            </a:r>
            <a:r>
              <a:rPr kumimoji="1" lang="en-US" altLang="ja-JP" sz="2000" dirty="0" smtClean="0"/>
              <a:t>8</a:t>
            </a:r>
            <a:r>
              <a:rPr kumimoji="1" lang="ja-JP" altLang="en-US" sz="2000" dirty="0" smtClean="0"/>
              <a:t>でお願いします。</a:t>
            </a:r>
            <a:endParaRPr kumimoji="1" lang="ja-JP" altLang="en-US" sz="2000" dirty="0"/>
          </a:p>
        </p:txBody>
      </p:sp>
      <p:sp>
        <p:nvSpPr>
          <p:cNvPr id="6" name="角丸四角形吹き出し 5"/>
          <p:cNvSpPr/>
          <p:nvPr/>
        </p:nvSpPr>
        <p:spPr>
          <a:xfrm>
            <a:off x="755576" y="3482342"/>
            <a:ext cx="3816424" cy="792088"/>
          </a:xfrm>
          <a:prstGeom prst="wedgeRoundRectCallout">
            <a:avLst>
              <a:gd name="adj1" fmla="val -62817"/>
              <a:gd name="adj2" fmla="val 413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t>あっ、</a:t>
            </a:r>
            <a:r>
              <a:rPr kumimoji="1" lang="en-US" altLang="ja-JP" sz="2000" dirty="0" smtClean="0"/>
              <a:t>Java</a:t>
            </a:r>
            <a:r>
              <a:rPr kumimoji="1" lang="ja-JP" altLang="en-US" sz="2000" dirty="0" smtClean="0"/>
              <a:t>はバージョン</a:t>
            </a:r>
            <a:r>
              <a:rPr kumimoji="1" lang="en-US" altLang="ja-JP" sz="2000" dirty="0" smtClean="0"/>
              <a:t>8u40</a:t>
            </a:r>
            <a:r>
              <a:rPr kumimoji="1" lang="ja-JP" altLang="en-US" sz="2000" dirty="0" smtClean="0"/>
              <a:t>以上でお願いします。</a:t>
            </a:r>
            <a:endParaRPr kumimoji="1" lang="ja-JP" altLang="en-US" sz="2000" dirty="0"/>
          </a:p>
        </p:txBody>
      </p:sp>
      <p:sp>
        <p:nvSpPr>
          <p:cNvPr id="7" name="角丸四角形吹き出し 6"/>
          <p:cNvSpPr/>
          <p:nvPr/>
        </p:nvSpPr>
        <p:spPr>
          <a:xfrm>
            <a:off x="755576" y="4417088"/>
            <a:ext cx="3816424" cy="792088"/>
          </a:xfrm>
          <a:prstGeom prst="wedgeRoundRectCallout">
            <a:avLst>
              <a:gd name="adj1" fmla="val -62817"/>
              <a:gd name="adj2" fmla="val 413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t>あっ、環境変数</a:t>
            </a:r>
            <a:r>
              <a:rPr kumimoji="1" lang="en-US" altLang="ja-JP" sz="2000" dirty="0" smtClean="0"/>
              <a:t>JAVA_HOME</a:t>
            </a:r>
            <a:r>
              <a:rPr kumimoji="1" lang="ja-JP" altLang="en-US" sz="2000" dirty="0" smtClean="0"/>
              <a:t>を設定してください。</a:t>
            </a:r>
            <a:endParaRPr kumimoji="1" lang="ja-JP" altLang="en-US" sz="2000" dirty="0"/>
          </a:p>
        </p:txBody>
      </p:sp>
      <p:sp>
        <p:nvSpPr>
          <p:cNvPr id="8" name="角丸四角形吹き出し 7"/>
          <p:cNvSpPr/>
          <p:nvPr/>
        </p:nvSpPr>
        <p:spPr>
          <a:xfrm>
            <a:off x="755576" y="5351834"/>
            <a:ext cx="3816424" cy="1317526"/>
          </a:xfrm>
          <a:prstGeom prst="wedgeRoundRectCallout">
            <a:avLst>
              <a:gd name="adj1" fmla="val -62817"/>
              <a:gd name="adj2" fmla="val 413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000" dirty="0" smtClean="0"/>
              <a:t>バッチファイルのパスをファイルを置いたフォルダに修正して下さい。空白の含まれるパスはだめです。</a:t>
            </a:r>
            <a:endParaRPr kumimoji="1" lang="ja-JP" altLang="en-US" sz="2000" dirty="0"/>
          </a:p>
        </p:txBody>
      </p:sp>
    </p:spTree>
    <p:extLst>
      <p:ext uri="{BB962C8B-B14F-4D97-AF65-F5344CB8AC3E}">
        <p14:creationId xmlns:p14="http://schemas.microsoft.com/office/powerpoint/2010/main" val="3235852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Java</a:t>
            </a:r>
            <a:r>
              <a:rPr kumimoji="1" lang="ja-JP" altLang="en-US" dirty="0"/>
              <a:t>プログラムを使ってもらう</a:t>
            </a:r>
          </a:p>
        </p:txBody>
      </p:sp>
      <p:pic>
        <p:nvPicPr>
          <p:cNvPr id="4" name="コンテンツ プレースホルダー 3"/>
          <p:cNvPicPr>
            <a:picLocks noGrp="1" noChangeAspect="1"/>
          </p:cNvPicPr>
          <p:nvPr>
            <p:ph idx="1"/>
          </p:nvPr>
        </p:nvPicPr>
        <p:blipFill>
          <a:blip r:embed="rId2"/>
          <a:stretch>
            <a:fillRect/>
          </a:stretch>
        </p:blipFill>
        <p:spPr>
          <a:xfrm>
            <a:off x="467544" y="1916832"/>
            <a:ext cx="8046156" cy="4525963"/>
          </a:xfrm>
          <a:prstGeom prst="rect">
            <a:avLst/>
          </a:prstGeom>
        </p:spPr>
      </p:pic>
      <p:sp>
        <p:nvSpPr>
          <p:cNvPr id="5" name="雲形吹き出し 4"/>
          <p:cNvSpPr/>
          <p:nvPr/>
        </p:nvSpPr>
        <p:spPr>
          <a:xfrm>
            <a:off x="611560" y="2564904"/>
            <a:ext cx="8064896" cy="2808312"/>
          </a:xfrm>
          <a:prstGeom prst="cloudCallout">
            <a:avLst/>
          </a:prstGeom>
          <a:gradFill>
            <a:gsLst>
              <a:gs pos="0">
                <a:schemeClr val="accent1">
                  <a:tint val="50000"/>
                  <a:satMod val="300000"/>
                </a:schemeClr>
              </a:gs>
              <a:gs pos="35000">
                <a:schemeClr val="accent1">
                  <a:tint val="37000"/>
                  <a:satMod val="300000"/>
                  <a:alpha val="88000"/>
                </a:schemeClr>
              </a:gs>
              <a:gs pos="100000">
                <a:schemeClr val="accent1">
                  <a:tint val="15000"/>
                  <a:satMod val="350000"/>
                  <a:alpha val="95000"/>
                </a:schemeClr>
              </a:gs>
            </a:gsLst>
            <a:lin ang="16200000" scaled="1"/>
          </a:gradFill>
        </p:spPr>
        <p:style>
          <a:lnRef idx="1">
            <a:schemeClr val="accent1"/>
          </a:lnRef>
          <a:fillRef idx="2">
            <a:schemeClr val="accent1"/>
          </a:fillRef>
          <a:effectRef idx="1">
            <a:schemeClr val="accent1"/>
          </a:effectRef>
          <a:fontRef idx="minor">
            <a:schemeClr val="dk1"/>
          </a:fontRef>
        </p:style>
        <p:txBody>
          <a:bodyPr rtlCol="0" anchor="ctr"/>
          <a:lstStyle/>
          <a:p>
            <a:pPr marL="285750" indent="-285750">
              <a:lnSpc>
                <a:spcPct val="200000"/>
              </a:lnSpc>
              <a:buFont typeface="Arial" panose="020B0604020202020204" pitchFamily="34" charset="0"/>
              <a:buChar char="•"/>
            </a:pPr>
            <a:r>
              <a:rPr kumimoji="1" lang="ja-JP" altLang="en-US" sz="2400" dirty="0" smtClean="0"/>
              <a:t>簡単な配布、インストール、実行</a:t>
            </a:r>
            <a:endParaRPr kumimoji="1" lang="en-US" altLang="ja-JP" sz="2400" dirty="0" smtClean="0"/>
          </a:p>
          <a:p>
            <a:pPr marL="285750" indent="-285750">
              <a:lnSpc>
                <a:spcPct val="200000"/>
              </a:lnSpc>
              <a:buFont typeface="Arial" panose="020B0604020202020204" pitchFamily="34" charset="0"/>
              <a:buChar char="•"/>
            </a:pPr>
            <a:r>
              <a:rPr kumimoji="1" lang="en-US" altLang="ja-JP" sz="2400" dirty="0" smtClean="0"/>
              <a:t>CPU</a:t>
            </a:r>
            <a:r>
              <a:rPr kumimoji="1" lang="ja-JP" altLang="en-US" sz="2400" dirty="0" err="1" smtClean="0"/>
              <a:t>やメ</a:t>
            </a:r>
            <a:r>
              <a:rPr kumimoji="1" lang="ja-JP" altLang="en-US" sz="2400" dirty="0" smtClean="0"/>
              <a:t>モリの使用は控え目</a:t>
            </a:r>
            <a:endParaRPr kumimoji="1" lang="ja-JP" altLang="en-US" sz="2400" dirty="0"/>
          </a:p>
        </p:txBody>
      </p:sp>
    </p:spTree>
    <p:extLst>
      <p:ext uri="{BB962C8B-B14F-4D97-AF65-F5344CB8AC3E}">
        <p14:creationId xmlns:p14="http://schemas.microsoft.com/office/powerpoint/2010/main" val="12638121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簡単に配布してインストール</a:t>
            </a:r>
          </a:p>
        </p:txBody>
      </p:sp>
      <p:pic>
        <p:nvPicPr>
          <p:cNvPr id="4" name="コンテンツ プレースホルダー 3"/>
          <p:cNvPicPr>
            <a:picLocks noGrp="1" noChangeAspect="1"/>
          </p:cNvPicPr>
          <p:nvPr>
            <p:ph idx="1"/>
          </p:nvPr>
        </p:nvPicPr>
        <p:blipFill>
          <a:blip r:embed="rId2"/>
          <a:stretch>
            <a:fillRect/>
          </a:stretch>
        </p:blipFill>
        <p:spPr>
          <a:xfrm>
            <a:off x="322536" y="1600200"/>
            <a:ext cx="8086178" cy="4525963"/>
          </a:xfrm>
          <a:prstGeom prst="rect">
            <a:avLst/>
          </a:prstGeom>
        </p:spPr>
      </p:pic>
      <p:sp>
        <p:nvSpPr>
          <p:cNvPr id="5" name="四角形吹き出し 4"/>
          <p:cNvSpPr/>
          <p:nvPr/>
        </p:nvSpPr>
        <p:spPr>
          <a:xfrm>
            <a:off x="2331423" y="2996952"/>
            <a:ext cx="3672408" cy="1152128"/>
          </a:xfrm>
          <a:prstGeom prst="wedgeRectCallout">
            <a:avLst/>
          </a:prstGeom>
          <a:ln w="25400">
            <a:solidFill>
              <a:schemeClr val="tx2">
                <a:lumMod val="50000"/>
                <a:lumOff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dirty="0" smtClean="0"/>
              <a:t>Windows</a:t>
            </a:r>
            <a:r>
              <a:rPr kumimoji="1" lang="ja-JP" altLang="en-US" dirty="0" smtClean="0"/>
              <a:t>のコントロールパネルから</a:t>
            </a:r>
            <a:endParaRPr kumimoji="1" lang="en-US" altLang="ja-JP" dirty="0" smtClean="0"/>
          </a:p>
          <a:p>
            <a:r>
              <a:rPr kumimoji="1" lang="ja-JP" altLang="en-US" dirty="0" smtClean="0"/>
              <a:t>プログラム名、発行元、バージョン等を参照できる</a:t>
            </a:r>
            <a:endParaRPr kumimoji="1" lang="ja-JP" altLang="en-US" dirty="0"/>
          </a:p>
        </p:txBody>
      </p:sp>
      <p:sp>
        <p:nvSpPr>
          <p:cNvPr id="6" name="正方形/長方形 5"/>
          <p:cNvSpPr/>
          <p:nvPr/>
        </p:nvSpPr>
        <p:spPr>
          <a:xfrm>
            <a:off x="1971383" y="4365104"/>
            <a:ext cx="5760640"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吹き出し 6"/>
          <p:cNvSpPr/>
          <p:nvPr/>
        </p:nvSpPr>
        <p:spPr>
          <a:xfrm>
            <a:off x="1179295" y="4984353"/>
            <a:ext cx="3672408" cy="720080"/>
          </a:xfrm>
          <a:prstGeom prst="wedgeRectCallout">
            <a:avLst>
              <a:gd name="adj1" fmla="val -10554"/>
              <a:gd name="adj2" fmla="val -92592"/>
            </a:avLst>
          </a:prstGeom>
          <a:ln w="25400">
            <a:solidFill>
              <a:schemeClr val="tx2">
                <a:lumMod val="50000"/>
                <a:lumOff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dirty="0" smtClean="0"/>
              <a:t>アンインストールも簡単</a:t>
            </a:r>
            <a:endParaRPr kumimoji="1" lang="en-US" altLang="ja-JP" dirty="0" smtClean="0"/>
          </a:p>
        </p:txBody>
      </p:sp>
    </p:spTree>
    <p:extLst>
      <p:ext uri="{BB962C8B-B14F-4D97-AF65-F5344CB8AC3E}">
        <p14:creationId xmlns:p14="http://schemas.microsoft.com/office/powerpoint/2010/main" val="39466052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簡単に配布してインストール</a:t>
            </a:r>
          </a:p>
        </p:txBody>
      </p:sp>
      <p:sp>
        <p:nvSpPr>
          <p:cNvPr id="3" name="コンテンツ プレースホルダー 2"/>
          <p:cNvSpPr>
            <a:spLocks noGrp="1"/>
          </p:cNvSpPr>
          <p:nvPr>
            <p:ph idx="1"/>
          </p:nvPr>
        </p:nvSpPr>
        <p:spPr>
          <a:xfrm>
            <a:off x="250825" y="1600200"/>
            <a:ext cx="8229600" cy="4925144"/>
          </a:xfrm>
        </p:spPr>
        <p:txBody>
          <a:bodyPr/>
          <a:lstStyle/>
          <a:p>
            <a:r>
              <a:rPr kumimoji="1" lang="ja-JP" altLang="en-US" dirty="0" smtClean="0"/>
              <a:t>コマンドラインでインストール情報取得</a:t>
            </a:r>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pPr lvl="1"/>
            <a:endParaRPr kumimoji="1" lang="en-US" altLang="ja-JP" sz="1800" dirty="0" smtClean="0"/>
          </a:p>
          <a:p>
            <a:pPr lvl="1"/>
            <a:r>
              <a:rPr kumimoji="1" lang="ja-JP" altLang="en-US" sz="1800" dirty="0" smtClean="0"/>
              <a:t>リモートマシンの情報取得も可（</a:t>
            </a:r>
            <a:r>
              <a:rPr kumimoji="1" lang="en-US" altLang="ja-JP" sz="1800" dirty="0" smtClean="0"/>
              <a:t>-</a:t>
            </a:r>
            <a:r>
              <a:rPr kumimoji="1" lang="en-US" altLang="ja-JP" sz="1800" dirty="0" err="1" smtClean="0"/>
              <a:t>ComputerName</a:t>
            </a:r>
            <a:r>
              <a:rPr kumimoji="1" lang="ja-JP" altLang="en-US" sz="1800" dirty="0" smtClean="0"/>
              <a:t>オプション）</a:t>
            </a:r>
            <a:endParaRPr kumimoji="1" lang="en-US" altLang="ja-JP" sz="1800" dirty="0" smtClean="0"/>
          </a:p>
          <a:p>
            <a:pPr lvl="1"/>
            <a:r>
              <a:rPr kumimoji="1" lang="en-US" altLang="ja-JP" sz="1800" dirty="0" smtClean="0"/>
              <a:t>MSI</a:t>
            </a:r>
            <a:r>
              <a:rPr kumimoji="1" lang="ja-JP" altLang="en-US" sz="1800" dirty="0" smtClean="0"/>
              <a:t>形式のインストーラでインストールしたものに限る</a:t>
            </a:r>
            <a:endParaRPr kumimoji="1" lang="ja-JP" altLang="en-US" sz="1800" dirty="0"/>
          </a:p>
        </p:txBody>
      </p:sp>
      <p:pic>
        <p:nvPicPr>
          <p:cNvPr id="6" name="図 5"/>
          <p:cNvPicPr>
            <a:picLocks noChangeAspect="1"/>
          </p:cNvPicPr>
          <p:nvPr/>
        </p:nvPicPr>
        <p:blipFill>
          <a:blip r:embed="rId2"/>
          <a:stretch>
            <a:fillRect/>
          </a:stretch>
        </p:blipFill>
        <p:spPr>
          <a:xfrm>
            <a:off x="323528" y="2276872"/>
            <a:ext cx="8555859" cy="3384376"/>
          </a:xfrm>
          <a:prstGeom prst="rect">
            <a:avLst/>
          </a:prstGeom>
        </p:spPr>
      </p:pic>
    </p:spTree>
    <p:extLst>
      <p:ext uri="{BB962C8B-B14F-4D97-AF65-F5344CB8AC3E}">
        <p14:creationId xmlns:p14="http://schemas.microsoft.com/office/powerpoint/2010/main" val="4766170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2400" b="1" dirty="0" smtClean="0"/>
              <a:t>Windows</a:t>
            </a:r>
            <a:r>
              <a:rPr lang="ja-JP" altLang="en-US" sz="2400" b="1" dirty="0" smtClean="0"/>
              <a:t> </a:t>
            </a:r>
            <a:r>
              <a:rPr lang="en-US" altLang="ja-JP" sz="2400" b="1" dirty="0" smtClean="0"/>
              <a:t>Management</a:t>
            </a:r>
            <a:r>
              <a:rPr lang="ja-JP" altLang="en-US" sz="2400" b="1" dirty="0" smtClean="0"/>
              <a:t> </a:t>
            </a:r>
            <a:r>
              <a:rPr lang="en-US" altLang="ja-JP" sz="2400" b="1" dirty="0" smtClean="0"/>
              <a:t>Instrumentation</a:t>
            </a:r>
            <a:endParaRPr lang="en-GB" altLang="en-US" sz="2400" b="1" dirty="0"/>
          </a:p>
        </p:txBody>
      </p:sp>
      <p:sp>
        <p:nvSpPr>
          <p:cNvPr id="12293" name="Text Box 5"/>
          <p:cNvSpPr txBox="1">
            <a:spLocks noChangeArrowheads="1"/>
          </p:cNvSpPr>
          <p:nvPr/>
        </p:nvSpPr>
        <p:spPr bwMode="auto">
          <a:xfrm>
            <a:off x="1150938" y="3214864"/>
            <a:ext cx="716547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b="1" u="sng" dirty="0" smtClean="0"/>
              <a:t>Get-</a:t>
            </a:r>
            <a:r>
              <a:rPr lang="en-GB" altLang="en-US" sz="2000" b="1" u="sng" dirty="0" err="1" smtClean="0"/>
              <a:t>WmiObject</a:t>
            </a:r>
            <a:r>
              <a:rPr lang="en-GB" altLang="en-US" sz="2000" b="1" u="sng" dirty="0" smtClean="0"/>
              <a:t> </a:t>
            </a:r>
            <a:r>
              <a:rPr lang="ja-JP" altLang="en-US" sz="2000" b="1" u="sng" dirty="0" smtClean="0"/>
              <a:t>コマンドレットでインストール情報を取得</a:t>
            </a:r>
            <a:endParaRPr lang="en-US" altLang="ja-JP" sz="2000" b="1" u="sng" dirty="0" smtClean="0"/>
          </a:p>
          <a:p>
            <a:pPr eaLnBrk="1" hangingPunct="1">
              <a:spcBef>
                <a:spcPct val="0"/>
              </a:spcBef>
              <a:buFontTx/>
              <a:buNone/>
            </a:pPr>
            <a:endParaRPr lang="en-GB" altLang="en-US" sz="2000" b="1" u="sng" dirty="0"/>
          </a:p>
          <a:p>
            <a:pPr eaLnBrk="1" hangingPunct="1">
              <a:spcBef>
                <a:spcPct val="0"/>
              </a:spcBef>
              <a:buFont typeface="Wingdings" panose="05000000000000000000" pitchFamily="2" charset="2"/>
              <a:buChar char="ü"/>
            </a:pPr>
            <a:r>
              <a:rPr lang="en-US" altLang="ja-JP" sz="1800" dirty="0" smtClean="0"/>
              <a:t>Windows</a:t>
            </a:r>
            <a:r>
              <a:rPr lang="ja-JP" altLang="en-US" sz="1800" dirty="0" smtClean="0"/>
              <a:t>インストーラー形式（</a:t>
            </a:r>
            <a:r>
              <a:rPr lang="en-US" altLang="ja-JP" sz="1800" dirty="0" smtClean="0"/>
              <a:t>MSI</a:t>
            </a:r>
            <a:r>
              <a:rPr lang="ja-JP" altLang="en-US" sz="1800" dirty="0" smtClean="0"/>
              <a:t>）の情報のみ参照</a:t>
            </a:r>
            <a:endParaRPr lang="en-US" altLang="ja-JP" sz="1800" dirty="0" smtClean="0"/>
          </a:p>
          <a:p>
            <a:pPr eaLnBrk="1" hangingPunct="1">
              <a:spcBef>
                <a:spcPct val="0"/>
              </a:spcBef>
              <a:buFont typeface="Wingdings" panose="05000000000000000000" pitchFamily="2" charset="2"/>
              <a:buChar char="ü"/>
            </a:pPr>
            <a:r>
              <a:rPr lang="ja-JP" altLang="en-US" sz="1800" dirty="0" smtClean="0"/>
              <a:t>ローカルホストおよびリモートホストの情報を取得可能</a:t>
            </a:r>
            <a:endParaRPr lang="en-US" altLang="ja-JP" sz="1800" dirty="0" smtClean="0"/>
          </a:p>
        </p:txBody>
      </p:sp>
      <p:sp>
        <p:nvSpPr>
          <p:cNvPr id="12296" name="Text Box 8"/>
          <p:cNvSpPr txBox="1">
            <a:spLocks noChangeArrowheads="1"/>
          </p:cNvSpPr>
          <p:nvPr/>
        </p:nvSpPr>
        <p:spPr bwMode="auto">
          <a:xfrm>
            <a:off x="1150938" y="2366914"/>
            <a:ext cx="69262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800" dirty="0"/>
              <a:t>Windows OS</a:t>
            </a:r>
            <a:r>
              <a:rPr lang="ja-JP" altLang="en-US" sz="1800" dirty="0"/>
              <a:t>のシステム情報の収集・監視・管理を行う仕組みです。ローカルおよびリモートを対象とします</a:t>
            </a:r>
            <a:r>
              <a:rPr lang="ja-JP" altLang="en-US" sz="1800" dirty="0" smtClean="0"/>
              <a:t>。</a:t>
            </a:r>
            <a:endParaRPr lang="en-US" altLang="en-US" sz="1800" dirty="0"/>
          </a:p>
        </p:txBody>
      </p:sp>
    </p:spTree>
    <p:extLst>
      <p:ext uri="{BB962C8B-B14F-4D97-AF65-F5344CB8AC3E}">
        <p14:creationId xmlns:p14="http://schemas.microsoft.com/office/powerpoint/2010/main" val="116792115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2000" b="1" dirty="0" smtClean="0"/>
              <a:t>インストーラー作成ツール</a:t>
            </a:r>
            <a:endParaRPr lang="en-GB" altLang="en-US" sz="2000" b="1" dirty="0"/>
          </a:p>
        </p:txBody>
      </p:sp>
      <p:sp>
        <p:nvSpPr>
          <p:cNvPr id="12293" name="Text Box 5"/>
          <p:cNvSpPr txBox="1">
            <a:spLocks noChangeArrowheads="1"/>
          </p:cNvSpPr>
          <p:nvPr/>
        </p:nvSpPr>
        <p:spPr bwMode="auto">
          <a:xfrm>
            <a:off x="755576" y="3140075"/>
            <a:ext cx="3805312"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ja-JP" sz="1600" b="1" u="sng" dirty="0" smtClean="0"/>
              <a:t>Windows</a:t>
            </a:r>
            <a:r>
              <a:rPr lang="ja-JP" altLang="en-US" sz="1600" b="1" u="sng" dirty="0" smtClean="0"/>
              <a:t>インストーラー（</a:t>
            </a:r>
            <a:r>
              <a:rPr lang="en-US" altLang="ja-JP" sz="1600" b="1" u="sng" dirty="0" smtClean="0"/>
              <a:t>MSI</a:t>
            </a:r>
            <a:r>
              <a:rPr lang="ja-JP" altLang="en-US" sz="1600" b="1" u="sng" dirty="0" smtClean="0"/>
              <a:t>）</a:t>
            </a:r>
            <a:endParaRPr lang="en-GB" altLang="en-US" sz="1600" b="1" u="sng" dirty="0"/>
          </a:p>
          <a:p>
            <a:pPr eaLnBrk="1" hangingPunct="1">
              <a:spcBef>
                <a:spcPct val="0"/>
              </a:spcBef>
              <a:buFont typeface="Wingdings" panose="05000000000000000000" pitchFamily="2" charset="2"/>
              <a:buChar char="ü"/>
            </a:pPr>
            <a:r>
              <a:rPr lang="en-GB" altLang="en-US" sz="1400" dirty="0" err="1" smtClean="0"/>
              <a:t>InstallShield</a:t>
            </a:r>
            <a:endParaRPr lang="en-GB" altLang="en-US" sz="1400" dirty="0" smtClean="0"/>
          </a:p>
          <a:p>
            <a:pPr marL="0" indent="0" eaLnBrk="1" hangingPunct="1">
              <a:spcBef>
                <a:spcPct val="0"/>
              </a:spcBef>
              <a:buNone/>
            </a:pPr>
            <a:r>
              <a:rPr lang="ja-JP" altLang="en-US" sz="1400" dirty="0"/>
              <a:t>　</a:t>
            </a:r>
            <a:r>
              <a:rPr lang="ja-JP" altLang="en-US" sz="1400" dirty="0" smtClean="0"/>
              <a:t>　</a:t>
            </a:r>
            <a:r>
              <a:rPr lang="en-GB" altLang="en-US" sz="1400" dirty="0" smtClean="0">
                <a:hlinkClick r:id="rId3"/>
              </a:rPr>
              <a:t>http</a:t>
            </a:r>
            <a:r>
              <a:rPr lang="en-GB" altLang="en-US" sz="1400" dirty="0">
                <a:hlinkClick r:id="rId3"/>
              </a:rPr>
              <a:t>://www.networld.co.jp/product/is/</a:t>
            </a:r>
            <a:endParaRPr lang="en-GB" altLang="en-US" sz="1400" dirty="0"/>
          </a:p>
          <a:p>
            <a:pPr marL="0" indent="0" eaLnBrk="1" hangingPunct="1">
              <a:spcBef>
                <a:spcPct val="0"/>
              </a:spcBef>
              <a:buNone/>
            </a:pPr>
            <a:r>
              <a:rPr lang="ja-JP" altLang="en-US" sz="1400" dirty="0" smtClean="0"/>
              <a:t>　　商用製品。</a:t>
            </a:r>
            <a:endParaRPr lang="en-US" altLang="ja-JP" sz="1400" dirty="0" smtClean="0"/>
          </a:p>
          <a:p>
            <a:pPr marL="0" indent="0" eaLnBrk="1" hangingPunct="1">
              <a:spcBef>
                <a:spcPct val="0"/>
              </a:spcBef>
              <a:buNone/>
            </a:pPr>
            <a:r>
              <a:rPr lang="ja-JP" altLang="en-US" sz="1400" dirty="0" smtClean="0"/>
              <a:t>　　</a:t>
            </a:r>
            <a:r>
              <a:rPr lang="en-US" altLang="ja-JP" sz="1400" dirty="0" smtClean="0"/>
              <a:t>Professional</a:t>
            </a:r>
            <a:r>
              <a:rPr lang="ja-JP" altLang="en-US" sz="1400" dirty="0" smtClean="0"/>
              <a:t>版（ノードロック）</a:t>
            </a:r>
            <a:r>
              <a:rPr lang="en-US" altLang="ja-JP" sz="1400" dirty="0" smtClean="0"/>
              <a:t>46</a:t>
            </a:r>
            <a:r>
              <a:rPr lang="ja-JP" altLang="en-US" sz="1400" dirty="0" smtClean="0"/>
              <a:t>万、</a:t>
            </a:r>
            <a:endParaRPr lang="en-US" altLang="ja-JP" sz="1400" dirty="0" smtClean="0"/>
          </a:p>
          <a:p>
            <a:pPr marL="0" indent="0" eaLnBrk="1" hangingPunct="1">
              <a:spcBef>
                <a:spcPct val="0"/>
              </a:spcBef>
              <a:buNone/>
            </a:pPr>
            <a:r>
              <a:rPr lang="ja-JP" altLang="en-US" sz="1400" dirty="0"/>
              <a:t>　</a:t>
            </a:r>
            <a:r>
              <a:rPr lang="ja-JP" altLang="en-US" sz="1400" dirty="0" smtClean="0"/>
              <a:t>　フローティング</a:t>
            </a:r>
            <a:r>
              <a:rPr lang="en-US" altLang="ja-JP" sz="1400" dirty="0" smtClean="0"/>
              <a:t>160</a:t>
            </a:r>
            <a:r>
              <a:rPr lang="ja-JP" altLang="en-US" sz="1400" dirty="0" smtClean="0"/>
              <a:t>万／ユーザー</a:t>
            </a:r>
            <a:endParaRPr lang="en-US" altLang="ja-JP" sz="1400" dirty="0" smtClean="0"/>
          </a:p>
          <a:p>
            <a:pPr marL="0" indent="0" eaLnBrk="1" hangingPunct="1">
              <a:spcBef>
                <a:spcPct val="0"/>
              </a:spcBef>
              <a:buNone/>
            </a:pPr>
            <a:r>
              <a:rPr lang="ja-JP" altLang="en-US" sz="1400" dirty="0" smtClean="0"/>
              <a:t>　　限定版</a:t>
            </a:r>
            <a:r>
              <a:rPr lang="en-US" altLang="ja-JP" sz="1400" dirty="0" smtClean="0"/>
              <a:t>(LE)</a:t>
            </a:r>
            <a:r>
              <a:rPr lang="ja-JP" altLang="en-US" sz="1400" dirty="0" smtClean="0"/>
              <a:t>の権利が</a:t>
            </a:r>
            <a:r>
              <a:rPr lang="en-US" altLang="ja-JP" sz="1400" dirty="0" smtClean="0"/>
              <a:t>Visual</a:t>
            </a:r>
            <a:r>
              <a:rPr lang="ja-JP" altLang="en-US" sz="1400" dirty="0" smtClean="0"/>
              <a:t> </a:t>
            </a:r>
            <a:r>
              <a:rPr lang="en-US" altLang="ja-JP" sz="1400" dirty="0" smtClean="0"/>
              <a:t>Studio 2012</a:t>
            </a:r>
            <a:r>
              <a:rPr lang="ja-JP" altLang="en-US" sz="1400" dirty="0" smtClean="0"/>
              <a:t>～</a:t>
            </a:r>
            <a:endParaRPr lang="en-US" altLang="ja-JP" sz="1400" dirty="0" smtClean="0"/>
          </a:p>
          <a:p>
            <a:pPr marL="0" indent="0" eaLnBrk="1" hangingPunct="1">
              <a:spcBef>
                <a:spcPct val="0"/>
              </a:spcBef>
              <a:buNone/>
            </a:pPr>
            <a:r>
              <a:rPr lang="ja-JP" altLang="en-US" sz="1400" dirty="0"/>
              <a:t>　</a:t>
            </a:r>
            <a:r>
              <a:rPr lang="ja-JP" altLang="en-US" sz="1400" dirty="0" smtClean="0"/>
              <a:t>　（</a:t>
            </a:r>
            <a:r>
              <a:rPr lang="en-US" altLang="ja-JP" sz="1400" dirty="0" smtClean="0"/>
              <a:t>Professional</a:t>
            </a:r>
            <a:r>
              <a:rPr lang="ja-JP" altLang="en-US" sz="1400" dirty="0" smtClean="0"/>
              <a:t>以上）</a:t>
            </a:r>
            <a:endParaRPr lang="en-GB" altLang="en-US" sz="1400" dirty="0" smtClean="0"/>
          </a:p>
          <a:p>
            <a:pPr eaLnBrk="1" hangingPunct="1">
              <a:spcBef>
                <a:spcPct val="0"/>
              </a:spcBef>
              <a:buFont typeface="Wingdings" panose="05000000000000000000" pitchFamily="2" charset="2"/>
              <a:buChar char="ü"/>
            </a:pPr>
            <a:r>
              <a:rPr lang="en-US" altLang="ja-JP" sz="1400" dirty="0" smtClean="0"/>
              <a:t>Visual</a:t>
            </a:r>
            <a:r>
              <a:rPr lang="ja-JP" altLang="en-US" sz="1400" dirty="0" smtClean="0"/>
              <a:t> </a:t>
            </a:r>
            <a:r>
              <a:rPr lang="en-US" altLang="ja-JP" sz="1400" dirty="0" smtClean="0"/>
              <a:t>Studio</a:t>
            </a:r>
            <a:r>
              <a:rPr lang="ja-JP" altLang="en-US" sz="1400" dirty="0" smtClean="0"/>
              <a:t> </a:t>
            </a:r>
            <a:r>
              <a:rPr lang="en-US" altLang="ja-JP" sz="1400" dirty="0" smtClean="0"/>
              <a:t>Installer</a:t>
            </a:r>
          </a:p>
          <a:p>
            <a:pPr marL="0" indent="0" eaLnBrk="1" hangingPunct="1">
              <a:spcBef>
                <a:spcPct val="0"/>
              </a:spcBef>
              <a:buNone/>
            </a:pPr>
            <a:r>
              <a:rPr lang="ja-JP" altLang="en-US" sz="1400" dirty="0" smtClean="0"/>
              <a:t>　　商用製品の</a:t>
            </a:r>
            <a:r>
              <a:rPr lang="en-US" altLang="ja-JP" sz="1400" dirty="0" smtClean="0"/>
              <a:t>Visual</a:t>
            </a:r>
            <a:r>
              <a:rPr lang="ja-JP" altLang="en-US" sz="1400" dirty="0"/>
              <a:t> </a:t>
            </a:r>
            <a:r>
              <a:rPr lang="en-US" altLang="ja-JP" sz="1400" dirty="0" smtClean="0"/>
              <a:t>Studio</a:t>
            </a:r>
            <a:r>
              <a:rPr lang="ja-JP" altLang="en-US" sz="1400" dirty="0" smtClean="0"/>
              <a:t>の拡張機能（無償）</a:t>
            </a:r>
            <a:endParaRPr lang="en-US" altLang="ja-JP" sz="1400" dirty="0" smtClean="0"/>
          </a:p>
          <a:p>
            <a:pPr eaLnBrk="1" hangingPunct="1">
              <a:spcBef>
                <a:spcPct val="0"/>
              </a:spcBef>
              <a:buFont typeface="Wingdings" panose="05000000000000000000" pitchFamily="2" charset="2"/>
              <a:buChar char="ü"/>
            </a:pPr>
            <a:r>
              <a:rPr lang="en-US" altLang="ja-JP" sz="1400" dirty="0" smtClean="0"/>
              <a:t>WiX</a:t>
            </a:r>
            <a:r>
              <a:rPr lang="ja-JP" altLang="en-US" sz="1400" dirty="0" smtClean="0"/>
              <a:t> </a:t>
            </a:r>
            <a:r>
              <a:rPr lang="en-US" altLang="ja-JP" sz="1400" dirty="0" smtClean="0"/>
              <a:t>toolset</a:t>
            </a:r>
          </a:p>
          <a:p>
            <a:pPr marL="0" indent="0" eaLnBrk="1" hangingPunct="1">
              <a:spcBef>
                <a:spcPct val="0"/>
              </a:spcBef>
              <a:buNone/>
            </a:pPr>
            <a:r>
              <a:rPr lang="ja-JP" altLang="en-US" sz="1400" dirty="0" smtClean="0"/>
              <a:t>　　</a:t>
            </a:r>
            <a:r>
              <a:rPr lang="en-US" altLang="ja-JP" sz="1400" dirty="0" smtClean="0">
                <a:hlinkClick r:id="rId4"/>
              </a:rPr>
              <a:t>http</a:t>
            </a:r>
            <a:r>
              <a:rPr lang="en-US" altLang="ja-JP" sz="1400" dirty="0">
                <a:hlinkClick r:id="rId4"/>
              </a:rPr>
              <a:t>://wixtoolset.org/</a:t>
            </a:r>
            <a:endParaRPr lang="en-US" altLang="ja-JP" sz="1400" dirty="0" smtClean="0"/>
          </a:p>
          <a:p>
            <a:pPr marL="0" indent="0" eaLnBrk="1" hangingPunct="1">
              <a:spcBef>
                <a:spcPct val="0"/>
              </a:spcBef>
              <a:buNone/>
            </a:pPr>
            <a:r>
              <a:rPr lang="ja-JP" altLang="en-US" sz="1400" dirty="0" smtClean="0"/>
              <a:t>　　無償</a:t>
            </a:r>
            <a:endParaRPr lang="en-US" altLang="en-US" sz="1400" dirty="0"/>
          </a:p>
        </p:txBody>
      </p:sp>
      <p:sp>
        <p:nvSpPr>
          <p:cNvPr id="12295" name="Text Box 7"/>
          <p:cNvSpPr txBox="1">
            <a:spLocks noChangeArrowheads="1"/>
          </p:cNvSpPr>
          <p:nvPr/>
        </p:nvSpPr>
        <p:spPr bwMode="auto">
          <a:xfrm>
            <a:off x="944264" y="5921404"/>
            <a:ext cx="7164387" cy="707886"/>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en-US" altLang="ja-JP" sz="2000" b="1" dirty="0" smtClean="0"/>
              <a:t>Java</a:t>
            </a:r>
            <a:r>
              <a:rPr lang="ja-JP" altLang="en-US" sz="2000" b="1" dirty="0" smtClean="0"/>
              <a:t> </a:t>
            </a:r>
            <a:r>
              <a:rPr lang="en-US" altLang="ja-JP" sz="2000" b="1" dirty="0" smtClean="0"/>
              <a:t>SE</a:t>
            </a:r>
            <a:r>
              <a:rPr lang="ja-JP" altLang="en-US" sz="2000" b="1" dirty="0" smtClean="0"/>
              <a:t> </a:t>
            </a:r>
            <a:r>
              <a:rPr lang="en-US" altLang="ja-JP" sz="2000" b="1" dirty="0" smtClean="0"/>
              <a:t>8</a:t>
            </a:r>
            <a:r>
              <a:rPr lang="ja-JP" altLang="en-US" sz="2000" b="1" dirty="0" smtClean="0"/>
              <a:t>の</a:t>
            </a:r>
            <a:r>
              <a:rPr lang="en-US" altLang="ja-JP" sz="2000" b="1" dirty="0" err="1" smtClean="0"/>
              <a:t>javapackager</a:t>
            </a:r>
            <a:r>
              <a:rPr lang="ja-JP" altLang="en-US" sz="2000" b="1" dirty="0" smtClean="0"/>
              <a:t>は、</a:t>
            </a:r>
            <a:endParaRPr lang="en-US" altLang="ja-JP" sz="2000" b="1" dirty="0" smtClean="0"/>
          </a:p>
          <a:p>
            <a:pPr marL="0" lvl="1" algn="ctr" eaLnBrk="1" hangingPunct="1">
              <a:lnSpc>
                <a:spcPct val="90000"/>
              </a:lnSpc>
              <a:buClr>
                <a:schemeClr val="accent1"/>
              </a:buClr>
              <a:buFontTx/>
              <a:buNone/>
            </a:pPr>
            <a:r>
              <a:rPr lang="en-US" altLang="ja-JP" sz="2000" b="1" dirty="0" smtClean="0"/>
              <a:t>WiX toolset</a:t>
            </a:r>
            <a:r>
              <a:rPr lang="ja-JP" altLang="en-US" sz="2000" b="1" dirty="0" smtClean="0"/>
              <a:t>または</a:t>
            </a:r>
            <a:r>
              <a:rPr lang="en-US" altLang="ja-JP" sz="2000" b="1" dirty="0" err="1" smtClean="0"/>
              <a:t>Inno</a:t>
            </a:r>
            <a:r>
              <a:rPr lang="en-US" altLang="ja-JP" sz="2000" b="1" dirty="0" smtClean="0"/>
              <a:t> Setup</a:t>
            </a:r>
            <a:r>
              <a:rPr lang="ja-JP" altLang="en-US" sz="2000" b="1" dirty="0" smtClean="0"/>
              <a:t>を使う</a:t>
            </a:r>
            <a:endParaRPr lang="en-US" altLang="en-US" sz="2000" b="1" dirty="0"/>
          </a:p>
        </p:txBody>
      </p:sp>
      <p:sp>
        <p:nvSpPr>
          <p:cNvPr id="12296" name="Text Box 8"/>
          <p:cNvSpPr txBox="1">
            <a:spLocks noChangeArrowheads="1"/>
          </p:cNvSpPr>
          <p:nvPr/>
        </p:nvSpPr>
        <p:spPr bwMode="auto">
          <a:xfrm>
            <a:off x="755576" y="2608263"/>
            <a:ext cx="73216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Windows</a:t>
            </a:r>
            <a:r>
              <a:rPr lang="ja-JP" altLang="en-US" sz="1400" dirty="0" smtClean="0"/>
              <a:t>インストーラー形式（</a:t>
            </a:r>
            <a:r>
              <a:rPr lang="en-US" altLang="ja-JP" sz="1400" dirty="0" smtClean="0"/>
              <a:t>MSI</a:t>
            </a:r>
            <a:r>
              <a:rPr lang="ja-JP" altLang="en-US" sz="1400" dirty="0" smtClean="0"/>
              <a:t>）を作成するもの、独自インストーラー形式を作成するものがある</a:t>
            </a:r>
            <a:endParaRPr lang="en-US" altLang="en-US" sz="1400" dirty="0"/>
          </a:p>
        </p:txBody>
      </p:sp>
      <p:sp>
        <p:nvSpPr>
          <p:cNvPr id="9" name="Text Box 5"/>
          <p:cNvSpPr txBox="1">
            <a:spLocks noChangeArrowheads="1"/>
          </p:cNvSpPr>
          <p:nvPr/>
        </p:nvSpPr>
        <p:spPr bwMode="auto">
          <a:xfrm>
            <a:off x="5103161" y="3140075"/>
            <a:ext cx="380531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65113" indent="-2651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ja-JP" altLang="en-US" sz="1600" b="1" u="sng" dirty="0"/>
              <a:t>独自</a:t>
            </a:r>
            <a:r>
              <a:rPr lang="ja-JP" altLang="en-US" sz="1600" b="1" u="sng" dirty="0" smtClean="0"/>
              <a:t>インストーラー</a:t>
            </a:r>
            <a:endParaRPr lang="en-GB" altLang="en-US" sz="1600" b="1" u="sng" dirty="0"/>
          </a:p>
          <a:p>
            <a:pPr eaLnBrk="1" hangingPunct="1">
              <a:spcBef>
                <a:spcPct val="0"/>
              </a:spcBef>
              <a:buFont typeface="Wingdings" panose="05000000000000000000" pitchFamily="2" charset="2"/>
              <a:buChar char="ü"/>
            </a:pPr>
            <a:r>
              <a:rPr lang="en-US" altLang="ja-JP" sz="1400" dirty="0" err="1" smtClean="0"/>
              <a:t>Inno</a:t>
            </a:r>
            <a:r>
              <a:rPr lang="ja-JP" altLang="en-US" sz="1400" dirty="0" smtClean="0"/>
              <a:t> </a:t>
            </a:r>
            <a:r>
              <a:rPr lang="en-US" altLang="ja-JP" sz="1400" dirty="0" smtClean="0"/>
              <a:t>Setup</a:t>
            </a:r>
          </a:p>
          <a:p>
            <a:pPr marL="0" indent="0" eaLnBrk="1" hangingPunct="1">
              <a:spcBef>
                <a:spcPct val="0"/>
              </a:spcBef>
              <a:buNone/>
            </a:pPr>
            <a:r>
              <a:rPr lang="ja-JP" altLang="en-US" sz="1400" dirty="0"/>
              <a:t>　</a:t>
            </a:r>
            <a:r>
              <a:rPr lang="ja-JP" altLang="en-US" sz="1400" dirty="0" smtClean="0"/>
              <a:t>　</a:t>
            </a:r>
            <a:r>
              <a:rPr lang="en-US" altLang="ja-JP" sz="1400" dirty="0"/>
              <a:t> </a:t>
            </a:r>
            <a:r>
              <a:rPr lang="en-US" altLang="ja-JP" sz="1400" dirty="0">
                <a:hlinkClick r:id="rId5"/>
              </a:rPr>
              <a:t>http://www.jrsoftware.org/isinfo.php</a:t>
            </a:r>
            <a:endParaRPr lang="en-GB" altLang="en-US" sz="1400" dirty="0" smtClean="0"/>
          </a:p>
          <a:p>
            <a:pPr marL="0" indent="0" eaLnBrk="1" hangingPunct="1">
              <a:spcBef>
                <a:spcPct val="0"/>
              </a:spcBef>
              <a:buNone/>
            </a:pPr>
            <a:r>
              <a:rPr lang="ja-JP" altLang="en-US" sz="1400" dirty="0"/>
              <a:t>　</a:t>
            </a:r>
            <a:r>
              <a:rPr lang="ja-JP" altLang="en-US" sz="1400" dirty="0" smtClean="0"/>
              <a:t>　無償</a:t>
            </a:r>
            <a:endParaRPr lang="en-US" altLang="ja-JP" sz="1400" dirty="0" smtClean="0"/>
          </a:p>
          <a:p>
            <a:pPr eaLnBrk="1" hangingPunct="1">
              <a:spcBef>
                <a:spcPct val="0"/>
              </a:spcBef>
              <a:buFont typeface="Wingdings" panose="05000000000000000000" pitchFamily="2" charset="2"/>
              <a:buChar char="ü"/>
            </a:pPr>
            <a:r>
              <a:rPr lang="en-US" altLang="ja-JP" sz="1400" dirty="0" smtClean="0"/>
              <a:t>NSIS</a:t>
            </a:r>
          </a:p>
          <a:p>
            <a:pPr marL="0" indent="0" eaLnBrk="1" hangingPunct="1">
              <a:spcBef>
                <a:spcPct val="0"/>
              </a:spcBef>
              <a:buNone/>
            </a:pPr>
            <a:r>
              <a:rPr lang="ja-JP" altLang="en-US" sz="1400" dirty="0" smtClean="0"/>
              <a:t>　　</a:t>
            </a:r>
            <a:r>
              <a:rPr lang="en-US" altLang="ja-JP" sz="1400" dirty="0"/>
              <a:t> </a:t>
            </a:r>
            <a:r>
              <a:rPr lang="en-US" altLang="ja-JP" sz="1400" dirty="0">
                <a:hlinkClick r:id="rId6"/>
              </a:rPr>
              <a:t>http://nsis.sourceforge.net</a:t>
            </a:r>
            <a:r>
              <a:rPr lang="en-US" altLang="ja-JP" sz="1400" dirty="0" smtClean="0">
                <a:hlinkClick r:id="rId6"/>
              </a:rPr>
              <a:t>/</a:t>
            </a:r>
            <a:endParaRPr lang="en-US" altLang="ja-JP" sz="1400" dirty="0" smtClean="0"/>
          </a:p>
          <a:p>
            <a:pPr marL="0" indent="0" eaLnBrk="1" hangingPunct="1">
              <a:spcBef>
                <a:spcPct val="0"/>
              </a:spcBef>
              <a:buNone/>
            </a:pPr>
            <a:r>
              <a:rPr lang="ja-JP" altLang="en-US" sz="1400" dirty="0" smtClean="0"/>
              <a:t>　　無償</a:t>
            </a:r>
            <a:endParaRPr lang="en-US" altLang="en-US" sz="1400" dirty="0"/>
          </a:p>
        </p:txBody>
      </p:sp>
    </p:spTree>
    <p:extLst>
      <p:ext uri="{BB962C8B-B14F-4D97-AF65-F5344CB8AC3E}">
        <p14:creationId xmlns:p14="http://schemas.microsoft.com/office/powerpoint/2010/main" val="290150718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39552" y="1916832"/>
            <a:ext cx="4104456" cy="4608512"/>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kumimoji="1" lang="en-US" altLang="ja-JP" sz="2000" dirty="0" smtClean="0"/>
              <a:t>Windows</a:t>
            </a:r>
            <a:r>
              <a:rPr kumimoji="1" lang="ja-JP" altLang="en-US" sz="2000" dirty="0" smtClean="0"/>
              <a:t>インストーラー（</a:t>
            </a:r>
            <a:r>
              <a:rPr kumimoji="1" lang="en-US" altLang="ja-JP" sz="2000" dirty="0" smtClean="0"/>
              <a:t>MSI</a:t>
            </a:r>
            <a:r>
              <a:rPr kumimoji="1" lang="ja-JP" altLang="en-US" sz="2000" dirty="0" smtClean="0"/>
              <a:t>）形式</a:t>
            </a:r>
            <a:endParaRPr kumimoji="1" lang="ja-JP" altLang="en-US" sz="2000" dirty="0"/>
          </a:p>
        </p:txBody>
      </p:sp>
      <p:sp>
        <p:nvSpPr>
          <p:cNvPr id="2" name="タイトル 1"/>
          <p:cNvSpPr>
            <a:spLocks noGrp="1"/>
          </p:cNvSpPr>
          <p:nvPr>
            <p:ph type="title"/>
          </p:nvPr>
        </p:nvSpPr>
        <p:spPr/>
        <p:txBody>
          <a:bodyPr/>
          <a:lstStyle/>
          <a:p>
            <a:r>
              <a:rPr kumimoji="1" lang="en-US" altLang="ja-JP" dirty="0" smtClean="0"/>
              <a:t>Windows</a:t>
            </a:r>
            <a:r>
              <a:rPr kumimoji="1" lang="ja-JP" altLang="en-US" dirty="0" smtClean="0"/>
              <a:t>インストーラーを作成する方法</a:t>
            </a:r>
            <a:endParaRPr kumimoji="1" lang="ja-JP" altLang="en-US" dirty="0"/>
          </a:p>
        </p:txBody>
      </p:sp>
      <p:sp>
        <p:nvSpPr>
          <p:cNvPr id="5" name="角丸四角形 4"/>
          <p:cNvSpPr/>
          <p:nvPr/>
        </p:nvSpPr>
        <p:spPr>
          <a:xfrm>
            <a:off x="1080597" y="2420888"/>
            <a:ext cx="2232248"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400" dirty="0" err="1" smtClean="0"/>
              <a:t>InstallShield</a:t>
            </a:r>
            <a:endParaRPr kumimoji="1" lang="en-US" altLang="ja-JP" sz="2400" dirty="0" smtClean="0"/>
          </a:p>
          <a:p>
            <a:pPr algn="ctr"/>
            <a:r>
              <a:rPr kumimoji="1" lang="ja-JP" altLang="en-US" sz="2400" dirty="0" smtClean="0"/>
              <a:t>商用製品</a:t>
            </a:r>
            <a:endParaRPr kumimoji="1" lang="ja-JP" altLang="en-US" sz="2400" dirty="0"/>
          </a:p>
        </p:txBody>
      </p:sp>
      <p:sp>
        <p:nvSpPr>
          <p:cNvPr id="8" name="角丸四角形 7"/>
          <p:cNvSpPr/>
          <p:nvPr/>
        </p:nvSpPr>
        <p:spPr>
          <a:xfrm>
            <a:off x="1115616" y="3861048"/>
            <a:ext cx="2232248"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400" dirty="0" smtClean="0"/>
              <a:t>Visual Studio Installer</a:t>
            </a:r>
          </a:p>
          <a:p>
            <a:pPr algn="ctr"/>
            <a:r>
              <a:rPr kumimoji="1" lang="ja-JP" altLang="en-US" sz="2400" dirty="0" smtClean="0"/>
              <a:t>商用</a:t>
            </a:r>
            <a:r>
              <a:rPr kumimoji="1" lang="ja-JP" altLang="en-US" sz="2400" dirty="0"/>
              <a:t>製品</a:t>
            </a:r>
            <a:endParaRPr kumimoji="1" lang="en-US" altLang="ja-JP" sz="2400" dirty="0" smtClean="0"/>
          </a:p>
        </p:txBody>
      </p:sp>
      <p:sp>
        <p:nvSpPr>
          <p:cNvPr id="10" name="角丸四角形 9"/>
          <p:cNvSpPr/>
          <p:nvPr/>
        </p:nvSpPr>
        <p:spPr>
          <a:xfrm>
            <a:off x="1115616" y="5301208"/>
            <a:ext cx="2232248"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400" dirty="0" smtClean="0"/>
              <a:t>WiX</a:t>
            </a:r>
            <a:r>
              <a:rPr kumimoji="1" lang="ja-JP" altLang="en-US" sz="2400" dirty="0" smtClean="0"/>
              <a:t> </a:t>
            </a:r>
            <a:r>
              <a:rPr kumimoji="1" lang="en-US" altLang="ja-JP" sz="2400" dirty="0" smtClean="0"/>
              <a:t>toolset</a:t>
            </a:r>
          </a:p>
          <a:p>
            <a:pPr algn="ctr"/>
            <a:r>
              <a:rPr kumimoji="1" lang="ja-JP" altLang="en-US" sz="2400" dirty="0"/>
              <a:t>無償</a:t>
            </a:r>
            <a:endParaRPr kumimoji="1" lang="en-US" altLang="ja-JP" sz="2400" dirty="0" smtClean="0"/>
          </a:p>
        </p:txBody>
      </p:sp>
      <p:sp>
        <p:nvSpPr>
          <p:cNvPr id="12" name="正方形/長方形 11"/>
          <p:cNvSpPr/>
          <p:nvPr/>
        </p:nvSpPr>
        <p:spPr>
          <a:xfrm>
            <a:off x="4932040" y="1916832"/>
            <a:ext cx="3960440" cy="4608512"/>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2000" dirty="0" smtClean="0"/>
              <a:t>独自インストーラー形式</a:t>
            </a:r>
            <a:endParaRPr kumimoji="1" lang="ja-JP" altLang="en-US" sz="2000" dirty="0"/>
          </a:p>
        </p:txBody>
      </p:sp>
      <p:sp>
        <p:nvSpPr>
          <p:cNvPr id="13" name="角丸四角形 12"/>
          <p:cNvSpPr/>
          <p:nvPr/>
        </p:nvSpPr>
        <p:spPr>
          <a:xfrm>
            <a:off x="5976826" y="3861048"/>
            <a:ext cx="2232248"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400" dirty="0" smtClean="0"/>
              <a:t>NSIS</a:t>
            </a:r>
          </a:p>
          <a:p>
            <a:pPr algn="ctr"/>
            <a:r>
              <a:rPr kumimoji="1" lang="ja-JP" altLang="en-US" sz="2400" dirty="0" smtClean="0"/>
              <a:t>無償</a:t>
            </a:r>
            <a:endParaRPr kumimoji="1" lang="en-US" altLang="ja-JP" sz="2400" dirty="0" smtClean="0"/>
          </a:p>
        </p:txBody>
      </p:sp>
      <p:sp>
        <p:nvSpPr>
          <p:cNvPr id="14" name="角丸四角形 13"/>
          <p:cNvSpPr/>
          <p:nvPr/>
        </p:nvSpPr>
        <p:spPr>
          <a:xfrm>
            <a:off x="5976826" y="2420888"/>
            <a:ext cx="2232248" cy="10801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ja-JP" sz="2400" dirty="0" err="1" smtClean="0"/>
              <a:t>Inno</a:t>
            </a:r>
            <a:r>
              <a:rPr kumimoji="1" lang="ja-JP" altLang="en-US" sz="2400" dirty="0" smtClean="0"/>
              <a:t> </a:t>
            </a:r>
            <a:r>
              <a:rPr kumimoji="1" lang="en-US" altLang="ja-JP" sz="2400" dirty="0" smtClean="0"/>
              <a:t>Setup</a:t>
            </a:r>
          </a:p>
          <a:p>
            <a:pPr algn="ctr"/>
            <a:r>
              <a:rPr kumimoji="1" lang="ja-JP" altLang="en-US" sz="2400" dirty="0"/>
              <a:t>無償</a:t>
            </a:r>
            <a:endParaRPr kumimoji="1" lang="en-US" altLang="ja-JP" sz="2400" dirty="0" smtClean="0"/>
          </a:p>
        </p:txBody>
      </p:sp>
      <p:sp>
        <p:nvSpPr>
          <p:cNvPr id="3" name="正方形/長方形 2"/>
          <p:cNvSpPr/>
          <p:nvPr/>
        </p:nvSpPr>
        <p:spPr>
          <a:xfrm>
            <a:off x="755576" y="5085184"/>
            <a:ext cx="3528392" cy="1368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185053" y="2276872"/>
            <a:ext cx="3528392" cy="1368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35421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pic>
        <p:nvPicPr>
          <p:cNvPr id="5" name="図 4"/>
          <p:cNvPicPr>
            <a:picLocks noChangeAspect="1"/>
          </p:cNvPicPr>
          <p:nvPr/>
        </p:nvPicPr>
        <p:blipFill>
          <a:blip r:embed="rId2"/>
          <a:stretch>
            <a:fillRect/>
          </a:stretch>
        </p:blipFill>
        <p:spPr>
          <a:xfrm>
            <a:off x="238197" y="2132856"/>
            <a:ext cx="7944258" cy="4584936"/>
          </a:xfrm>
          <a:prstGeom prst="rect">
            <a:avLst/>
          </a:prstGeom>
        </p:spPr>
      </p:pic>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sp>
        <p:nvSpPr>
          <p:cNvPr id="7" name="角丸四角形 6"/>
          <p:cNvSpPr/>
          <p:nvPr/>
        </p:nvSpPr>
        <p:spPr>
          <a:xfrm>
            <a:off x="6300192" y="3429000"/>
            <a:ext cx="1368152" cy="43204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13560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3" name="図 2"/>
          <p:cNvPicPr>
            <a:picLocks noChangeAspect="1"/>
          </p:cNvPicPr>
          <p:nvPr/>
        </p:nvPicPr>
        <p:blipFill>
          <a:blip r:embed="rId2"/>
          <a:stretch>
            <a:fillRect/>
          </a:stretch>
        </p:blipFill>
        <p:spPr>
          <a:xfrm>
            <a:off x="277307" y="1973012"/>
            <a:ext cx="6022885" cy="4617545"/>
          </a:xfrm>
          <a:prstGeom prst="rect">
            <a:avLst/>
          </a:prstGeom>
        </p:spPr>
      </p:pic>
      <p:sp>
        <p:nvSpPr>
          <p:cNvPr id="7" name="角丸四角形 6"/>
          <p:cNvSpPr/>
          <p:nvPr/>
        </p:nvSpPr>
        <p:spPr>
          <a:xfrm>
            <a:off x="3973646" y="5085184"/>
            <a:ext cx="1966506" cy="57606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20360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4" name="図 3"/>
          <p:cNvPicPr>
            <a:picLocks noChangeAspect="1"/>
          </p:cNvPicPr>
          <p:nvPr/>
        </p:nvPicPr>
        <p:blipFill>
          <a:blip r:embed="rId2"/>
          <a:stretch>
            <a:fillRect/>
          </a:stretch>
        </p:blipFill>
        <p:spPr>
          <a:xfrm>
            <a:off x="250825" y="1949846"/>
            <a:ext cx="5977359" cy="4366310"/>
          </a:xfrm>
          <a:prstGeom prst="rect">
            <a:avLst/>
          </a:prstGeom>
        </p:spPr>
      </p:pic>
      <p:sp>
        <p:nvSpPr>
          <p:cNvPr id="7" name="角丸四角形 6"/>
          <p:cNvSpPr/>
          <p:nvPr/>
        </p:nvSpPr>
        <p:spPr>
          <a:xfrm>
            <a:off x="250824" y="5445224"/>
            <a:ext cx="2376959" cy="57606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058553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3" name="図 2"/>
          <p:cNvPicPr>
            <a:picLocks noChangeAspect="1"/>
          </p:cNvPicPr>
          <p:nvPr/>
        </p:nvPicPr>
        <p:blipFill>
          <a:blip r:embed="rId2"/>
          <a:stretch>
            <a:fillRect/>
          </a:stretch>
        </p:blipFill>
        <p:spPr>
          <a:xfrm>
            <a:off x="371114" y="2564904"/>
            <a:ext cx="3289548" cy="3289548"/>
          </a:xfrm>
          <a:prstGeom prst="rect">
            <a:avLst/>
          </a:prstGeom>
        </p:spPr>
      </p:pic>
      <p:sp>
        <p:nvSpPr>
          <p:cNvPr id="7" name="角丸四角形 6"/>
          <p:cNvSpPr/>
          <p:nvPr/>
        </p:nvSpPr>
        <p:spPr>
          <a:xfrm>
            <a:off x="179512" y="3717032"/>
            <a:ext cx="3816424" cy="1008112"/>
          </a:xfrm>
          <a:prstGeom prst="round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3"/>
          <a:stretch>
            <a:fillRect/>
          </a:stretch>
        </p:blipFill>
        <p:spPr>
          <a:xfrm>
            <a:off x="4499992" y="3068960"/>
            <a:ext cx="4064993" cy="3021617"/>
          </a:xfrm>
          <a:prstGeom prst="rect">
            <a:avLst/>
          </a:prstGeom>
        </p:spPr>
      </p:pic>
      <p:sp>
        <p:nvSpPr>
          <p:cNvPr id="8" name="角丸四角形 7"/>
          <p:cNvSpPr/>
          <p:nvPr/>
        </p:nvSpPr>
        <p:spPr>
          <a:xfrm>
            <a:off x="4331554" y="3717032"/>
            <a:ext cx="3984862" cy="360040"/>
          </a:xfrm>
          <a:prstGeom prst="round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236798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9" name="図 8"/>
          <p:cNvPicPr>
            <a:picLocks noChangeAspect="1"/>
          </p:cNvPicPr>
          <p:nvPr/>
        </p:nvPicPr>
        <p:blipFill>
          <a:blip r:embed="rId2"/>
          <a:stretch>
            <a:fillRect/>
          </a:stretch>
        </p:blipFill>
        <p:spPr>
          <a:xfrm>
            <a:off x="395536" y="2307350"/>
            <a:ext cx="4349974" cy="2184512"/>
          </a:xfrm>
          <a:prstGeom prst="rect">
            <a:avLst/>
          </a:prstGeom>
        </p:spPr>
      </p:pic>
      <p:sp>
        <p:nvSpPr>
          <p:cNvPr id="10" name="角丸四角形 9"/>
          <p:cNvSpPr/>
          <p:nvPr/>
        </p:nvSpPr>
        <p:spPr>
          <a:xfrm>
            <a:off x="467544" y="4005064"/>
            <a:ext cx="1224136"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a:stretch>
            <a:fillRect/>
          </a:stretch>
        </p:blipFill>
        <p:spPr>
          <a:xfrm>
            <a:off x="4572000" y="1665795"/>
            <a:ext cx="3444223" cy="4416710"/>
          </a:xfrm>
          <a:prstGeom prst="rect">
            <a:avLst/>
          </a:prstGeom>
        </p:spPr>
      </p:pic>
      <p:sp>
        <p:nvSpPr>
          <p:cNvPr id="12" name="角丸四角形 11"/>
          <p:cNvSpPr/>
          <p:nvPr/>
        </p:nvSpPr>
        <p:spPr>
          <a:xfrm>
            <a:off x="6660232" y="5248086"/>
            <a:ext cx="1224136" cy="2880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7884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簡単な配布、インストール、実行</a:t>
            </a:r>
          </a:p>
        </p:txBody>
      </p:sp>
      <p:pic>
        <p:nvPicPr>
          <p:cNvPr id="4" name="図 3"/>
          <p:cNvPicPr>
            <a:picLocks noChangeAspect="1"/>
          </p:cNvPicPr>
          <p:nvPr/>
        </p:nvPicPr>
        <p:blipFill>
          <a:blip r:embed="rId2"/>
          <a:stretch>
            <a:fillRect/>
          </a:stretch>
        </p:blipFill>
        <p:spPr>
          <a:xfrm>
            <a:off x="323528" y="1844824"/>
            <a:ext cx="5160205" cy="1746840"/>
          </a:xfrm>
          <a:prstGeom prst="rect">
            <a:avLst/>
          </a:prstGeom>
        </p:spPr>
      </p:pic>
      <p:sp>
        <p:nvSpPr>
          <p:cNvPr id="5" name="正方形/長方形 4"/>
          <p:cNvSpPr/>
          <p:nvPr/>
        </p:nvSpPr>
        <p:spPr>
          <a:xfrm>
            <a:off x="3491880" y="2132856"/>
            <a:ext cx="1440160" cy="1440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a:stretch>
            <a:fillRect/>
          </a:stretch>
        </p:blipFill>
        <p:spPr>
          <a:xfrm>
            <a:off x="4860032" y="3076379"/>
            <a:ext cx="2971953" cy="1606633"/>
          </a:xfrm>
          <a:prstGeom prst="rect">
            <a:avLst/>
          </a:prstGeom>
        </p:spPr>
      </p:pic>
      <p:pic>
        <p:nvPicPr>
          <p:cNvPr id="22" name="図 21"/>
          <p:cNvPicPr>
            <a:picLocks noChangeAspect="1"/>
          </p:cNvPicPr>
          <p:nvPr/>
        </p:nvPicPr>
        <p:blipFill>
          <a:blip r:embed="rId4"/>
          <a:stretch>
            <a:fillRect/>
          </a:stretch>
        </p:blipFill>
        <p:spPr>
          <a:xfrm>
            <a:off x="1318631" y="4005064"/>
            <a:ext cx="2514729" cy="2597283"/>
          </a:xfrm>
          <a:prstGeom prst="rect">
            <a:avLst/>
          </a:prstGeom>
        </p:spPr>
      </p:pic>
      <p:sp>
        <p:nvSpPr>
          <p:cNvPr id="25" name="下カーブ矢印 24"/>
          <p:cNvSpPr/>
          <p:nvPr/>
        </p:nvSpPr>
        <p:spPr>
          <a:xfrm rot="2676270">
            <a:off x="5327956" y="2132129"/>
            <a:ext cx="1470128" cy="50010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左カーブ矢印 25"/>
          <p:cNvSpPr/>
          <p:nvPr/>
        </p:nvSpPr>
        <p:spPr>
          <a:xfrm rot="3657034">
            <a:off x="4106500" y="4228270"/>
            <a:ext cx="516587" cy="155890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横巻き 27"/>
          <p:cNvSpPr/>
          <p:nvPr/>
        </p:nvSpPr>
        <p:spPr>
          <a:xfrm>
            <a:off x="4211960" y="5491443"/>
            <a:ext cx="4680520" cy="901168"/>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2400" dirty="0"/>
              <a:t>Microsoft</a:t>
            </a:r>
            <a:r>
              <a:rPr kumimoji="1" lang="ja-JP" altLang="en-US" sz="2400" dirty="0"/>
              <a:t> </a:t>
            </a:r>
            <a:r>
              <a:rPr kumimoji="1" lang="en-US" altLang="ja-JP" sz="2400" dirty="0"/>
              <a:t>Windows</a:t>
            </a:r>
            <a:r>
              <a:rPr kumimoji="1" lang="ja-JP" altLang="en-US" sz="2400" dirty="0"/>
              <a:t> インストーラー</a:t>
            </a:r>
          </a:p>
        </p:txBody>
      </p:sp>
    </p:spTree>
    <p:extLst>
      <p:ext uri="{BB962C8B-B14F-4D97-AF65-F5344CB8AC3E}">
        <p14:creationId xmlns:p14="http://schemas.microsoft.com/office/powerpoint/2010/main" val="29343514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13" name="図 12"/>
          <p:cNvPicPr>
            <a:picLocks noChangeAspect="1"/>
          </p:cNvPicPr>
          <p:nvPr/>
        </p:nvPicPr>
        <p:blipFill>
          <a:blip r:embed="rId2"/>
          <a:stretch>
            <a:fillRect/>
          </a:stretch>
        </p:blipFill>
        <p:spPr>
          <a:xfrm>
            <a:off x="244526" y="2263657"/>
            <a:ext cx="5074162" cy="2328077"/>
          </a:xfrm>
          <a:prstGeom prst="rect">
            <a:avLst/>
          </a:prstGeom>
        </p:spPr>
      </p:pic>
      <p:sp>
        <p:nvSpPr>
          <p:cNvPr id="14" name="角丸四角形 13"/>
          <p:cNvSpPr/>
          <p:nvPr/>
        </p:nvSpPr>
        <p:spPr>
          <a:xfrm>
            <a:off x="3557257" y="4187720"/>
            <a:ext cx="1007385" cy="3076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60914" y="3743683"/>
            <a:ext cx="4536140" cy="2673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a:off x="2483768" y="4971776"/>
            <a:ext cx="6316143" cy="1038617"/>
          </a:xfrm>
          <a:prstGeom prst="rect">
            <a:avLst/>
          </a:prstGeom>
        </p:spPr>
      </p:pic>
      <p:sp>
        <p:nvSpPr>
          <p:cNvPr id="12" name="角丸四角形 11"/>
          <p:cNvSpPr/>
          <p:nvPr/>
        </p:nvSpPr>
        <p:spPr>
          <a:xfrm>
            <a:off x="7524327" y="5589239"/>
            <a:ext cx="1275583" cy="42115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094364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6" name="テキスト ボックス 5"/>
          <p:cNvSpPr txBox="1"/>
          <p:nvPr/>
        </p:nvSpPr>
        <p:spPr>
          <a:xfrm>
            <a:off x="250825" y="1484784"/>
            <a:ext cx="7417519" cy="461665"/>
          </a:xfrm>
          <a:prstGeom prst="rect">
            <a:avLst/>
          </a:prstGeom>
          <a:noFill/>
        </p:spPr>
        <p:txBody>
          <a:bodyPr wrap="square" rtlCol="0">
            <a:spAutoFit/>
          </a:bodyPr>
          <a:lstStyle/>
          <a:p>
            <a:r>
              <a:rPr kumimoji="1" lang="en-US" altLang="ja-JP" sz="2400" dirty="0" smtClean="0"/>
              <a:t>WiX Toolset</a:t>
            </a:r>
            <a:r>
              <a:rPr kumimoji="1" lang="ja-JP" altLang="en-US" sz="2400" dirty="0" smtClean="0"/>
              <a:t>のインストール</a:t>
            </a:r>
            <a:endParaRPr kumimoji="1" lang="ja-JP" altLang="en-US" sz="2400" dirty="0"/>
          </a:p>
        </p:txBody>
      </p:sp>
      <p:pic>
        <p:nvPicPr>
          <p:cNvPr id="3" name="図 2"/>
          <p:cNvPicPr>
            <a:picLocks noChangeAspect="1"/>
          </p:cNvPicPr>
          <p:nvPr/>
        </p:nvPicPr>
        <p:blipFill>
          <a:blip r:embed="rId2"/>
          <a:stretch>
            <a:fillRect/>
          </a:stretch>
        </p:blipFill>
        <p:spPr>
          <a:xfrm>
            <a:off x="315739" y="2234258"/>
            <a:ext cx="7957210" cy="1656184"/>
          </a:xfrm>
          <a:prstGeom prst="rect">
            <a:avLst/>
          </a:prstGeom>
        </p:spPr>
      </p:pic>
      <p:pic>
        <p:nvPicPr>
          <p:cNvPr id="5" name="図 4"/>
          <p:cNvPicPr>
            <a:picLocks noChangeAspect="1"/>
          </p:cNvPicPr>
          <p:nvPr/>
        </p:nvPicPr>
        <p:blipFill>
          <a:blip r:embed="rId3"/>
          <a:stretch>
            <a:fillRect/>
          </a:stretch>
        </p:blipFill>
        <p:spPr>
          <a:xfrm>
            <a:off x="315739" y="4437112"/>
            <a:ext cx="7943895" cy="1590331"/>
          </a:xfrm>
          <a:prstGeom prst="rect">
            <a:avLst/>
          </a:prstGeom>
        </p:spPr>
      </p:pic>
    </p:spTree>
    <p:extLst>
      <p:ext uri="{BB962C8B-B14F-4D97-AF65-F5344CB8AC3E}">
        <p14:creationId xmlns:p14="http://schemas.microsoft.com/office/powerpoint/2010/main" val="8458480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補遺</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624" y="1844824"/>
            <a:ext cx="6735115" cy="4505954"/>
          </a:xfrm>
        </p:spPr>
      </p:pic>
      <p:sp>
        <p:nvSpPr>
          <p:cNvPr id="5" name="テキスト ボックス 4"/>
          <p:cNvSpPr txBox="1"/>
          <p:nvPr/>
        </p:nvSpPr>
        <p:spPr>
          <a:xfrm>
            <a:off x="611560" y="6453336"/>
            <a:ext cx="7776864" cy="369332"/>
          </a:xfrm>
          <a:prstGeom prst="rect">
            <a:avLst/>
          </a:prstGeom>
          <a:noFill/>
        </p:spPr>
        <p:txBody>
          <a:bodyPr wrap="square" rtlCol="0">
            <a:spAutoFit/>
          </a:bodyPr>
          <a:lstStyle/>
          <a:p>
            <a:r>
              <a:rPr kumimoji="1" lang="en-US" altLang="ja-JP" dirty="0" smtClean="0"/>
              <a:t>Intel 64 and IA-32 Architectures Optimization Reference Manual</a:t>
            </a:r>
            <a:r>
              <a:rPr kumimoji="1" lang="ja-JP" altLang="en-US" dirty="0"/>
              <a:t> </a:t>
            </a:r>
            <a:r>
              <a:rPr kumimoji="1" lang="ja-JP" altLang="en-US" dirty="0" smtClean="0"/>
              <a:t>より</a:t>
            </a:r>
            <a:endParaRPr kumimoji="1" lang="ja-JP" altLang="en-US" dirty="0"/>
          </a:p>
        </p:txBody>
      </p:sp>
      <p:sp>
        <p:nvSpPr>
          <p:cNvPr id="7" name="四角形吹き出し 6"/>
          <p:cNvSpPr/>
          <p:nvPr/>
        </p:nvSpPr>
        <p:spPr>
          <a:xfrm>
            <a:off x="7092950" y="2564904"/>
            <a:ext cx="1656184" cy="648072"/>
          </a:xfrm>
          <a:prstGeom prst="wedgeRectCallout">
            <a:avLst>
              <a:gd name="adj1" fmla="val -86175"/>
              <a:gd name="adj2" fmla="val 12689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smtClean="0"/>
              <a:t>同時</a:t>
            </a:r>
            <a:r>
              <a:rPr kumimoji="1" lang="en-US" altLang="ja-JP" dirty="0" smtClean="0"/>
              <a:t>8</a:t>
            </a:r>
            <a:r>
              <a:rPr kumimoji="1" lang="ja-JP" altLang="en-US" dirty="0" smtClean="0"/>
              <a:t>命令</a:t>
            </a:r>
            <a:endParaRPr kumimoji="1" lang="en-US" altLang="ja-JP" dirty="0" smtClean="0"/>
          </a:p>
          <a:p>
            <a:pPr algn="ctr"/>
            <a:r>
              <a:rPr kumimoji="1" lang="ja-JP" altLang="en-US" dirty="0" smtClean="0"/>
              <a:t>（</a:t>
            </a:r>
            <a:r>
              <a:rPr kumimoji="1" lang="en-US" altLang="ja-JP" dirty="0" smtClean="0"/>
              <a:t>Port 0</a:t>
            </a:r>
            <a:r>
              <a:rPr kumimoji="1" lang="ja-JP" altLang="en-US" dirty="0" smtClean="0"/>
              <a:t>～</a:t>
            </a:r>
            <a:r>
              <a:rPr kumimoji="1" lang="en-US" altLang="ja-JP" dirty="0" smtClean="0"/>
              <a:t>7</a:t>
            </a:r>
            <a:r>
              <a:rPr kumimoji="1" lang="ja-JP" altLang="en-US" dirty="0" smtClean="0"/>
              <a:t>）</a:t>
            </a:r>
            <a:endParaRPr kumimoji="1" lang="ja-JP" altLang="en-US" dirty="0"/>
          </a:p>
        </p:txBody>
      </p:sp>
      <p:sp>
        <p:nvSpPr>
          <p:cNvPr id="8" name="テキスト ボックス 7"/>
          <p:cNvSpPr txBox="1"/>
          <p:nvPr/>
        </p:nvSpPr>
        <p:spPr>
          <a:xfrm>
            <a:off x="7128954" y="3669937"/>
            <a:ext cx="1584176" cy="1384995"/>
          </a:xfrm>
          <a:prstGeom prst="rect">
            <a:avLst/>
          </a:prstGeom>
          <a:noFill/>
        </p:spPr>
        <p:txBody>
          <a:bodyPr wrap="square" rtlCol="0">
            <a:spAutoFit/>
          </a:bodyPr>
          <a:lstStyle/>
          <a:p>
            <a:r>
              <a:rPr kumimoji="1" lang="ja-JP" altLang="en-US" sz="1400" dirty="0" smtClean="0"/>
              <a:t>但し、</a:t>
            </a:r>
            <a:r>
              <a:rPr kumimoji="1" lang="en-US" altLang="ja-JP" sz="1400" dirty="0" smtClean="0"/>
              <a:t>Port</a:t>
            </a:r>
            <a:r>
              <a:rPr kumimoji="1" lang="ja-JP" altLang="en-US" sz="1400" dirty="0" smtClean="0"/>
              <a:t>により実行可能な命令が異なる。</a:t>
            </a:r>
            <a:endParaRPr kumimoji="1" lang="en-US" altLang="ja-JP" sz="1400" dirty="0" smtClean="0"/>
          </a:p>
          <a:p>
            <a:r>
              <a:rPr kumimoji="1" lang="en-US" altLang="ja-JP" sz="1400" dirty="0" smtClean="0"/>
              <a:t>ALU(</a:t>
            </a:r>
            <a:r>
              <a:rPr kumimoji="1" lang="ja-JP" altLang="en-US" sz="1400" dirty="0" smtClean="0"/>
              <a:t>演算装置</a:t>
            </a:r>
            <a:r>
              <a:rPr kumimoji="1" lang="en-US" altLang="ja-JP" sz="1400" dirty="0" smtClean="0"/>
              <a:t>)</a:t>
            </a:r>
            <a:r>
              <a:rPr kumimoji="1" lang="ja-JP" altLang="en-US" sz="1400" dirty="0" smtClean="0"/>
              <a:t>４つ</a:t>
            </a:r>
            <a:endParaRPr kumimoji="1" lang="en-US" altLang="ja-JP" sz="1400" dirty="0" smtClean="0"/>
          </a:p>
          <a:p>
            <a:r>
              <a:rPr kumimoji="1" lang="en-US" altLang="ja-JP" sz="1400" dirty="0" smtClean="0"/>
              <a:t>LD/STA</a:t>
            </a:r>
            <a:r>
              <a:rPr kumimoji="1" lang="ja-JP" altLang="en-US" sz="1400" dirty="0" smtClean="0"/>
              <a:t>（メモリ読み書き）</a:t>
            </a:r>
            <a:r>
              <a:rPr kumimoji="1" lang="en-US" altLang="ja-JP" sz="1400" dirty="0" smtClean="0"/>
              <a:t>4</a:t>
            </a:r>
            <a:r>
              <a:rPr kumimoji="1" lang="ja-JP" altLang="en-US" sz="1400" dirty="0" smtClean="0"/>
              <a:t>つ</a:t>
            </a:r>
            <a:endParaRPr kumimoji="1" lang="ja-JP" altLang="en-US" sz="1400" dirty="0"/>
          </a:p>
        </p:txBody>
      </p:sp>
      <p:sp>
        <p:nvSpPr>
          <p:cNvPr id="3" name="テキスト ボックス 2"/>
          <p:cNvSpPr txBox="1"/>
          <p:nvPr/>
        </p:nvSpPr>
        <p:spPr>
          <a:xfrm>
            <a:off x="1691680" y="1556792"/>
            <a:ext cx="4680520" cy="369332"/>
          </a:xfrm>
          <a:prstGeom prst="rect">
            <a:avLst/>
          </a:prstGeom>
          <a:noFill/>
        </p:spPr>
        <p:txBody>
          <a:bodyPr wrap="square" rtlCol="0">
            <a:spAutoFit/>
          </a:bodyPr>
          <a:lstStyle/>
          <a:p>
            <a:r>
              <a:rPr kumimoji="1" lang="ja-JP" altLang="en-US" dirty="0" smtClean="0"/>
              <a:t>第</a:t>
            </a:r>
            <a:r>
              <a:rPr kumimoji="1" lang="en-US" altLang="ja-JP" dirty="0" smtClean="0"/>
              <a:t>4</a:t>
            </a:r>
            <a:r>
              <a:rPr kumimoji="1" lang="ja-JP" altLang="en-US" dirty="0" smtClean="0"/>
              <a:t>世代</a:t>
            </a:r>
            <a:r>
              <a:rPr kumimoji="1" lang="en-US" altLang="ja-JP" dirty="0" smtClean="0"/>
              <a:t>Core</a:t>
            </a:r>
            <a:r>
              <a:rPr kumimoji="1" lang="ja-JP" altLang="en-US" dirty="0" smtClean="0"/>
              <a:t>プロセッサ </a:t>
            </a:r>
            <a:r>
              <a:rPr kumimoji="1" lang="en-US" altLang="ja-JP" dirty="0" smtClean="0"/>
              <a:t>Haswell</a:t>
            </a:r>
            <a:r>
              <a:rPr kumimoji="1" lang="ja-JP" altLang="en-US" dirty="0" smtClean="0"/>
              <a:t> アーキテクチャ</a:t>
            </a:r>
            <a:endParaRPr kumimoji="1" lang="ja-JP" altLang="en-US" dirty="0"/>
          </a:p>
        </p:txBody>
      </p:sp>
    </p:spTree>
    <p:extLst>
      <p:ext uri="{BB962C8B-B14F-4D97-AF65-F5344CB8AC3E}">
        <p14:creationId xmlns:p14="http://schemas.microsoft.com/office/powerpoint/2010/main" val="42619189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2000" b="1" dirty="0" err="1" smtClean="0"/>
              <a:t>JavaVM</a:t>
            </a:r>
            <a:r>
              <a:rPr lang="en-US" altLang="ja-JP" sz="2000" b="1" dirty="0" smtClean="0"/>
              <a:t> 32bit</a:t>
            </a:r>
            <a:r>
              <a:rPr lang="ja-JP" altLang="en-US" sz="2000" b="1" dirty="0" smtClean="0"/>
              <a:t>か</a:t>
            </a:r>
            <a:r>
              <a:rPr lang="en-US" altLang="ja-JP" sz="2000" b="1" dirty="0" smtClean="0"/>
              <a:t>64bit</a:t>
            </a:r>
            <a:r>
              <a:rPr lang="ja-JP" altLang="en-US" sz="2000" b="1" dirty="0" smtClean="0"/>
              <a:t>か、それが問題だ</a:t>
            </a:r>
            <a:endParaRPr lang="en-GB" altLang="en-US" sz="2000" b="1" dirty="0"/>
          </a:p>
        </p:txBody>
      </p:sp>
      <p:sp>
        <p:nvSpPr>
          <p:cNvPr id="12293" name="Text Box 5"/>
          <p:cNvSpPr txBox="1">
            <a:spLocks noChangeArrowheads="1"/>
          </p:cNvSpPr>
          <p:nvPr/>
        </p:nvSpPr>
        <p:spPr bwMode="auto">
          <a:xfrm>
            <a:off x="1150938" y="3140075"/>
            <a:ext cx="340995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u="sng" dirty="0" smtClean="0"/>
              <a:t>32bit</a:t>
            </a:r>
            <a:r>
              <a:rPr lang="ja-JP" altLang="en-US" sz="1600" b="1" u="sng" dirty="0" smtClean="0"/>
              <a:t>版の優位点</a:t>
            </a:r>
            <a:endParaRPr lang="en-GB" altLang="en-US" sz="1600" b="1" u="sng" dirty="0"/>
          </a:p>
          <a:p>
            <a:pPr eaLnBrk="1" hangingPunct="1">
              <a:spcBef>
                <a:spcPct val="0"/>
              </a:spcBef>
              <a:buFont typeface="Wingdings" panose="05000000000000000000" pitchFamily="2" charset="2"/>
              <a:buChar char="ü"/>
            </a:pPr>
            <a:r>
              <a:rPr lang="ja-JP" altLang="en-US" sz="1400" dirty="0" smtClean="0"/>
              <a:t>ヒープサイズが小さいとき、メモリ使用量が少なくメモリ参照が高速</a:t>
            </a:r>
            <a:endParaRPr lang="en-US" altLang="ja-JP" sz="1400" dirty="0" smtClean="0"/>
          </a:p>
          <a:p>
            <a:pPr eaLnBrk="1" hangingPunct="1">
              <a:spcBef>
                <a:spcPct val="0"/>
              </a:spcBef>
              <a:buFont typeface="Wingdings" panose="05000000000000000000" pitchFamily="2" charset="2"/>
              <a:buChar char="ü"/>
            </a:pPr>
            <a:r>
              <a:rPr lang="en-US" altLang="ja-JP" sz="1400" dirty="0" smtClean="0"/>
              <a:t>JIT</a:t>
            </a:r>
            <a:r>
              <a:rPr lang="ja-JP" altLang="en-US" sz="1400" dirty="0" smtClean="0"/>
              <a:t>クライアントコンパイラのみを使用可能</a:t>
            </a:r>
            <a:endParaRPr lang="en-GB" altLang="en-US" sz="1400" dirty="0"/>
          </a:p>
          <a:p>
            <a:pPr eaLnBrk="1" hangingPunct="1">
              <a:spcBef>
                <a:spcPct val="0"/>
              </a:spcBef>
              <a:buFont typeface="Wingdings" panose="05000000000000000000" pitchFamily="2" charset="2"/>
              <a:buChar char="ü"/>
            </a:pPr>
            <a:endParaRPr lang="en-US" altLang="en-US" sz="1400" dirty="0"/>
          </a:p>
        </p:txBody>
      </p:sp>
      <p:sp>
        <p:nvSpPr>
          <p:cNvPr id="12294" name="Text Box 6"/>
          <p:cNvSpPr txBox="1">
            <a:spLocks noChangeArrowheads="1"/>
          </p:cNvSpPr>
          <p:nvPr/>
        </p:nvSpPr>
        <p:spPr bwMode="auto">
          <a:xfrm>
            <a:off x="4495800" y="3140075"/>
            <a:ext cx="364013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b="1" u="sng" dirty="0" smtClean="0"/>
              <a:t>32bit</a:t>
            </a:r>
            <a:r>
              <a:rPr lang="ja-JP" altLang="en-US" sz="1600" b="1" u="sng" dirty="0" smtClean="0"/>
              <a:t>版の欠点</a:t>
            </a:r>
            <a:endParaRPr lang="en-GB" altLang="en-US" sz="1600" b="1" u="sng" dirty="0"/>
          </a:p>
          <a:p>
            <a:pPr eaLnBrk="1" hangingPunct="1">
              <a:spcBef>
                <a:spcPct val="0"/>
              </a:spcBef>
              <a:buFont typeface="Wingdings" panose="05000000000000000000" pitchFamily="2" charset="2"/>
              <a:buChar char="û"/>
            </a:pPr>
            <a:r>
              <a:rPr lang="ja-JP" altLang="en-US" sz="1400" dirty="0" smtClean="0"/>
              <a:t>プロセス合計サイズが</a:t>
            </a:r>
            <a:r>
              <a:rPr lang="en-US" altLang="ja-JP" sz="1400" dirty="0" smtClean="0"/>
              <a:t>2GB</a:t>
            </a:r>
            <a:r>
              <a:rPr lang="en-US" altLang="ja-JP" sz="1400" baseline="30000" dirty="0" smtClean="0">
                <a:solidFill>
                  <a:schemeClr val="accent2">
                    <a:lumMod val="75000"/>
                  </a:schemeClr>
                </a:solidFill>
              </a:rPr>
              <a:t>*1</a:t>
            </a:r>
            <a:r>
              <a:rPr lang="ja-JP" altLang="en-US" sz="1400" dirty="0" smtClean="0"/>
              <a:t>以下に制限</a:t>
            </a:r>
            <a:endParaRPr lang="en-GB" altLang="en-US" sz="1400" dirty="0"/>
          </a:p>
          <a:p>
            <a:pPr eaLnBrk="1" hangingPunct="1">
              <a:spcBef>
                <a:spcPct val="0"/>
              </a:spcBef>
              <a:buFont typeface="Wingdings" panose="05000000000000000000" pitchFamily="2" charset="2"/>
              <a:buChar char="û"/>
            </a:pPr>
            <a:r>
              <a:rPr lang="en-GB" altLang="en-US" sz="1400" dirty="0"/>
              <a:t>l</a:t>
            </a:r>
            <a:r>
              <a:rPr lang="en-GB" altLang="en-US" sz="1400" dirty="0" smtClean="0"/>
              <a:t>ong</a:t>
            </a:r>
            <a:r>
              <a:rPr lang="ja-JP" altLang="en-US" sz="1400" dirty="0" smtClean="0"/>
              <a:t>型、</a:t>
            </a:r>
            <a:r>
              <a:rPr lang="en-US" altLang="ja-JP" sz="1400" dirty="0" smtClean="0"/>
              <a:t>double</a:t>
            </a:r>
            <a:r>
              <a:rPr lang="ja-JP" altLang="en-US" sz="1400" dirty="0" smtClean="0"/>
              <a:t>型で</a:t>
            </a:r>
            <a:r>
              <a:rPr lang="en-US" altLang="ja-JP" sz="1400" dirty="0" smtClean="0"/>
              <a:t>64bit</a:t>
            </a:r>
            <a:r>
              <a:rPr lang="ja-JP" altLang="en-US" sz="1400" dirty="0" smtClean="0"/>
              <a:t>レジスタを利用できず低速</a:t>
            </a:r>
            <a:endParaRPr lang="en-US" altLang="ja-JP" sz="1400" dirty="0" smtClean="0"/>
          </a:p>
          <a:p>
            <a:pPr eaLnBrk="1" hangingPunct="1">
              <a:spcBef>
                <a:spcPct val="0"/>
              </a:spcBef>
              <a:buFont typeface="Wingdings" panose="05000000000000000000" pitchFamily="2" charset="2"/>
              <a:buChar char="û"/>
            </a:pPr>
            <a:endParaRPr lang="en-US" altLang="ja-JP" sz="1400" dirty="0"/>
          </a:p>
          <a:p>
            <a:pPr marL="0" indent="0" eaLnBrk="1" hangingPunct="1">
              <a:spcBef>
                <a:spcPct val="0"/>
              </a:spcBef>
              <a:buNone/>
            </a:pPr>
            <a:r>
              <a:rPr lang="en-US" altLang="ja-JP" sz="1400" dirty="0" smtClean="0"/>
              <a:t>*1 Windows 32bit OS</a:t>
            </a:r>
            <a:r>
              <a:rPr lang="ja-JP" altLang="en-US" sz="1400" dirty="0" smtClean="0"/>
              <a:t>の場合</a:t>
            </a:r>
            <a:endParaRPr lang="en-US" altLang="ja-JP" sz="1400" dirty="0" smtClean="0"/>
          </a:p>
          <a:p>
            <a:pPr eaLnBrk="1" hangingPunct="1">
              <a:spcBef>
                <a:spcPct val="0"/>
              </a:spcBef>
              <a:buFont typeface="Wingdings" panose="05000000000000000000" pitchFamily="2" charset="2"/>
              <a:buChar char="û"/>
            </a:pPr>
            <a:endParaRPr lang="en-GB" altLang="en-US" sz="1400" dirty="0"/>
          </a:p>
        </p:txBody>
      </p:sp>
      <p:sp>
        <p:nvSpPr>
          <p:cNvPr id="12295" name="Text Box 7"/>
          <p:cNvSpPr txBox="1">
            <a:spLocks noChangeArrowheads="1"/>
          </p:cNvSpPr>
          <p:nvPr/>
        </p:nvSpPr>
        <p:spPr bwMode="auto">
          <a:xfrm>
            <a:off x="1042988" y="4627285"/>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パフォーマンス」より</a:t>
            </a:r>
            <a:endParaRPr lang="en-US" altLang="en-US" sz="2000" b="1" dirty="0"/>
          </a:p>
        </p:txBody>
      </p:sp>
      <p:sp>
        <p:nvSpPr>
          <p:cNvPr id="12296" name="Text Box 8"/>
          <p:cNvSpPr txBox="1">
            <a:spLocks noChangeArrowheads="1"/>
          </p:cNvSpPr>
          <p:nvPr/>
        </p:nvSpPr>
        <p:spPr bwMode="auto">
          <a:xfrm>
            <a:off x="1150938" y="2292737"/>
            <a:ext cx="69262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OS</a:t>
            </a:r>
            <a:r>
              <a:rPr lang="ja-JP" altLang="en-US" sz="1400" dirty="0" smtClean="0"/>
              <a:t>が</a:t>
            </a:r>
            <a:r>
              <a:rPr lang="en-US" altLang="ja-JP" sz="1400" dirty="0" smtClean="0"/>
              <a:t>32bit</a:t>
            </a:r>
            <a:r>
              <a:rPr lang="ja-JP" altLang="en-US" sz="1400" dirty="0" smtClean="0"/>
              <a:t>であれば、</a:t>
            </a:r>
            <a:r>
              <a:rPr lang="en-US" altLang="ja-JP" sz="1400" dirty="0" smtClean="0"/>
              <a:t>Java VM</a:t>
            </a:r>
            <a:r>
              <a:rPr lang="ja-JP" altLang="en-US" sz="1400" dirty="0" smtClean="0"/>
              <a:t>は</a:t>
            </a:r>
            <a:r>
              <a:rPr lang="en-US" altLang="ja-JP" sz="1400" dirty="0" smtClean="0"/>
              <a:t>32bit</a:t>
            </a:r>
            <a:r>
              <a:rPr lang="ja-JP" altLang="en-US" sz="1400" dirty="0" smtClean="0"/>
              <a:t>のみ。</a:t>
            </a:r>
            <a:r>
              <a:rPr lang="en-US" altLang="ja-JP" sz="1400" dirty="0" smtClean="0"/>
              <a:t>OS</a:t>
            </a:r>
            <a:r>
              <a:rPr lang="ja-JP" altLang="en-US" sz="1400" dirty="0" smtClean="0"/>
              <a:t>が</a:t>
            </a:r>
            <a:r>
              <a:rPr lang="en-US" altLang="ja-JP" sz="1400" dirty="0" smtClean="0"/>
              <a:t>64bit</a:t>
            </a:r>
            <a:r>
              <a:rPr lang="ja-JP" altLang="en-US" sz="1400" dirty="0" smtClean="0"/>
              <a:t>のときは、</a:t>
            </a:r>
            <a:r>
              <a:rPr lang="en-US" altLang="ja-JP" sz="1400" dirty="0" smtClean="0"/>
              <a:t>Java</a:t>
            </a:r>
            <a:r>
              <a:rPr lang="ja-JP" altLang="en-US" sz="1400" dirty="0" smtClean="0"/>
              <a:t> </a:t>
            </a:r>
            <a:r>
              <a:rPr lang="en-US" altLang="ja-JP" sz="1400" dirty="0" smtClean="0"/>
              <a:t>VM</a:t>
            </a:r>
            <a:r>
              <a:rPr lang="ja-JP" altLang="en-US" sz="1400" dirty="0" smtClean="0"/>
              <a:t>は</a:t>
            </a:r>
            <a:r>
              <a:rPr lang="en-US" altLang="ja-JP" sz="1400" dirty="0" smtClean="0"/>
              <a:t>32bit</a:t>
            </a:r>
            <a:r>
              <a:rPr lang="ja-JP" altLang="en-US" sz="1400" dirty="0" smtClean="0"/>
              <a:t>も</a:t>
            </a:r>
            <a:r>
              <a:rPr lang="en-US" altLang="ja-JP" sz="1400" dirty="0" smtClean="0"/>
              <a:t>64bit</a:t>
            </a:r>
            <a:r>
              <a:rPr lang="ja-JP" altLang="en-US" sz="1400" dirty="0" smtClean="0"/>
              <a:t>も選択可能。</a:t>
            </a:r>
            <a:endParaRPr lang="en-US" altLang="en-US" sz="1400" dirty="0"/>
          </a:p>
        </p:txBody>
      </p:sp>
    </p:spTree>
    <p:extLst>
      <p:ext uri="{BB962C8B-B14F-4D97-AF65-F5344CB8AC3E}">
        <p14:creationId xmlns:p14="http://schemas.microsoft.com/office/powerpoint/2010/main" val="905813212"/>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アナログ時計のプロセス情報</a:t>
            </a:r>
            <a:endParaRPr kumimoji="1" lang="ja-JP" altLang="en-US" dirty="0"/>
          </a:p>
        </p:txBody>
      </p:sp>
      <p:sp>
        <p:nvSpPr>
          <p:cNvPr id="3" name="コンテンツ プレースホルダー 2"/>
          <p:cNvSpPr>
            <a:spLocks noGrp="1"/>
          </p:cNvSpPr>
          <p:nvPr>
            <p:ph idx="1"/>
          </p:nvPr>
        </p:nvSpPr>
        <p:spPr>
          <a:xfrm>
            <a:off x="250825" y="1600201"/>
            <a:ext cx="8229600" cy="604664"/>
          </a:xfrm>
        </p:spPr>
        <p:txBody>
          <a:bodyPr/>
          <a:lstStyle/>
          <a:p>
            <a:r>
              <a:rPr kumimoji="1" lang="en-US" altLang="ja-JP" dirty="0" smtClean="0"/>
              <a:t>Process Explorer</a:t>
            </a:r>
            <a:endParaRPr kumimoji="1" lang="ja-JP" altLang="en-US" dirty="0"/>
          </a:p>
        </p:txBody>
      </p:sp>
      <p:pic>
        <p:nvPicPr>
          <p:cNvPr id="4" name="図 3"/>
          <p:cNvPicPr>
            <a:picLocks noChangeAspect="1"/>
          </p:cNvPicPr>
          <p:nvPr/>
        </p:nvPicPr>
        <p:blipFill>
          <a:blip r:embed="rId2"/>
          <a:stretch>
            <a:fillRect/>
          </a:stretch>
        </p:blipFill>
        <p:spPr>
          <a:xfrm>
            <a:off x="323528" y="2780928"/>
            <a:ext cx="2474021" cy="3096344"/>
          </a:xfrm>
          <a:prstGeom prst="rect">
            <a:avLst/>
          </a:prstGeom>
        </p:spPr>
      </p:pic>
      <p:pic>
        <p:nvPicPr>
          <p:cNvPr id="5" name="図 4"/>
          <p:cNvPicPr>
            <a:picLocks noChangeAspect="1"/>
          </p:cNvPicPr>
          <p:nvPr/>
        </p:nvPicPr>
        <p:blipFill>
          <a:blip r:embed="rId3"/>
          <a:stretch>
            <a:fillRect/>
          </a:stretch>
        </p:blipFill>
        <p:spPr>
          <a:xfrm>
            <a:off x="2987824" y="2768719"/>
            <a:ext cx="2483776" cy="3108553"/>
          </a:xfrm>
          <a:prstGeom prst="rect">
            <a:avLst/>
          </a:prstGeom>
        </p:spPr>
      </p:pic>
      <p:sp>
        <p:nvSpPr>
          <p:cNvPr id="6" name="テキスト ボックス 5"/>
          <p:cNvSpPr txBox="1"/>
          <p:nvPr/>
        </p:nvSpPr>
        <p:spPr>
          <a:xfrm>
            <a:off x="575543" y="2408261"/>
            <a:ext cx="2520280" cy="369332"/>
          </a:xfrm>
          <a:prstGeom prst="rect">
            <a:avLst/>
          </a:prstGeom>
          <a:noFill/>
        </p:spPr>
        <p:txBody>
          <a:bodyPr wrap="square" rtlCol="0">
            <a:spAutoFit/>
          </a:bodyPr>
          <a:lstStyle/>
          <a:p>
            <a:r>
              <a:rPr kumimoji="1" lang="en-US" altLang="ja-JP" dirty="0" smtClean="0"/>
              <a:t>JDK</a:t>
            </a:r>
            <a:r>
              <a:rPr kumimoji="1" lang="ja-JP" altLang="en-US" dirty="0" smtClean="0"/>
              <a:t> </a:t>
            </a:r>
            <a:r>
              <a:rPr kumimoji="1" lang="en-US" altLang="ja-JP" dirty="0" smtClean="0"/>
              <a:t>8u92</a:t>
            </a:r>
            <a:r>
              <a:rPr kumimoji="1" lang="ja-JP" altLang="en-US" dirty="0" smtClean="0"/>
              <a:t> </a:t>
            </a:r>
            <a:r>
              <a:rPr kumimoji="1" lang="en-US" altLang="ja-JP" dirty="0" smtClean="0"/>
              <a:t>64bit</a:t>
            </a:r>
            <a:r>
              <a:rPr kumimoji="1" lang="ja-JP" altLang="en-US" dirty="0" smtClean="0"/>
              <a:t>版</a:t>
            </a:r>
            <a:endParaRPr kumimoji="1" lang="ja-JP" altLang="en-US" dirty="0"/>
          </a:p>
        </p:txBody>
      </p:sp>
      <p:sp>
        <p:nvSpPr>
          <p:cNvPr id="7" name="テキスト ボックス 6"/>
          <p:cNvSpPr txBox="1"/>
          <p:nvPr/>
        </p:nvSpPr>
        <p:spPr>
          <a:xfrm>
            <a:off x="3105485" y="2380657"/>
            <a:ext cx="2520280" cy="369332"/>
          </a:xfrm>
          <a:prstGeom prst="rect">
            <a:avLst/>
          </a:prstGeom>
          <a:noFill/>
        </p:spPr>
        <p:txBody>
          <a:bodyPr wrap="square" rtlCol="0">
            <a:spAutoFit/>
          </a:bodyPr>
          <a:lstStyle/>
          <a:p>
            <a:r>
              <a:rPr kumimoji="1" lang="en-US" altLang="ja-JP" dirty="0" smtClean="0"/>
              <a:t>JDK</a:t>
            </a:r>
            <a:r>
              <a:rPr kumimoji="1" lang="ja-JP" altLang="en-US" dirty="0" smtClean="0"/>
              <a:t> </a:t>
            </a:r>
            <a:r>
              <a:rPr kumimoji="1" lang="en-US" altLang="ja-JP" dirty="0" smtClean="0"/>
              <a:t>8u92</a:t>
            </a:r>
            <a:r>
              <a:rPr kumimoji="1" lang="ja-JP" altLang="en-US" dirty="0" smtClean="0"/>
              <a:t> </a:t>
            </a:r>
            <a:r>
              <a:rPr kumimoji="1" lang="en-US" altLang="ja-JP" dirty="0" smtClean="0"/>
              <a:t>32bit</a:t>
            </a:r>
            <a:r>
              <a:rPr kumimoji="1" lang="ja-JP" altLang="en-US" dirty="0" smtClean="0"/>
              <a:t>版</a:t>
            </a: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3732124260"/>
              </p:ext>
            </p:extLst>
          </p:nvPr>
        </p:nvGraphicFramePr>
        <p:xfrm>
          <a:off x="5625764" y="2996952"/>
          <a:ext cx="3410732" cy="1097280"/>
        </p:xfrm>
        <a:graphic>
          <a:graphicData uri="http://schemas.openxmlformats.org/drawingml/2006/table">
            <a:tbl>
              <a:tblPr firstRow="1" bandRow="1">
                <a:tableStyleId>{0E3FDE45-AF77-4B5C-9715-49D594BDF05E}</a:tableStyleId>
              </a:tblPr>
              <a:tblGrid>
                <a:gridCol w="1538524"/>
                <a:gridCol w="936104"/>
                <a:gridCol w="936104"/>
              </a:tblGrid>
              <a:tr h="165962">
                <a:tc>
                  <a:txBody>
                    <a:bodyPr/>
                    <a:lstStyle/>
                    <a:p>
                      <a:endParaRPr kumimoji="1" lang="ja-JP" altLang="en-US" sz="1200" dirty="0"/>
                    </a:p>
                  </a:txBody>
                  <a:tcPr/>
                </a:tc>
                <a:tc>
                  <a:txBody>
                    <a:bodyPr/>
                    <a:lstStyle/>
                    <a:p>
                      <a:r>
                        <a:rPr kumimoji="1" lang="en-US" altLang="ja-JP" sz="1200" dirty="0" smtClean="0"/>
                        <a:t>64bit JVM</a:t>
                      </a:r>
                      <a:endParaRPr kumimoji="1" lang="ja-JP" altLang="en-US" sz="1200" dirty="0"/>
                    </a:p>
                  </a:txBody>
                  <a:tcPr/>
                </a:tc>
                <a:tc>
                  <a:txBody>
                    <a:bodyPr/>
                    <a:lstStyle/>
                    <a:p>
                      <a:r>
                        <a:rPr kumimoji="1" lang="en-US" altLang="ja-JP" sz="1200" dirty="0" smtClean="0"/>
                        <a:t>32bit  JVM</a:t>
                      </a:r>
                      <a:endParaRPr kumimoji="1" lang="ja-JP" altLang="en-US" sz="1200" dirty="0"/>
                    </a:p>
                  </a:txBody>
                  <a:tcPr/>
                </a:tc>
              </a:tr>
              <a:tr h="165962">
                <a:tc>
                  <a:txBody>
                    <a:bodyPr/>
                    <a:lstStyle/>
                    <a:p>
                      <a:r>
                        <a:rPr kumimoji="1" lang="en-US" altLang="ja-JP" sz="1200" dirty="0" smtClean="0"/>
                        <a:t>Private</a:t>
                      </a:r>
                      <a:r>
                        <a:rPr kumimoji="1" lang="ja-JP" altLang="en-US" sz="1200" dirty="0" smtClean="0"/>
                        <a:t> </a:t>
                      </a:r>
                      <a:r>
                        <a:rPr kumimoji="1" lang="en-US" altLang="ja-JP" sz="1200" dirty="0" smtClean="0"/>
                        <a:t>Bytes</a:t>
                      </a:r>
                      <a:endParaRPr kumimoji="1" lang="ja-JP" altLang="en-US" sz="1200" dirty="0"/>
                    </a:p>
                  </a:txBody>
                  <a:tcPr/>
                </a:tc>
                <a:tc>
                  <a:txBody>
                    <a:bodyPr/>
                    <a:lstStyle/>
                    <a:p>
                      <a:pPr algn="r"/>
                      <a:r>
                        <a:rPr kumimoji="1" lang="en-US" altLang="ja-JP" sz="1200" dirty="0" smtClean="0"/>
                        <a:t>318MB</a:t>
                      </a:r>
                      <a:endParaRPr kumimoji="1" lang="ja-JP" altLang="en-US" sz="1200" dirty="0"/>
                    </a:p>
                  </a:txBody>
                  <a:tcPr/>
                </a:tc>
                <a:tc>
                  <a:txBody>
                    <a:bodyPr/>
                    <a:lstStyle/>
                    <a:p>
                      <a:pPr algn="r"/>
                      <a:r>
                        <a:rPr kumimoji="1" lang="en-US" altLang="ja-JP" sz="1200" dirty="0" smtClean="0"/>
                        <a:t>88MB</a:t>
                      </a:r>
                      <a:endParaRPr kumimoji="1" lang="ja-JP" altLang="en-US" sz="1200" dirty="0"/>
                    </a:p>
                  </a:txBody>
                  <a:tcPr/>
                </a:tc>
              </a:tr>
              <a:tr h="165962">
                <a:tc>
                  <a:txBody>
                    <a:bodyPr/>
                    <a:lstStyle/>
                    <a:p>
                      <a:r>
                        <a:rPr kumimoji="1" lang="en-US" altLang="ja-JP" sz="1200" dirty="0" smtClean="0"/>
                        <a:t>Working</a:t>
                      </a:r>
                      <a:r>
                        <a:rPr kumimoji="1" lang="ja-JP" altLang="en-US" sz="1200" dirty="0" smtClean="0"/>
                        <a:t> </a:t>
                      </a:r>
                      <a:r>
                        <a:rPr kumimoji="1" lang="en-US" altLang="ja-JP" sz="1200" dirty="0" smtClean="0"/>
                        <a:t>Set</a:t>
                      </a:r>
                      <a:r>
                        <a:rPr kumimoji="1" lang="ja-JP" altLang="en-US" sz="1200" dirty="0" smtClean="0"/>
                        <a:t> </a:t>
                      </a:r>
                      <a:r>
                        <a:rPr kumimoji="1" lang="en-US" altLang="ja-JP" sz="1200" dirty="0" smtClean="0"/>
                        <a:t>-</a:t>
                      </a:r>
                      <a:r>
                        <a:rPr kumimoji="1" lang="ja-JP" altLang="en-US" sz="1200" dirty="0" smtClean="0"/>
                        <a:t> </a:t>
                      </a:r>
                      <a:r>
                        <a:rPr kumimoji="1" lang="en-US" altLang="ja-JP" sz="1200" dirty="0" smtClean="0"/>
                        <a:t>Private</a:t>
                      </a:r>
                      <a:endParaRPr kumimoji="1" lang="ja-JP" altLang="en-US" sz="1200" dirty="0"/>
                    </a:p>
                  </a:txBody>
                  <a:tcPr/>
                </a:tc>
                <a:tc>
                  <a:txBody>
                    <a:bodyPr/>
                    <a:lstStyle/>
                    <a:p>
                      <a:pPr algn="r"/>
                      <a:r>
                        <a:rPr kumimoji="1" lang="en-US" altLang="ja-JP" sz="1200" dirty="0" smtClean="0"/>
                        <a:t>110MB</a:t>
                      </a:r>
                      <a:endParaRPr kumimoji="1" lang="ja-JP" altLang="en-US" sz="1200" dirty="0"/>
                    </a:p>
                  </a:txBody>
                  <a:tcPr/>
                </a:tc>
                <a:tc>
                  <a:txBody>
                    <a:bodyPr/>
                    <a:lstStyle/>
                    <a:p>
                      <a:pPr algn="r"/>
                      <a:r>
                        <a:rPr kumimoji="1" lang="en-US" altLang="ja-JP" sz="1200" dirty="0" smtClean="0"/>
                        <a:t>50MB</a:t>
                      </a:r>
                      <a:endParaRPr kumimoji="1" lang="ja-JP" altLang="en-US" sz="1200" dirty="0"/>
                    </a:p>
                  </a:txBody>
                  <a:tcPr/>
                </a:tc>
              </a:tr>
              <a:tr h="165962">
                <a:tc>
                  <a:txBody>
                    <a:bodyPr/>
                    <a:lstStyle/>
                    <a:p>
                      <a:r>
                        <a:rPr kumimoji="1" lang="en-US" altLang="ja-JP" sz="1200" dirty="0" err="1" smtClean="0"/>
                        <a:t>Virsutal</a:t>
                      </a:r>
                      <a:r>
                        <a:rPr kumimoji="1" lang="ja-JP" altLang="en-US" sz="1200" dirty="0" smtClean="0"/>
                        <a:t> </a:t>
                      </a:r>
                      <a:r>
                        <a:rPr kumimoji="1" lang="en-US" altLang="ja-JP" sz="1200" dirty="0" smtClean="0"/>
                        <a:t>Size</a:t>
                      </a:r>
                      <a:endParaRPr kumimoji="1" lang="ja-JP" altLang="en-US" sz="1200" dirty="0"/>
                    </a:p>
                  </a:txBody>
                  <a:tcPr/>
                </a:tc>
                <a:tc>
                  <a:txBody>
                    <a:bodyPr/>
                    <a:lstStyle/>
                    <a:p>
                      <a:pPr algn="r"/>
                      <a:r>
                        <a:rPr kumimoji="1" lang="en-US" altLang="ja-JP" sz="1200" dirty="0" smtClean="0"/>
                        <a:t>3717MB</a:t>
                      </a:r>
                      <a:endParaRPr kumimoji="1" lang="ja-JP" altLang="en-US" sz="1200" dirty="0"/>
                    </a:p>
                  </a:txBody>
                  <a:tcPr/>
                </a:tc>
                <a:tc>
                  <a:txBody>
                    <a:bodyPr/>
                    <a:lstStyle/>
                    <a:p>
                      <a:pPr algn="r"/>
                      <a:r>
                        <a:rPr kumimoji="1" lang="en-US" altLang="ja-JP" sz="1200" dirty="0" smtClean="0"/>
                        <a:t>551MB</a:t>
                      </a:r>
                      <a:endParaRPr kumimoji="1" lang="ja-JP" altLang="en-US" sz="1200" dirty="0"/>
                    </a:p>
                  </a:txBody>
                  <a:tcPr/>
                </a:tc>
              </a:tr>
            </a:tbl>
          </a:graphicData>
        </a:graphic>
      </p:graphicFrame>
    </p:spTree>
    <p:extLst>
      <p:ext uri="{BB962C8B-B14F-4D97-AF65-F5344CB8AC3E}">
        <p14:creationId xmlns:p14="http://schemas.microsoft.com/office/powerpoint/2010/main" val="11779764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アナログ時計のプロセス情報</a:t>
            </a:r>
            <a:endParaRPr kumimoji="1" lang="ja-JP" altLang="en-US" dirty="0"/>
          </a:p>
        </p:txBody>
      </p:sp>
      <p:sp>
        <p:nvSpPr>
          <p:cNvPr id="3" name="コンテンツ プレースホルダー 2"/>
          <p:cNvSpPr>
            <a:spLocks noGrp="1"/>
          </p:cNvSpPr>
          <p:nvPr>
            <p:ph idx="1"/>
          </p:nvPr>
        </p:nvSpPr>
        <p:spPr>
          <a:xfrm>
            <a:off x="250825" y="1600201"/>
            <a:ext cx="8229600" cy="604664"/>
          </a:xfrm>
        </p:spPr>
        <p:txBody>
          <a:bodyPr/>
          <a:lstStyle/>
          <a:p>
            <a:r>
              <a:rPr kumimoji="1" lang="en-US" altLang="ja-JP" dirty="0" smtClean="0"/>
              <a:t>Process Explorer</a:t>
            </a:r>
            <a:endParaRPr kumimoji="1" lang="ja-JP" altLang="en-US" dirty="0"/>
          </a:p>
        </p:txBody>
      </p:sp>
      <p:sp>
        <p:nvSpPr>
          <p:cNvPr id="6" name="テキスト ボックス 5"/>
          <p:cNvSpPr txBox="1"/>
          <p:nvPr/>
        </p:nvSpPr>
        <p:spPr>
          <a:xfrm>
            <a:off x="575543" y="2408261"/>
            <a:ext cx="2520280" cy="369332"/>
          </a:xfrm>
          <a:prstGeom prst="rect">
            <a:avLst/>
          </a:prstGeom>
          <a:noFill/>
        </p:spPr>
        <p:txBody>
          <a:bodyPr wrap="square" rtlCol="0">
            <a:spAutoFit/>
          </a:bodyPr>
          <a:lstStyle/>
          <a:p>
            <a:r>
              <a:rPr kumimoji="1" lang="en-US" altLang="ja-JP" dirty="0" smtClean="0"/>
              <a:t>JDK</a:t>
            </a:r>
            <a:r>
              <a:rPr kumimoji="1" lang="ja-JP" altLang="en-US" dirty="0" smtClean="0"/>
              <a:t> </a:t>
            </a:r>
            <a:r>
              <a:rPr kumimoji="1" lang="en-US" altLang="ja-JP" dirty="0" smtClean="0"/>
              <a:t>8u92</a:t>
            </a:r>
            <a:r>
              <a:rPr kumimoji="1" lang="ja-JP" altLang="en-US" dirty="0" smtClean="0"/>
              <a:t> </a:t>
            </a:r>
            <a:r>
              <a:rPr kumimoji="1" lang="en-US" altLang="ja-JP" dirty="0" smtClean="0"/>
              <a:t>64bit</a:t>
            </a:r>
            <a:r>
              <a:rPr kumimoji="1" lang="ja-JP" altLang="en-US" dirty="0" smtClean="0"/>
              <a:t>版</a:t>
            </a:r>
            <a:endParaRPr kumimoji="1" lang="ja-JP" altLang="en-US" dirty="0"/>
          </a:p>
        </p:txBody>
      </p:sp>
      <p:sp>
        <p:nvSpPr>
          <p:cNvPr id="7" name="テキスト ボックス 6"/>
          <p:cNvSpPr txBox="1"/>
          <p:nvPr/>
        </p:nvSpPr>
        <p:spPr>
          <a:xfrm>
            <a:off x="3105485" y="2380657"/>
            <a:ext cx="2520280" cy="369332"/>
          </a:xfrm>
          <a:prstGeom prst="rect">
            <a:avLst/>
          </a:prstGeom>
          <a:noFill/>
        </p:spPr>
        <p:txBody>
          <a:bodyPr wrap="square" rtlCol="0">
            <a:spAutoFit/>
          </a:bodyPr>
          <a:lstStyle/>
          <a:p>
            <a:r>
              <a:rPr kumimoji="1" lang="en-US" altLang="ja-JP" dirty="0" smtClean="0"/>
              <a:t>JDK</a:t>
            </a:r>
            <a:r>
              <a:rPr kumimoji="1" lang="ja-JP" altLang="en-US" dirty="0" smtClean="0"/>
              <a:t> </a:t>
            </a:r>
            <a:r>
              <a:rPr kumimoji="1" lang="en-US" altLang="ja-JP" dirty="0" smtClean="0"/>
              <a:t>8u92</a:t>
            </a:r>
            <a:r>
              <a:rPr kumimoji="1" lang="ja-JP" altLang="en-US" dirty="0" smtClean="0"/>
              <a:t> </a:t>
            </a:r>
            <a:r>
              <a:rPr kumimoji="1" lang="en-US" altLang="ja-JP" dirty="0" smtClean="0"/>
              <a:t>32bit</a:t>
            </a:r>
            <a:r>
              <a:rPr kumimoji="1" lang="ja-JP" altLang="en-US" dirty="0" smtClean="0"/>
              <a:t>版</a:t>
            </a:r>
            <a:endParaRPr kumimoji="1" lang="ja-JP" altLang="en-US" dirty="0"/>
          </a:p>
        </p:txBody>
      </p:sp>
      <p:graphicFrame>
        <p:nvGraphicFramePr>
          <p:cNvPr id="8" name="表 7"/>
          <p:cNvGraphicFramePr>
            <a:graphicFrameLocks noGrp="1"/>
          </p:cNvGraphicFramePr>
          <p:nvPr/>
        </p:nvGraphicFramePr>
        <p:xfrm>
          <a:off x="5625764" y="2996952"/>
          <a:ext cx="3410732" cy="1097280"/>
        </p:xfrm>
        <a:graphic>
          <a:graphicData uri="http://schemas.openxmlformats.org/drawingml/2006/table">
            <a:tbl>
              <a:tblPr firstRow="1" bandRow="1">
                <a:tableStyleId>{0E3FDE45-AF77-4B5C-9715-49D594BDF05E}</a:tableStyleId>
              </a:tblPr>
              <a:tblGrid>
                <a:gridCol w="1538524"/>
                <a:gridCol w="936104"/>
                <a:gridCol w="936104"/>
              </a:tblGrid>
              <a:tr h="165962">
                <a:tc>
                  <a:txBody>
                    <a:bodyPr/>
                    <a:lstStyle/>
                    <a:p>
                      <a:endParaRPr kumimoji="1" lang="ja-JP" altLang="en-US" sz="1200" dirty="0"/>
                    </a:p>
                  </a:txBody>
                  <a:tcPr/>
                </a:tc>
                <a:tc>
                  <a:txBody>
                    <a:bodyPr/>
                    <a:lstStyle/>
                    <a:p>
                      <a:r>
                        <a:rPr kumimoji="1" lang="en-US" altLang="ja-JP" sz="1200" dirty="0" smtClean="0"/>
                        <a:t>64bit JVM</a:t>
                      </a:r>
                      <a:endParaRPr kumimoji="1" lang="ja-JP" altLang="en-US" sz="1200" dirty="0"/>
                    </a:p>
                  </a:txBody>
                  <a:tcPr/>
                </a:tc>
                <a:tc>
                  <a:txBody>
                    <a:bodyPr/>
                    <a:lstStyle/>
                    <a:p>
                      <a:r>
                        <a:rPr kumimoji="1" lang="en-US" altLang="ja-JP" sz="1200" dirty="0" smtClean="0"/>
                        <a:t>32bit  JVM</a:t>
                      </a:r>
                      <a:endParaRPr kumimoji="1" lang="ja-JP" altLang="en-US" sz="1200" dirty="0"/>
                    </a:p>
                  </a:txBody>
                  <a:tcPr/>
                </a:tc>
              </a:tr>
              <a:tr h="165962">
                <a:tc>
                  <a:txBody>
                    <a:bodyPr/>
                    <a:lstStyle/>
                    <a:p>
                      <a:r>
                        <a:rPr kumimoji="1" lang="en-US" altLang="ja-JP" sz="1200" dirty="0" smtClean="0"/>
                        <a:t>Private</a:t>
                      </a:r>
                      <a:r>
                        <a:rPr kumimoji="1" lang="ja-JP" altLang="en-US" sz="1200" dirty="0" smtClean="0"/>
                        <a:t> </a:t>
                      </a:r>
                      <a:r>
                        <a:rPr kumimoji="1" lang="en-US" altLang="ja-JP" sz="1200" dirty="0" smtClean="0"/>
                        <a:t>Bytes</a:t>
                      </a:r>
                      <a:endParaRPr kumimoji="1" lang="ja-JP" altLang="en-US" sz="1200" dirty="0"/>
                    </a:p>
                  </a:txBody>
                  <a:tcPr/>
                </a:tc>
                <a:tc>
                  <a:txBody>
                    <a:bodyPr/>
                    <a:lstStyle/>
                    <a:p>
                      <a:pPr algn="r"/>
                      <a:r>
                        <a:rPr kumimoji="1" lang="en-US" altLang="ja-JP" sz="1200" dirty="0" smtClean="0"/>
                        <a:t>318MB</a:t>
                      </a:r>
                      <a:endParaRPr kumimoji="1" lang="ja-JP" altLang="en-US" sz="1200" dirty="0"/>
                    </a:p>
                  </a:txBody>
                  <a:tcPr/>
                </a:tc>
                <a:tc>
                  <a:txBody>
                    <a:bodyPr/>
                    <a:lstStyle/>
                    <a:p>
                      <a:pPr algn="r"/>
                      <a:r>
                        <a:rPr kumimoji="1" lang="en-US" altLang="ja-JP" sz="1200" dirty="0" smtClean="0"/>
                        <a:t>88MB</a:t>
                      </a:r>
                      <a:endParaRPr kumimoji="1" lang="ja-JP" altLang="en-US" sz="1200" dirty="0"/>
                    </a:p>
                  </a:txBody>
                  <a:tcPr/>
                </a:tc>
              </a:tr>
              <a:tr h="165962">
                <a:tc>
                  <a:txBody>
                    <a:bodyPr/>
                    <a:lstStyle/>
                    <a:p>
                      <a:r>
                        <a:rPr kumimoji="1" lang="en-US" altLang="ja-JP" sz="1200" dirty="0" smtClean="0"/>
                        <a:t>Working</a:t>
                      </a:r>
                      <a:r>
                        <a:rPr kumimoji="1" lang="ja-JP" altLang="en-US" sz="1200" dirty="0" smtClean="0"/>
                        <a:t> </a:t>
                      </a:r>
                      <a:r>
                        <a:rPr kumimoji="1" lang="en-US" altLang="ja-JP" sz="1200" dirty="0" smtClean="0"/>
                        <a:t>Set</a:t>
                      </a:r>
                      <a:r>
                        <a:rPr kumimoji="1" lang="ja-JP" altLang="en-US" sz="1200" dirty="0" smtClean="0"/>
                        <a:t> </a:t>
                      </a:r>
                      <a:r>
                        <a:rPr kumimoji="1" lang="en-US" altLang="ja-JP" sz="1200" dirty="0" smtClean="0"/>
                        <a:t>-</a:t>
                      </a:r>
                      <a:r>
                        <a:rPr kumimoji="1" lang="ja-JP" altLang="en-US" sz="1200" dirty="0" smtClean="0"/>
                        <a:t> </a:t>
                      </a:r>
                      <a:r>
                        <a:rPr kumimoji="1" lang="en-US" altLang="ja-JP" sz="1200" dirty="0" smtClean="0"/>
                        <a:t>Private</a:t>
                      </a:r>
                      <a:endParaRPr kumimoji="1" lang="ja-JP" altLang="en-US" sz="1200" dirty="0"/>
                    </a:p>
                  </a:txBody>
                  <a:tcPr/>
                </a:tc>
                <a:tc>
                  <a:txBody>
                    <a:bodyPr/>
                    <a:lstStyle/>
                    <a:p>
                      <a:pPr algn="r"/>
                      <a:r>
                        <a:rPr kumimoji="1" lang="en-US" altLang="ja-JP" sz="1200" dirty="0" smtClean="0"/>
                        <a:t>110MB</a:t>
                      </a:r>
                      <a:endParaRPr kumimoji="1" lang="ja-JP" altLang="en-US" sz="1200" dirty="0"/>
                    </a:p>
                  </a:txBody>
                  <a:tcPr/>
                </a:tc>
                <a:tc>
                  <a:txBody>
                    <a:bodyPr/>
                    <a:lstStyle/>
                    <a:p>
                      <a:pPr algn="r"/>
                      <a:r>
                        <a:rPr kumimoji="1" lang="en-US" altLang="ja-JP" sz="1200" dirty="0" smtClean="0"/>
                        <a:t>50MB</a:t>
                      </a:r>
                      <a:endParaRPr kumimoji="1" lang="ja-JP" altLang="en-US" sz="1200" dirty="0"/>
                    </a:p>
                  </a:txBody>
                  <a:tcPr/>
                </a:tc>
              </a:tr>
              <a:tr h="165962">
                <a:tc>
                  <a:txBody>
                    <a:bodyPr/>
                    <a:lstStyle/>
                    <a:p>
                      <a:r>
                        <a:rPr kumimoji="1" lang="en-US" altLang="ja-JP" sz="1200" dirty="0" err="1" smtClean="0"/>
                        <a:t>Virsutal</a:t>
                      </a:r>
                      <a:r>
                        <a:rPr kumimoji="1" lang="ja-JP" altLang="en-US" sz="1200" dirty="0" smtClean="0"/>
                        <a:t> </a:t>
                      </a:r>
                      <a:r>
                        <a:rPr kumimoji="1" lang="en-US" altLang="ja-JP" sz="1200" dirty="0" smtClean="0"/>
                        <a:t>Size</a:t>
                      </a:r>
                      <a:endParaRPr kumimoji="1" lang="ja-JP" altLang="en-US" sz="1200" dirty="0"/>
                    </a:p>
                  </a:txBody>
                  <a:tcPr/>
                </a:tc>
                <a:tc>
                  <a:txBody>
                    <a:bodyPr/>
                    <a:lstStyle/>
                    <a:p>
                      <a:pPr algn="r"/>
                      <a:r>
                        <a:rPr kumimoji="1" lang="en-US" altLang="ja-JP" sz="1200" dirty="0" smtClean="0"/>
                        <a:t>3717MB</a:t>
                      </a:r>
                      <a:endParaRPr kumimoji="1" lang="ja-JP" altLang="en-US" sz="1200" dirty="0"/>
                    </a:p>
                  </a:txBody>
                  <a:tcPr/>
                </a:tc>
                <a:tc>
                  <a:txBody>
                    <a:bodyPr/>
                    <a:lstStyle/>
                    <a:p>
                      <a:pPr algn="r"/>
                      <a:r>
                        <a:rPr kumimoji="1" lang="en-US" altLang="ja-JP" sz="1200" dirty="0" smtClean="0"/>
                        <a:t>551MB</a:t>
                      </a:r>
                      <a:endParaRPr kumimoji="1" lang="ja-JP" altLang="en-US" sz="1200" dirty="0"/>
                    </a:p>
                  </a:txBody>
                  <a:tcPr/>
                </a:tc>
              </a:tr>
            </a:tbl>
          </a:graphicData>
        </a:graphic>
      </p:graphicFrame>
      <p:pic>
        <p:nvPicPr>
          <p:cNvPr id="11" name="図 10"/>
          <p:cNvPicPr>
            <a:picLocks noChangeAspect="1"/>
          </p:cNvPicPr>
          <p:nvPr/>
        </p:nvPicPr>
        <p:blipFill>
          <a:blip r:embed="rId2"/>
          <a:stretch>
            <a:fillRect/>
          </a:stretch>
        </p:blipFill>
        <p:spPr>
          <a:xfrm>
            <a:off x="2978276" y="2777593"/>
            <a:ext cx="2476686" cy="3099679"/>
          </a:xfrm>
          <a:prstGeom prst="rect">
            <a:avLst/>
          </a:prstGeom>
        </p:spPr>
      </p:pic>
      <p:pic>
        <p:nvPicPr>
          <p:cNvPr id="12" name="図 11"/>
          <p:cNvPicPr>
            <a:picLocks noChangeAspect="1"/>
          </p:cNvPicPr>
          <p:nvPr/>
        </p:nvPicPr>
        <p:blipFill>
          <a:blip r:embed="rId3"/>
          <a:stretch>
            <a:fillRect/>
          </a:stretch>
        </p:blipFill>
        <p:spPr>
          <a:xfrm>
            <a:off x="322279" y="2777593"/>
            <a:ext cx="2476686" cy="3099679"/>
          </a:xfrm>
          <a:prstGeom prst="rect">
            <a:avLst/>
          </a:prstGeom>
        </p:spPr>
      </p:pic>
    </p:spTree>
    <p:extLst>
      <p:ext uri="{BB962C8B-B14F-4D97-AF65-F5344CB8AC3E}">
        <p14:creationId xmlns:p14="http://schemas.microsoft.com/office/powerpoint/2010/main" val="4395117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2000" b="1" dirty="0" smtClean="0"/>
              <a:t>JIT</a:t>
            </a:r>
            <a:r>
              <a:rPr lang="ja-JP" altLang="en-US" sz="2000" b="1" dirty="0" smtClean="0"/>
              <a:t>コンパイラの使用するスレッド数</a:t>
            </a:r>
            <a:endParaRPr lang="en-GB" altLang="en-US" sz="2000" b="1" dirty="0"/>
          </a:p>
        </p:txBody>
      </p:sp>
      <p:sp>
        <p:nvSpPr>
          <p:cNvPr id="12295" name="Text Box 7"/>
          <p:cNvSpPr txBox="1">
            <a:spLocks noChangeArrowheads="1"/>
          </p:cNvSpPr>
          <p:nvPr/>
        </p:nvSpPr>
        <p:spPr bwMode="auto">
          <a:xfrm>
            <a:off x="1031875" y="6277542"/>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a:t>
            </a:r>
            <a:r>
              <a:rPr lang="en-US" altLang="ja-JP" sz="2000" b="1" dirty="0" smtClean="0"/>
              <a:t>4.5.1</a:t>
            </a:r>
            <a:r>
              <a:rPr lang="ja-JP" altLang="en-US" sz="2000" b="1" dirty="0" smtClean="0"/>
              <a:t>より</a:t>
            </a:r>
            <a:endParaRPr lang="en-US" altLang="en-US" sz="2000" b="1" dirty="0"/>
          </a:p>
        </p:txBody>
      </p:sp>
      <p:sp>
        <p:nvSpPr>
          <p:cNvPr id="12296" name="Text Box 8"/>
          <p:cNvSpPr txBox="1">
            <a:spLocks noChangeArrowheads="1"/>
          </p:cNvSpPr>
          <p:nvPr/>
        </p:nvSpPr>
        <p:spPr bwMode="auto">
          <a:xfrm>
            <a:off x="1150938" y="2292737"/>
            <a:ext cx="6926262"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32bit</a:t>
            </a:r>
            <a:r>
              <a:rPr lang="ja-JP" altLang="en-US" sz="1400" dirty="0" smtClean="0"/>
              <a:t>版は、クライアントコンパイラ（</a:t>
            </a:r>
            <a:r>
              <a:rPr lang="en-US" altLang="ja-JP" sz="1400" dirty="0" smtClean="0"/>
              <a:t>C1</a:t>
            </a:r>
            <a:r>
              <a:rPr lang="ja-JP" altLang="en-US" sz="1400" dirty="0" smtClean="0"/>
              <a:t>）とサーバーコンパイラ（</a:t>
            </a:r>
            <a:r>
              <a:rPr lang="en-US" altLang="ja-JP" sz="1400" dirty="0" smtClean="0"/>
              <a:t>C2</a:t>
            </a:r>
            <a:r>
              <a:rPr lang="ja-JP" altLang="en-US" sz="1400" dirty="0" smtClean="0"/>
              <a:t>）の選択が可能</a:t>
            </a:r>
            <a:endParaRPr lang="en-US" altLang="ja-JP" sz="1400" dirty="0" smtClean="0"/>
          </a:p>
          <a:p>
            <a:pPr eaLnBrk="1" hangingPunct="1">
              <a:spcBef>
                <a:spcPct val="50000"/>
              </a:spcBef>
              <a:buFontTx/>
              <a:buNone/>
            </a:pPr>
            <a:r>
              <a:rPr lang="en-US" altLang="en-US" sz="1400" dirty="0" smtClean="0"/>
              <a:t>64bit</a:t>
            </a:r>
            <a:r>
              <a:rPr lang="ja-JP" altLang="en-US" sz="1400" dirty="0" smtClean="0"/>
              <a:t>版は、階層コンパイラ（</a:t>
            </a:r>
            <a:r>
              <a:rPr lang="en-US" altLang="ja-JP" sz="1400" dirty="0" smtClean="0"/>
              <a:t>C1+C2</a:t>
            </a:r>
            <a:r>
              <a:rPr lang="ja-JP" altLang="en-US" sz="1400" dirty="0" smtClean="0"/>
              <a:t>）とサーバーコンパイラ（</a:t>
            </a:r>
            <a:r>
              <a:rPr lang="en-US" altLang="ja-JP" sz="1400" dirty="0" smtClean="0"/>
              <a:t>C2</a:t>
            </a:r>
            <a:r>
              <a:rPr lang="ja-JP" altLang="en-US" sz="1400" dirty="0" smtClean="0"/>
              <a:t>）の選択が可能（</a:t>
            </a:r>
            <a:r>
              <a:rPr lang="en-US" altLang="ja-JP" sz="1400" dirty="0" smtClean="0"/>
              <a:t>C1</a:t>
            </a:r>
            <a:r>
              <a:rPr lang="ja-JP" altLang="en-US" sz="1400" dirty="0" smtClean="0"/>
              <a:t>のみの選択は不可能）</a:t>
            </a:r>
            <a:endParaRPr lang="en-US" altLang="en-US" sz="1400" dirty="0"/>
          </a:p>
        </p:txBody>
      </p:sp>
      <p:graphicFrame>
        <p:nvGraphicFramePr>
          <p:cNvPr id="2" name="表 1"/>
          <p:cNvGraphicFramePr>
            <a:graphicFrameLocks noGrp="1"/>
          </p:cNvGraphicFramePr>
          <p:nvPr>
            <p:extLst>
              <p:ext uri="{D42A27DB-BD31-4B8C-83A1-F6EECF244321}">
                <p14:modId xmlns:p14="http://schemas.microsoft.com/office/powerpoint/2010/main" val="1876972726"/>
              </p:ext>
            </p:extLst>
          </p:nvPr>
        </p:nvGraphicFramePr>
        <p:xfrm>
          <a:off x="1596231" y="3320425"/>
          <a:ext cx="6096000" cy="2225040"/>
        </p:xfrm>
        <a:graphic>
          <a:graphicData uri="http://schemas.openxmlformats.org/drawingml/2006/table">
            <a:tbl>
              <a:tblPr firstRow="1" bandRow="1">
                <a:tableStyleId>{8A107856-5554-42FB-B03E-39F5DBC370BA}</a:tableStyleId>
              </a:tblPr>
              <a:tblGrid>
                <a:gridCol w="1524000"/>
                <a:gridCol w="1524000"/>
                <a:gridCol w="1524000"/>
                <a:gridCol w="1524000"/>
              </a:tblGrid>
              <a:tr h="370840">
                <a:tc>
                  <a:txBody>
                    <a:bodyPr/>
                    <a:lstStyle/>
                    <a:p>
                      <a:r>
                        <a:rPr kumimoji="1" lang="en-US" altLang="ja-JP" dirty="0" smtClean="0"/>
                        <a:t>CPU</a:t>
                      </a:r>
                      <a:r>
                        <a:rPr kumimoji="1" lang="ja-JP" altLang="en-US" dirty="0" smtClean="0"/>
                        <a:t>数</a:t>
                      </a:r>
                      <a:endParaRPr kumimoji="1" lang="ja-JP" altLang="en-US" dirty="0"/>
                    </a:p>
                  </a:txBody>
                  <a:tcPr/>
                </a:tc>
                <a:tc>
                  <a:txBody>
                    <a:bodyPr/>
                    <a:lstStyle/>
                    <a:p>
                      <a:r>
                        <a:rPr kumimoji="1" lang="en-US" altLang="ja-JP" dirty="0" smtClean="0"/>
                        <a:t>C1</a:t>
                      </a:r>
                      <a:endParaRPr kumimoji="1" lang="ja-JP" altLang="en-US" dirty="0"/>
                    </a:p>
                  </a:txBody>
                  <a:tcPr/>
                </a:tc>
                <a:tc>
                  <a:txBody>
                    <a:bodyPr/>
                    <a:lstStyle/>
                    <a:p>
                      <a:r>
                        <a:rPr kumimoji="1" lang="en-US" altLang="ja-JP" dirty="0" smtClean="0"/>
                        <a:t>C2</a:t>
                      </a:r>
                      <a:endParaRPr kumimoji="1" lang="ja-JP" altLang="en-US" dirty="0"/>
                    </a:p>
                  </a:txBody>
                  <a:tcPr/>
                </a:tc>
                <a:tc>
                  <a:txBody>
                    <a:bodyPr/>
                    <a:lstStyle/>
                    <a:p>
                      <a:r>
                        <a:rPr kumimoji="1" lang="en-US" altLang="ja-JP" dirty="0" smtClean="0"/>
                        <a:t>C1+C2</a:t>
                      </a:r>
                      <a:endParaRPr kumimoji="1" lang="ja-JP" altLang="en-US" dirty="0"/>
                    </a:p>
                  </a:txBody>
                  <a:tcPr/>
                </a:tc>
              </a:tr>
              <a:tr h="370840">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r>
              <a:tr h="370840">
                <a:tc>
                  <a:txBody>
                    <a:bodyPr/>
                    <a:lstStyle/>
                    <a:p>
                      <a:r>
                        <a:rPr kumimoji="1" lang="en-US" altLang="ja-JP" dirty="0" smtClean="0"/>
                        <a:t>2</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r>
              <a:tr h="370840">
                <a:tc>
                  <a:txBody>
                    <a:bodyPr/>
                    <a:lstStyle/>
                    <a:p>
                      <a:r>
                        <a:rPr kumimoji="1" lang="en-US" altLang="ja-JP" dirty="0" smtClean="0"/>
                        <a:t>4</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c>
                  <a:txBody>
                    <a:bodyPr/>
                    <a:lstStyle/>
                    <a:p>
                      <a:r>
                        <a:rPr kumimoji="1" lang="en-US" altLang="ja-JP" dirty="0" smtClean="0"/>
                        <a:t>3</a:t>
                      </a:r>
                      <a:endParaRPr kumimoji="1" lang="ja-JP" altLang="en-US" dirty="0"/>
                    </a:p>
                  </a:txBody>
                  <a:tcPr/>
                </a:tc>
              </a:tr>
              <a:tr h="370840">
                <a:tc>
                  <a:txBody>
                    <a:bodyPr/>
                    <a:lstStyle/>
                    <a:p>
                      <a:r>
                        <a:rPr kumimoji="1" lang="en-US" altLang="ja-JP" dirty="0" smtClean="0"/>
                        <a:t>8</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c>
                  <a:txBody>
                    <a:bodyPr/>
                    <a:lstStyle/>
                    <a:p>
                      <a:r>
                        <a:rPr kumimoji="1" lang="en-US" altLang="ja-JP" dirty="0" smtClean="0"/>
                        <a:t>3</a:t>
                      </a:r>
                      <a:endParaRPr kumimoji="1" lang="ja-JP" altLang="en-US" dirty="0"/>
                    </a:p>
                  </a:txBody>
                  <a:tcPr/>
                </a:tc>
              </a:tr>
              <a:tr h="370840">
                <a:tc>
                  <a:txBody>
                    <a:bodyPr/>
                    <a:lstStyle/>
                    <a:p>
                      <a:r>
                        <a:rPr kumimoji="1" lang="en-US" altLang="ja-JP" dirty="0" smtClean="0"/>
                        <a:t>16</a:t>
                      </a:r>
                      <a:endParaRPr kumimoji="1" lang="ja-JP" altLang="en-US" dirty="0"/>
                    </a:p>
                  </a:txBody>
                  <a:tcPr/>
                </a:tc>
                <a:tc>
                  <a:txBody>
                    <a:bodyPr/>
                    <a:lstStyle/>
                    <a:p>
                      <a:r>
                        <a:rPr kumimoji="1" lang="en-US" altLang="ja-JP" dirty="0" smtClean="0"/>
                        <a:t>2</a:t>
                      </a:r>
                      <a:endParaRPr kumimoji="1" lang="ja-JP" altLang="en-US" dirty="0"/>
                    </a:p>
                  </a:txBody>
                  <a:tcPr/>
                </a:tc>
                <a:tc>
                  <a:txBody>
                    <a:bodyPr/>
                    <a:lstStyle/>
                    <a:p>
                      <a:r>
                        <a:rPr kumimoji="1" lang="en-US" altLang="ja-JP" dirty="0" smtClean="0"/>
                        <a:t>6</a:t>
                      </a:r>
                      <a:endParaRPr kumimoji="1" lang="ja-JP" altLang="en-US" dirty="0"/>
                    </a:p>
                  </a:txBody>
                  <a:tcPr/>
                </a:tc>
                <a:tc>
                  <a:txBody>
                    <a:bodyPr/>
                    <a:lstStyle/>
                    <a:p>
                      <a:r>
                        <a:rPr kumimoji="1" lang="en-US" altLang="ja-JP" dirty="0" smtClean="0"/>
                        <a:t>8</a:t>
                      </a:r>
                      <a:endParaRPr kumimoji="1" lang="ja-JP" altLang="en-US" dirty="0"/>
                    </a:p>
                  </a:txBody>
                  <a:tcPr/>
                </a:tc>
              </a:tr>
            </a:tbl>
          </a:graphicData>
        </a:graphic>
      </p:graphicFrame>
      <p:sp>
        <p:nvSpPr>
          <p:cNvPr id="3" name="テキスト ボックス 2"/>
          <p:cNvSpPr txBox="1"/>
          <p:nvPr/>
        </p:nvSpPr>
        <p:spPr>
          <a:xfrm>
            <a:off x="1403648" y="5760538"/>
            <a:ext cx="4696799" cy="338554"/>
          </a:xfrm>
          <a:prstGeom prst="rect">
            <a:avLst/>
          </a:prstGeom>
          <a:noFill/>
        </p:spPr>
        <p:txBody>
          <a:bodyPr wrap="none" rtlCol="0">
            <a:spAutoFit/>
          </a:bodyPr>
          <a:lstStyle/>
          <a:p>
            <a:r>
              <a:rPr kumimoji="1" lang="en-US" altLang="ja-JP" sz="1600" dirty="0" smtClean="0"/>
              <a:t>-</a:t>
            </a:r>
            <a:r>
              <a:rPr kumimoji="1" lang="en-US" altLang="ja-JP" sz="1600" dirty="0" err="1" smtClean="0"/>
              <a:t>XX:CICompilerCount</a:t>
            </a:r>
            <a:r>
              <a:rPr kumimoji="1" lang="en-US" altLang="ja-JP" sz="1600" dirty="0" smtClean="0"/>
              <a:t>=N </a:t>
            </a:r>
            <a:r>
              <a:rPr kumimoji="1" lang="ja-JP" altLang="en-US" sz="1600" dirty="0" smtClean="0"/>
              <a:t>で合計スレッド数の指定可能</a:t>
            </a:r>
            <a:endParaRPr kumimoji="1" lang="ja-JP" altLang="en-US" sz="1600" dirty="0"/>
          </a:p>
        </p:txBody>
      </p:sp>
    </p:spTree>
    <p:extLst>
      <p:ext uri="{BB962C8B-B14F-4D97-AF65-F5344CB8AC3E}">
        <p14:creationId xmlns:p14="http://schemas.microsoft.com/office/powerpoint/2010/main" val="148175972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2000" b="1" dirty="0" smtClean="0"/>
              <a:t>Ｇ</a:t>
            </a:r>
            <a:r>
              <a:rPr lang="ja-JP" altLang="en-US" sz="2000" b="1" dirty="0"/>
              <a:t>Ｃ</a:t>
            </a:r>
            <a:r>
              <a:rPr lang="ja-JP" altLang="en-US" sz="2000" b="1" dirty="0" smtClean="0"/>
              <a:t>の使用するスレッド数</a:t>
            </a:r>
            <a:endParaRPr lang="en-GB" altLang="en-US" sz="2000" b="1" dirty="0"/>
          </a:p>
        </p:txBody>
      </p:sp>
      <p:sp>
        <p:nvSpPr>
          <p:cNvPr id="12295" name="Text Box 7"/>
          <p:cNvSpPr txBox="1">
            <a:spLocks noChangeArrowheads="1"/>
          </p:cNvSpPr>
          <p:nvPr/>
        </p:nvSpPr>
        <p:spPr bwMode="auto">
          <a:xfrm>
            <a:off x="1031875" y="6277542"/>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a:t>
            </a:r>
            <a:r>
              <a:rPr lang="en-US" altLang="ja-JP" sz="2000" b="1" dirty="0" smtClean="0"/>
              <a:t>5.2.4</a:t>
            </a:r>
            <a:r>
              <a:rPr lang="ja-JP" altLang="en-US" sz="2000" b="1" dirty="0" smtClean="0"/>
              <a:t>より</a:t>
            </a:r>
            <a:endParaRPr lang="en-US" altLang="en-US" sz="2000" b="1" dirty="0"/>
          </a:p>
        </p:txBody>
      </p:sp>
      <p:sp>
        <p:nvSpPr>
          <p:cNvPr id="12296" name="Text Box 8"/>
          <p:cNvSpPr txBox="1">
            <a:spLocks noChangeArrowheads="1"/>
          </p:cNvSpPr>
          <p:nvPr/>
        </p:nvSpPr>
        <p:spPr bwMode="auto">
          <a:xfrm>
            <a:off x="1150938" y="2292737"/>
            <a:ext cx="6926262"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32bit</a:t>
            </a:r>
            <a:r>
              <a:rPr lang="ja-JP" altLang="en-US" sz="1400" dirty="0" smtClean="0"/>
              <a:t>版は、デフォルトでシリアルＧＣ</a:t>
            </a:r>
            <a:endParaRPr lang="en-US" altLang="ja-JP" sz="1400" dirty="0" smtClean="0"/>
          </a:p>
          <a:p>
            <a:pPr eaLnBrk="1" hangingPunct="1">
              <a:spcBef>
                <a:spcPct val="50000"/>
              </a:spcBef>
              <a:buFontTx/>
              <a:buNone/>
            </a:pPr>
            <a:r>
              <a:rPr lang="en-US" altLang="en-US" sz="1400" dirty="0" smtClean="0"/>
              <a:t>64bit</a:t>
            </a:r>
            <a:r>
              <a:rPr lang="ja-JP" altLang="en-US" sz="1400" dirty="0" smtClean="0"/>
              <a:t>版は、デフォルトで並列（スループット）ＧＣ</a:t>
            </a:r>
            <a:endParaRPr lang="en-US" altLang="en-US" sz="1400" dirty="0"/>
          </a:p>
        </p:txBody>
      </p:sp>
      <mc:AlternateContent xmlns:mc="http://schemas.openxmlformats.org/markup-compatibility/2006" xmlns:a14="http://schemas.microsoft.com/office/drawing/2010/main">
        <mc:Choice Requires="a14">
          <p:graphicFrame>
            <p:nvGraphicFramePr>
              <p:cNvPr id="2" name="表 1"/>
              <p:cNvGraphicFramePr>
                <a:graphicFrameLocks noGrp="1"/>
              </p:cNvGraphicFramePr>
              <p:nvPr>
                <p:extLst>
                  <p:ext uri="{D42A27DB-BD31-4B8C-83A1-F6EECF244321}">
                    <p14:modId xmlns:p14="http://schemas.microsoft.com/office/powerpoint/2010/main" val="371996250"/>
                  </p:ext>
                </p:extLst>
              </p:nvPr>
            </p:nvGraphicFramePr>
            <p:xfrm>
              <a:off x="1236813" y="3229588"/>
              <a:ext cx="6864200" cy="2347595"/>
            </p:xfrm>
            <a:graphic>
              <a:graphicData uri="http://schemas.openxmlformats.org/drawingml/2006/table">
                <a:tbl>
                  <a:tblPr firstRow="1" bandRow="1">
                    <a:tableStyleId>{8A107856-5554-42FB-B03E-39F5DBC370BA}</a:tableStyleId>
                  </a:tblPr>
                  <a:tblGrid>
                    <a:gridCol w="887537"/>
                    <a:gridCol w="1367530"/>
                    <a:gridCol w="1440160"/>
                    <a:gridCol w="3168973"/>
                  </a:tblGrid>
                  <a:tr h="370840">
                    <a:tc>
                      <a:txBody>
                        <a:bodyPr/>
                        <a:lstStyle/>
                        <a:p>
                          <a:r>
                            <a:rPr kumimoji="1" lang="en-US" altLang="ja-JP" dirty="0" smtClean="0"/>
                            <a:t>CPU</a:t>
                          </a:r>
                          <a:r>
                            <a:rPr kumimoji="1" lang="ja-JP" altLang="en-US" dirty="0" smtClean="0"/>
                            <a:t>数</a:t>
                          </a:r>
                          <a:endParaRPr kumimoji="1" lang="ja-JP" altLang="en-US" dirty="0"/>
                        </a:p>
                      </a:txBody>
                      <a:tcPr/>
                    </a:tc>
                    <a:tc>
                      <a:txBody>
                        <a:bodyPr/>
                        <a:lstStyle/>
                        <a:p>
                          <a:r>
                            <a:rPr kumimoji="1" lang="ja-JP" altLang="en-US" dirty="0" smtClean="0"/>
                            <a:t>シリアルＧＣ</a:t>
                          </a:r>
                          <a:endParaRPr kumimoji="1" lang="ja-JP" altLang="en-US" dirty="0"/>
                        </a:p>
                      </a:txBody>
                      <a:tcPr/>
                    </a:tc>
                    <a:tc>
                      <a:txBody>
                        <a:bodyPr/>
                        <a:lstStyle/>
                        <a:p>
                          <a:r>
                            <a:rPr kumimoji="1" lang="ja-JP" altLang="en-US" dirty="0" smtClean="0"/>
                            <a:t>並列ＧＣ</a:t>
                          </a:r>
                          <a:endParaRPr kumimoji="1" lang="ja-JP" altLang="en-US" dirty="0"/>
                        </a:p>
                      </a:txBody>
                      <a:tcPr/>
                    </a:tc>
                    <a:tc>
                      <a:txBody>
                        <a:bodyPr/>
                        <a:lstStyle/>
                        <a:p>
                          <a:r>
                            <a:rPr kumimoji="1" lang="ja-JP" altLang="en-US" dirty="0" smtClean="0"/>
                            <a:t>備考</a:t>
                          </a:r>
                          <a:endParaRPr kumimoji="1" lang="ja-JP" altLang="en-US" dirty="0"/>
                        </a:p>
                      </a:txBody>
                      <a:tcPr/>
                    </a:tc>
                  </a:tr>
                  <a:tr h="370840">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rowSpan="4">
                      <a:txBody>
                        <a:bodyPr/>
                        <a:lstStyle/>
                        <a:p>
                          <a:r>
                            <a:rPr kumimoji="1" lang="en-US" altLang="ja-JP" dirty="0" smtClean="0"/>
                            <a:t>8</a:t>
                          </a:r>
                          <a:r>
                            <a:rPr kumimoji="1" lang="ja-JP" altLang="en-US" dirty="0" smtClean="0"/>
                            <a:t>個までは、ＣＰＵごとに１つ</a:t>
                          </a:r>
                          <a:endParaRPr kumimoji="1" lang="ja-JP" altLang="en-US" dirty="0"/>
                        </a:p>
                      </a:txBody>
                      <a:tcPr/>
                    </a:tc>
                  </a:tr>
                  <a:tr h="370840">
                    <a:tc>
                      <a:txBody>
                        <a:bodyPr/>
                        <a:lstStyle/>
                        <a:p>
                          <a:r>
                            <a:rPr kumimoji="1" lang="en-US" altLang="ja-JP" dirty="0" smtClean="0"/>
                            <a:t>2</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c vMerge="1">
                      <a:txBody>
                        <a:bodyPr/>
                        <a:lstStyle/>
                        <a:p>
                          <a:endParaRPr kumimoji="1" lang="ja-JP" altLang="en-US" dirty="0"/>
                        </a:p>
                      </a:txBody>
                      <a:tcPr/>
                    </a:tc>
                  </a:tr>
                  <a:tr h="370840">
                    <a:tc>
                      <a:txBody>
                        <a:bodyPr/>
                        <a:lstStyle/>
                        <a:p>
                          <a:r>
                            <a:rPr kumimoji="1" lang="en-US" altLang="ja-JP" dirty="0" smtClean="0"/>
                            <a:t>4</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4</a:t>
                          </a:r>
                          <a:endParaRPr kumimoji="1" lang="ja-JP" altLang="en-US" dirty="0"/>
                        </a:p>
                      </a:txBody>
                      <a:tcPr/>
                    </a:tc>
                    <a:tc vMerge="1">
                      <a:txBody>
                        <a:bodyPr/>
                        <a:lstStyle/>
                        <a:p>
                          <a:endParaRPr kumimoji="1" lang="ja-JP" altLang="en-US" dirty="0"/>
                        </a:p>
                      </a:txBody>
                      <a:tcPr/>
                    </a:tc>
                  </a:tr>
                  <a:tr h="370840">
                    <a:tc>
                      <a:txBody>
                        <a:bodyPr/>
                        <a:lstStyle/>
                        <a:p>
                          <a:r>
                            <a:rPr kumimoji="1" lang="en-US" altLang="ja-JP" dirty="0" smtClean="0"/>
                            <a:t>8</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8</a:t>
                          </a:r>
                          <a:endParaRPr kumimoji="1" lang="ja-JP" altLang="en-US" dirty="0"/>
                        </a:p>
                      </a:txBody>
                      <a:tcPr/>
                    </a:tc>
                    <a:tc vMerge="1">
                      <a:txBody>
                        <a:bodyPr/>
                        <a:lstStyle/>
                        <a:p>
                          <a:endParaRPr kumimoji="1" lang="ja-JP" altLang="en-US" dirty="0"/>
                        </a:p>
                      </a:txBody>
                      <a:tcPr/>
                    </a:tc>
                  </a:tr>
                  <a:tr h="370840">
                    <a:tc>
                      <a:txBody>
                        <a:bodyPr/>
                        <a:lstStyle/>
                        <a:p>
                          <a:r>
                            <a:rPr kumimoji="1" lang="en-US" altLang="ja-JP" dirty="0" smtClean="0"/>
                            <a:t>16</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13</a:t>
                          </a:r>
                          <a:endParaRPr kumimoji="1" lang="ja-JP" altLang="en-US" dirty="0"/>
                        </a:p>
                      </a:txBody>
                      <a:tcPr/>
                    </a:tc>
                    <a:tc>
                      <a:txBody>
                        <a:bodyPr/>
                        <a:lstStyle/>
                        <a:p>
                          <a:r>
                            <a:rPr kumimoji="1" lang="en-US" altLang="ja-JP" dirty="0" smtClean="0"/>
                            <a:t>8 + </a:t>
                          </a:r>
                          <a14:m>
                            <m:oMath xmlns:m="http://schemas.openxmlformats.org/officeDocument/2006/math">
                              <m:f>
                                <m:fPr>
                                  <m:ctrlPr>
                                    <a:rPr kumimoji="1" lang="en-US" altLang="ja-JP" i="1" smtClean="0">
                                      <a:latin typeface="Cambria Math" panose="02040503050406030204" pitchFamily="18" charset="0"/>
                                    </a:rPr>
                                  </m:ctrlPr>
                                </m:fPr>
                                <m:num>
                                  <m:r>
                                    <a:rPr kumimoji="1" lang="en-US" altLang="ja-JP" b="0" i="1" smtClean="0">
                                      <a:latin typeface="Cambria Math" panose="02040503050406030204" pitchFamily="18" charset="0"/>
                                    </a:rPr>
                                    <m:t>5(</m:t>
                                  </m:r>
                                  <m:r>
                                    <a:rPr kumimoji="1" lang="en-US" altLang="ja-JP" b="0" i="1" smtClean="0">
                                      <a:latin typeface="Cambria Math" panose="02040503050406030204" pitchFamily="18" charset="0"/>
                                    </a:rPr>
                                    <m:t>𝑁</m:t>
                                  </m:r>
                                  <m:r>
                                    <a:rPr kumimoji="1" lang="en-US" altLang="ja-JP" b="0" i="1" smtClean="0">
                                      <a:latin typeface="Cambria Math" panose="02040503050406030204" pitchFamily="18" charset="0"/>
                                    </a:rPr>
                                    <m:t> −8)</m:t>
                                  </m:r>
                                </m:num>
                                <m:den>
                                  <m:r>
                                    <a:rPr kumimoji="1" lang="en-US" altLang="ja-JP" b="0" i="1" smtClean="0">
                                      <a:latin typeface="Cambria Math" panose="02040503050406030204" pitchFamily="18" charset="0"/>
                                    </a:rPr>
                                    <m:t>8</m:t>
                                  </m:r>
                                </m:den>
                              </m:f>
                            </m:oMath>
                          </a14:m>
                          <a:endParaRPr kumimoji="1" lang="ja-JP" altLang="en-US" dirty="0"/>
                        </a:p>
                      </a:txBody>
                      <a:tcPr/>
                    </a:tc>
                  </a:tr>
                </a:tbl>
              </a:graphicData>
            </a:graphic>
          </p:graphicFrame>
        </mc:Choice>
        <mc:Fallback xmlns="">
          <p:graphicFrame>
            <p:nvGraphicFramePr>
              <p:cNvPr id="2" name="表 1"/>
              <p:cNvGraphicFramePr>
                <a:graphicFrameLocks noGrp="1"/>
              </p:cNvGraphicFramePr>
              <p:nvPr>
                <p:extLst>
                  <p:ext uri="{D42A27DB-BD31-4B8C-83A1-F6EECF244321}">
                    <p14:modId xmlns:p14="http://schemas.microsoft.com/office/powerpoint/2010/main" val="371996250"/>
                  </p:ext>
                </p:extLst>
              </p:nvPr>
            </p:nvGraphicFramePr>
            <p:xfrm>
              <a:off x="1236813" y="3229588"/>
              <a:ext cx="6864200" cy="2347595"/>
            </p:xfrm>
            <a:graphic>
              <a:graphicData uri="http://schemas.openxmlformats.org/drawingml/2006/table">
                <a:tbl>
                  <a:tblPr firstRow="1" bandRow="1">
                    <a:tableStyleId>{8A107856-5554-42FB-B03E-39F5DBC370BA}</a:tableStyleId>
                  </a:tblPr>
                  <a:tblGrid>
                    <a:gridCol w="887537"/>
                    <a:gridCol w="1367530"/>
                    <a:gridCol w="1440160"/>
                    <a:gridCol w="3168973"/>
                  </a:tblGrid>
                  <a:tr h="370840">
                    <a:tc>
                      <a:txBody>
                        <a:bodyPr/>
                        <a:lstStyle/>
                        <a:p>
                          <a:r>
                            <a:rPr kumimoji="1" lang="en-US" altLang="ja-JP" dirty="0" smtClean="0"/>
                            <a:t>CPU</a:t>
                          </a:r>
                          <a:r>
                            <a:rPr kumimoji="1" lang="ja-JP" altLang="en-US" dirty="0" smtClean="0"/>
                            <a:t>数</a:t>
                          </a:r>
                          <a:endParaRPr kumimoji="1" lang="ja-JP" altLang="en-US" dirty="0"/>
                        </a:p>
                      </a:txBody>
                      <a:tcPr/>
                    </a:tc>
                    <a:tc>
                      <a:txBody>
                        <a:bodyPr/>
                        <a:lstStyle/>
                        <a:p>
                          <a:r>
                            <a:rPr kumimoji="1" lang="ja-JP" altLang="en-US" dirty="0" smtClean="0"/>
                            <a:t>シリアルＧＣ</a:t>
                          </a:r>
                          <a:endParaRPr kumimoji="1" lang="ja-JP" altLang="en-US" dirty="0"/>
                        </a:p>
                      </a:txBody>
                      <a:tcPr/>
                    </a:tc>
                    <a:tc>
                      <a:txBody>
                        <a:bodyPr/>
                        <a:lstStyle/>
                        <a:p>
                          <a:r>
                            <a:rPr kumimoji="1" lang="ja-JP" altLang="en-US" dirty="0" smtClean="0"/>
                            <a:t>並列ＧＣ</a:t>
                          </a:r>
                          <a:endParaRPr kumimoji="1" lang="ja-JP" altLang="en-US" dirty="0"/>
                        </a:p>
                      </a:txBody>
                      <a:tcPr/>
                    </a:tc>
                    <a:tc>
                      <a:txBody>
                        <a:bodyPr/>
                        <a:lstStyle/>
                        <a:p>
                          <a:r>
                            <a:rPr kumimoji="1" lang="ja-JP" altLang="en-US" dirty="0" smtClean="0"/>
                            <a:t>備考</a:t>
                          </a:r>
                          <a:endParaRPr kumimoji="1" lang="ja-JP" altLang="en-US" dirty="0"/>
                        </a:p>
                      </a:txBody>
                      <a:tcPr/>
                    </a:tc>
                  </a:tr>
                  <a:tr h="370840">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a:t>
                          </a:r>
                          <a:endParaRPr kumimoji="1" lang="ja-JP" altLang="en-US" dirty="0"/>
                        </a:p>
                      </a:txBody>
                      <a:tcPr/>
                    </a:tc>
                    <a:tc rowSpan="4">
                      <a:txBody>
                        <a:bodyPr/>
                        <a:lstStyle/>
                        <a:p>
                          <a:r>
                            <a:rPr kumimoji="1" lang="en-US" altLang="ja-JP" dirty="0" smtClean="0"/>
                            <a:t>8</a:t>
                          </a:r>
                          <a:r>
                            <a:rPr kumimoji="1" lang="ja-JP" altLang="en-US" dirty="0" smtClean="0"/>
                            <a:t>個までは、ＣＰＵごとに１つ</a:t>
                          </a:r>
                          <a:endParaRPr kumimoji="1" lang="ja-JP" altLang="en-US" dirty="0"/>
                        </a:p>
                      </a:txBody>
                      <a:tcPr/>
                    </a:tc>
                  </a:tr>
                  <a:tr h="370840">
                    <a:tc>
                      <a:txBody>
                        <a:bodyPr/>
                        <a:lstStyle/>
                        <a:p>
                          <a:r>
                            <a:rPr kumimoji="1" lang="en-US" altLang="ja-JP" dirty="0" smtClean="0"/>
                            <a:t>2</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2</a:t>
                          </a:r>
                          <a:endParaRPr kumimoji="1" lang="ja-JP" altLang="en-US" dirty="0"/>
                        </a:p>
                      </a:txBody>
                      <a:tcPr/>
                    </a:tc>
                    <a:tc vMerge="1">
                      <a:txBody>
                        <a:bodyPr/>
                        <a:lstStyle/>
                        <a:p>
                          <a:endParaRPr kumimoji="1" lang="ja-JP" altLang="en-US" dirty="0"/>
                        </a:p>
                      </a:txBody>
                      <a:tcPr/>
                    </a:tc>
                  </a:tr>
                  <a:tr h="370840">
                    <a:tc>
                      <a:txBody>
                        <a:bodyPr/>
                        <a:lstStyle/>
                        <a:p>
                          <a:r>
                            <a:rPr kumimoji="1" lang="en-US" altLang="ja-JP" dirty="0" smtClean="0"/>
                            <a:t>4</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4</a:t>
                          </a:r>
                          <a:endParaRPr kumimoji="1" lang="ja-JP" altLang="en-US" dirty="0"/>
                        </a:p>
                      </a:txBody>
                      <a:tcPr/>
                    </a:tc>
                    <a:tc vMerge="1">
                      <a:txBody>
                        <a:bodyPr/>
                        <a:lstStyle/>
                        <a:p>
                          <a:endParaRPr kumimoji="1" lang="ja-JP" altLang="en-US" dirty="0"/>
                        </a:p>
                      </a:txBody>
                      <a:tcPr/>
                    </a:tc>
                  </a:tr>
                  <a:tr h="370840">
                    <a:tc>
                      <a:txBody>
                        <a:bodyPr/>
                        <a:lstStyle/>
                        <a:p>
                          <a:r>
                            <a:rPr kumimoji="1" lang="en-US" altLang="ja-JP" dirty="0" smtClean="0"/>
                            <a:t>8</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8</a:t>
                          </a:r>
                          <a:endParaRPr kumimoji="1" lang="ja-JP" altLang="en-US" dirty="0"/>
                        </a:p>
                      </a:txBody>
                      <a:tcPr/>
                    </a:tc>
                    <a:tc vMerge="1">
                      <a:txBody>
                        <a:bodyPr/>
                        <a:lstStyle/>
                        <a:p>
                          <a:endParaRPr kumimoji="1" lang="ja-JP" altLang="en-US" dirty="0"/>
                        </a:p>
                      </a:txBody>
                      <a:tcPr/>
                    </a:tc>
                  </a:tr>
                  <a:tr h="493395">
                    <a:tc>
                      <a:txBody>
                        <a:bodyPr/>
                        <a:lstStyle/>
                        <a:p>
                          <a:r>
                            <a:rPr kumimoji="1" lang="en-US" altLang="ja-JP" dirty="0" smtClean="0"/>
                            <a:t>16</a:t>
                          </a:r>
                          <a:endParaRPr kumimoji="1" lang="ja-JP" altLang="en-US" dirty="0"/>
                        </a:p>
                      </a:txBody>
                      <a:tcPr/>
                    </a:tc>
                    <a:tc>
                      <a:txBody>
                        <a:bodyPr/>
                        <a:lstStyle/>
                        <a:p>
                          <a:r>
                            <a:rPr kumimoji="1" lang="en-US" altLang="ja-JP" dirty="0" smtClean="0"/>
                            <a:t>1</a:t>
                          </a:r>
                          <a:endParaRPr kumimoji="1" lang="ja-JP" altLang="en-US" dirty="0"/>
                        </a:p>
                      </a:txBody>
                      <a:tcPr/>
                    </a:tc>
                    <a:tc>
                      <a:txBody>
                        <a:bodyPr/>
                        <a:lstStyle/>
                        <a:p>
                          <a:r>
                            <a:rPr kumimoji="1" lang="en-US" altLang="ja-JP" dirty="0" smtClean="0"/>
                            <a:t>13</a:t>
                          </a:r>
                          <a:endParaRPr kumimoji="1" lang="ja-JP" altLang="en-US" dirty="0"/>
                        </a:p>
                      </a:txBody>
                      <a:tcPr/>
                    </a:tc>
                    <a:tc>
                      <a:txBody>
                        <a:bodyPr/>
                        <a:lstStyle/>
                        <a:p>
                          <a:endParaRPr lang="ja-JP"/>
                        </a:p>
                      </a:txBody>
                      <a:tcPr>
                        <a:blipFill rotWithShape="0">
                          <a:blip r:embed="rId3"/>
                          <a:stretch>
                            <a:fillRect l="-116923" t="-386420" r="-385" b="-8642"/>
                          </a:stretch>
                        </a:blipFill>
                      </a:tcPr>
                    </a:tc>
                  </a:tr>
                </a:tbl>
              </a:graphicData>
            </a:graphic>
          </p:graphicFrame>
        </mc:Fallback>
      </mc:AlternateContent>
      <p:sp>
        <p:nvSpPr>
          <p:cNvPr id="3" name="テキスト ボックス 2"/>
          <p:cNvSpPr txBox="1"/>
          <p:nvPr/>
        </p:nvSpPr>
        <p:spPr>
          <a:xfrm>
            <a:off x="1403648" y="5760538"/>
            <a:ext cx="4790992" cy="338554"/>
          </a:xfrm>
          <a:prstGeom prst="rect">
            <a:avLst/>
          </a:prstGeom>
          <a:noFill/>
        </p:spPr>
        <p:txBody>
          <a:bodyPr wrap="none" rtlCol="0">
            <a:spAutoFit/>
          </a:bodyPr>
          <a:lstStyle/>
          <a:p>
            <a:r>
              <a:rPr kumimoji="1" lang="en-US" altLang="ja-JP" sz="1600" dirty="0"/>
              <a:t>-</a:t>
            </a:r>
            <a:r>
              <a:rPr kumimoji="1" lang="en-US" altLang="ja-JP" sz="1600" dirty="0" err="1"/>
              <a:t>XX:ParallelGCThreads</a:t>
            </a:r>
            <a:r>
              <a:rPr kumimoji="1" lang="en-US" altLang="ja-JP" sz="1600" dirty="0"/>
              <a:t>=N </a:t>
            </a:r>
            <a:r>
              <a:rPr kumimoji="1" lang="ja-JP" altLang="en-US" sz="1600" dirty="0" smtClean="0"/>
              <a:t>で合計スレッド数の指定可能</a:t>
            </a:r>
            <a:endParaRPr kumimoji="1" lang="ja-JP" altLang="en-US" sz="1600" dirty="0"/>
          </a:p>
        </p:txBody>
      </p:sp>
    </p:spTree>
    <p:extLst>
      <p:ext uri="{BB962C8B-B14F-4D97-AF65-F5344CB8AC3E}">
        <p14:creationId xmlns:p14="http://schemas.microsoft.com/office/powerpoint/2010/main" val="212111752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2000" b="1" dirty="0" smtClean="0"/>
              <a:t>初期ヒープサイズ</a:t>
            </a:r>
            <a:endParaRPr lang="en-GB" altLang="en-US" sz="2000" b="1" dirty="0"/>
          </a:p>
        </p:txBody>
      </p:sp>
      <p:sp>
        <p:nvSpPr>
          <p:cNvPr id="12295" name="Text Box 7"/>
          <p:cNvSpPr txBox="1">
            <a:spLocks noChangeArrowheads="1"/>
          </p:cNvSpPr>
          <p:nvPr/>
        </p:nvSpPr>
        <p:spPr bwMode="auto">
          <a:xfrm>
            <a:off x="1031875" y="6277542"/>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a:t>
            </a:r>
            <a:r>
              <a:rPr lang="en-US" altLang="ja-JP" sz="2000" b="1" dirty="0" smtClean="0"/>
              <a:t>5.2.3</a:t>
            </a:r>
            <a:r>
              <a:rPr lang="ja-JP" altLang="en-US" sz="2000" b="1" dirty="0" smtClean="0"/>
              <a:t>より</a:t>
            </a:r>
            <a:endParaRPr lang="en-US" altLang="en-US" sz="2000" b="1" dirty="0"/>
          </a:p>
        </p:txBody>
      </p:sp>
      <p:sp>
        <p:nvSpPr>
          <p:cNvPr id="12296" name="Text Box 8"/>
          <p:cNvSpPr txBox="1">
            <a:spLocks noChangeArrowheads="1"/>
          </p:cNvSpPr>
          <p:nvPr/>
        </p:nvSpPr>
        <p:spPr bwMode="auto">
          <a:xfrm>
            <a:off x="1150938" y="4077072"/>
            <a:ext cx="69262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32bit</a:t>
            </a:r>
            <a:r>
              <a:rPr lang="ja-JP" altLang="en-US" sz="1400" dirty="0" smtClean="0"/>
              <a:t>版（クライアント</a:t>
            </a:r>
            <a:r>
              <a:rPr lang="en-US" altLang="ja-JP" sz="1400" dirty="0" smtClean="0"/>
              <a:t>VM</a:t>
            </a:r>
            <a:r>
              <a:rPr lang="ja-JP" altLang="en-US" sz="1400" dirty="0" smtClean="0"/>
              <a:t>）は、デフォルトで</a:t>
            </a:r>
            <a:r>
              <a:rPr lang="en-US" altLang="ja-JP" sz="1400" dirty="0" smtClean="0"/>
              <a:t>12MB</a:t>
            </a:r>
          </a:p>
          <a:p>
            <a:pPr eaLnBrk="1" hangingPunct="1">
              <a:spcBef>
                <a:spcPct val="50000"/>
              </a:spcBef>
              <a:buFontTx/>
              <a:buNone/>
            </a:pPr>
            <a:r>
              <a:rPr lang="en-US" altLang="ja-JP" sz="1400" dirty="0" smtClean="0"/>
              <a:t>32bit</a:t>
            </a:r>
            <a:r>
              <a:rPr lang="ja-JP" altLang="en-US" sz="1400" dirty="0" smtClean="0"/>
              <a:t>版（サーバー</a:t>
            </a:r>
            <a:r>
              <a:rPr lang="en-US" altLang="ja-JP" sz="1400" dirty="0" smtClean="0"/>
              <a:t>VM</a:t>
            </a:r>
            <a:r>
              <a:rPr lang="ja-JP" altLang="en-US" sz="1400" dirty="0" smtClean="0"/>
              <a:t>）は、デフォルトで</a:t>
            </a:r>
            <a:r>
              <a:rPr lang="en-US" altLang="ja-JP" sz="1400" dirty="0" smtClean="0"/>
              <a:t>16MB</a:t>
            </a:r>
          </a:p>
          <a:p>
            <a:pPr eaLnBrk="1" hangingPunct="1">
              <a:spcBef>
                <a:spcPct val="50000"/>
              </a:spcBef>
              <a:buFontTx/>
              <a:buNone/>
            </a:pPr>
            <a:r>
              <a:rPr lang="en-US" altLang="en-US" sz="1400" dirty="0" smtClean="0"/>
              <a:t>64bit</a:t>
            </a:r>
            <a:r>
              <a:rPr lang="ja-JP" altLang="en-US" sz="1400" dirty="0" smtClean="0"/>
              <a:t>版は、デフォルトで</a:t>
            </a:r>
            <a:r>
              <a:rPr lang="en-US" altLang="ja-JP" sz="1400" dirty="0" smtClean="0"/>
              <a:t>20.75MB</a:t>
            </a:r>
            <a:endParaRPr lang="en-US" altLang="en-US" sz="1400" dirty="0"/>
          </a:p>
        </p:txBody>
      </p:sp>
      <p:sp>
        <p:nvSpPr>
          <p:cNvPr id="3" name="テキスト ボックス 2"/>
          <p:cNvSpPr txBox="1"/>
          <p:nvPr/>
        </p:nvSpPr>
        <p:spPr>
          <a:xfrm>
            <a:off x="1403648" y="5760538"/>
            <a:ext cx="5294847" cy="338554"/>
          </a:xfrm>
          <a:prstGeom prst="rect">
            <a:avLst/>
          </a:prstGeom>
          <a:noFill/>
        </p:spPr>
        <p:txBody>
          <a:bodyPr wrap="none" rtlCol="0">
            <a:spAutoFit/>
          </a:bodyPr>
          <a:lstStyle/>
          <a:p>
            <a:r>
              <a:rPr kumimoji="1" lang="en-US" altLang="ja-JP" sz="1600" dirty="0"/>
              <a:t>-</a:t>
            </a:r>
            <a:r>
              <a:rPr kumimoji="1" lang="en-US" altLang="ja-JP" sz="1600" dirty="0" err="1" smtClean="0"/>
              <a:t>XX:MetaspaceSize</a:t>
            </a:r>
            <a:r>
              <a:rPr kumimoji="1" lang="en-US" altLang="ja-JP" sz="1600" dirty="0" smtClean="0"/>
              <a:t>=N </a:t>
            </a:r>
            <a:r>
              <a:rPr kumimoji="1" lang="ja-JP" altLang="en-US" sz="1600" dirty="0" smtClean="0"/>
              <a:t>でメタスペース初期サイズの指定可能</a:t>
            </a:r>
            <a:endParaRPr kumimoji="1" lang="ja-JP" altLang="en-US" sz="1600" dirty="0"/>
          </a:p>
        </p:txBody>
      </p:sp>
      <p:sp>
        <p:nvSpPr>
          <p:cNvPr id="8" name="Text Box 8"/>
          <p:cNvSpPr txBox="1">
            <a:spLocks noChangeArrowheads="1"/>
          </p:cNvSpPr>
          <p:nvPr/>
        </p:nvSpPr>
        <p:spPr bwMode="auto">
          <a:xfrm>
            <a:off x="1150938" y="2297157"/>
            <a:ext cx="692626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1400" dirty="0" smtClean="0"/>
              <a:t>物理メモリが</a:t>
            </a:r>
            <a:r>
              <a:rPr lang="en-US" altLang="ja-JP" sz="1400" dirty="0" smtClean="0"/>
              <a:t>192MB</a:t>
            </a:r>
            <a:r>
              <a:rPr lang="ja-JP" altLang="en-US" sz="1400" dirty="0" smtClean="0"/>
              <a:t>以下のマシン</a:t>
            </a:r>
            <a:endParaRPr lang="en-US" altLang="ja-JP" sz="1400" dirty="0" smtClean="0"/>
          </a:p>
          <a:p>
            <a:pPr eaLnBrk="1" hangingPunct="1">
              <a:spcBef>
                <a:spcPct val="50000"/>
              </a:spcBef>
              <a:buFontTx/>
              <a:buNone/>
            </a:pPr>
            <a:r>
              <a:rPr lang="ja-JP" altLang="en-US" sz="1400" dirty="0" smtClean="0"/>
              <a:t>・デフォルトで物理メモリの</a:t>
            </a:r>
            <a:r>
              <a:rPr lang="en-US" altLang="ja-JP" sz="1400" dirty="0" smtClean="0"/>
              <a:t>1/2</a:t>
            </a:r>
          </a:p>
          <a:p>
            <a:pPr eaLnBrk="1" hangingPunct="1">
              <a:spcBef>
                <a:spcPct val="50000"/>
              </a:spcBef>
              <a:buFontTx/>
              <a:buNone/>
            </a:pPr>
            <a:r>
              <a:rPr lang="ja-JP" altLang="en-US" sz="1400" dirty="0" smtClean="0"/>
              <a:t>物理メモリが</a:t>
            </a:r>
            <a:r>
              <a:rPr lang="en-US" altLang="ja-JP" sz="1400" dirty="0" smtClean="0"/>
              <a:t>192MB</a:t>
            </a:r>
            <a:r>
              <a:rPr lang="ja-JP" altLang="en-US" sz="1400" dirty="0" smtClean="0"/>
              <a:t>より大きいマシン</a:t>
            </a:r>
            <a:endParaRPr lang="en-US" altLang="ja-JP" sz="1400" dirty="0" smtClean="0"/>
          </a:p>
          <a:p>
            <a:pPr eaLnBrk="1" hangingPunct="1">
              <a:spcBef>
                <a:spcPct val="50000"/>
              </a:spcBef>
              <a:buFontTx/>
              <a:buNone/>
            </a:pPr>
            <a:r>
              <a:rPr lang="ja-JP" altLang="en-US" sz="1400" dirty="0" smtClean="0"/>
              <a:t>・</a:t>
            </a:r>
            <a:r>
              <a:rPr lang="en-US" altLang="ja-JP" sz="1400" dirty="0" smtClean="0"/>
              <a:t>32bit</a:t>
            </a:r>
            <a:r>
              <a:rPr lang="ja-JP" altLang="en-US" sz="1400" dirty="0" smtClean="0"/>
              <a:t>版（サーバー</a:t>
            </a:r>
            <a:r>
              <a:rPr lang="en-US" altLang="ja-JP" sz="1400" dirty="0" smtClean="0"/>
              <a:t>VM</a:t>
            </a:r>
            <a:r>
              <a:rPr lang="ja-JP" altLang="en-US" sz="1400" dirty="0" smtClean="0"/>
              <a:t>）は、デフォルトで</a:t>
            </a:r>
            <a:r>
              <a:rPr lang="en-US" altLang="ja-JP" sz="1400" dirty="0" smtClean="0"/>
              <a:t>16MB</a:t>
            </a:r>
          </a:p>
          <a:p>
            <a:pPr eaLnBrk="1" hangingPunct="1">
              <a:spcBef>
                <a:spcPct val="50000"/>
              </a:spcBef>
              <a:buFontTx/>
              <a:buNone/>
            </a:pPr>
            <a:r>
              <a:rPr lang="en-US" altLang="en-US" sz="1400" dirty="0" smtClean="0"/>
              <a:t>64bit</a:t>
            </a:r>
            <a:r>
              <a:rPr lang="ja-JP" altLang="en-US" sz="1400" dirty="0" smtClean="0"/>
              <a:t>版は、デフォルトで</a:t>
            </a:r>
            <a:r>
              <a:rPr lang="en-US" altLang="ja-JP" sz="1400" dirty="0" smtClean="0"/>
              <a:t>20.75MB</a:t>
            </a:r>
            <a:endParaRPr lang="en-US" altLang="en-US" sz="1400" dirty="0"/>
          </a:p>
        </p:txBody>
      </p:sp>
    </p:spTree>
    <p:extLst>
      <p:ext uri="{BB962C8B-B14F-4D97-AF65-F5344CB8AC3E}">
        <p14:creationId xmlns:p14="http://schemas.microsoft.com/office/powerpoint/2010/main" val="1917632781"/>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2000" b="1" dirty="0" smtClean="0"/>
              <a:t>メタスペースの初期サイズ</a:t>
            </a:r>
            <a:endParaRPr lang="en-GB" altLang="en-US" sz="2000" b="1" dirty="0"/>
          </a:p>
        </p:txBody>
      </p:sp>
      <p:sp>
        <p:nvSpPr>
          <p:cNvPr id="12295" name="Text Box 7"/>
          <p:cNvSpPr txBox="1">
            <a:spLocks noChangeArrowheads="1"/>
          </p:cNvSpPr>
          <p:nvPr/>
        </p:nvSpPr>
        <p:spPr bwMode="auto">
          <a:xfrm>
            <a:off x="1031875" y="6277542"/>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a:t>
            </a:r>
            <a:r>
              <a:rPr lang="en-US" altLang="ja-JP" sz="2000" b="1" dirty="0" smtClean="0"/>
              <a:t>5.2.3</a:t>
            </a:r>
            <a:r>
              <a:rPr lang="ja-JP" altLang="en-US" sz="2000" b="1" dirty="0" smtClean="0"/>
              <a:t>より</a:t>
            </a:r>
            <a:endParaRPr lang="en-US" altLang="en-US" sz="2000" b="1" dirty="0"/>
          </a:p>
        </p:txBody>
      </p:sp>
      <p:sp>
        <p:nvSpPr>
          <p:cNvPr id="12296" name="Text Box 8"/>
          <p:cNvSpPr txBox="1">
            <a:spLocks noChangeArrowheads="1"/>
          </p:cNvSpPr>
          <p:nvPr/>
        </p:nvSpPr>
        <p:spPr bwMode="auto">
          <a:xfrm>
            <a:off x="1150938" y="2292737"/>
            <a:ext cx="69262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32bit</a:t>
            </a:r>
            <a:r>
              <a:rPr lang="ja-JP" altLang="en-US" sz="1400" dirty="0" smtClean="0"/>
              <a:t>版（クライアント</a:t>
            </a:r>
            <a:r>
              <a:rPr lang="en-US" altLang="ja-JP" sz="1400" dirty="0" smtClean="0"/>
              <a:t>VM</a:t>
            </a:r>
            <a:r>
              <a:rPr lang="ja-JP" altLang="en-US" sz="1400" dirty="0" smtClean="0"/>
              <a:t>）は、デフォルトで</a:t>
            </a:r>
            <a:r>
              <a:rPr lang="en-US" altLang="ja-JP" sz="1400" dirty="0" smtClean="0"/>
              <a:t>12MB</a:t>
            </a:r>
          </a:p>
          <a:p>
            <a:pPr eaLnBrk="1" hangingPunct="1">
              <a:spcBef>
                <a:spcPct val="50000"/>
              </a:spcBef>
              <a:buFontTx/>
              <a:buNone/>
            </a:pPr>
            <a:r>
              <a:rPr lang="en-US" altLang="ja-JP" sz="1400" dirty="0" smtClean="0"/>
              <a:t>32bit</a:t>
            </a:r>
            <a:r>
              <a:rPr lang="ja-JP" altLang="en-US" sz="1400" dirty="0" smtClean="0"/>
              <a:t>版（サーバー</a:t>
            </a:r>
            <a:r>
              <a:rPr lang="en-US" altLang="ja-JP" sz="1400" dirty="0" smtClean="0"/>
              <a:t>VM</a:t>
            </a:r>
            <a:r>
              <a:rPr lang="ja-JP" altLang="en-US" sz="1400" dirty="0" smtClean="0"/>
              <a:t>）は、デフォルトで</a:t>
            </a:r>
            <a:r>
              <a:rPr lang="en-US" altLang="ja-JP" sz="1400" dirty="0" smtClean="0"/>
              <a:t>16MB</a:t>
            </a:r>
          </a:p>
          <a:p>
            <a:pPr eaLnBrk="1" hangingPunct="1">
              <a:spcBef>
                <a:spcPct val="50000"/>
              </a:spcBef>
              <a:buFontTx/>
              <a:buNone/>
            </a:pPr>
            <a:r>
              <a:rPr lang="en-US" altLang="en-US" sz="1400" dirty="0" smtClean="0"/>
              <a:t>64bit</a:t>
            </a:r>
            <a:r>
              <a:rPr lang="ja-JP" altLang="en-US" sz="1400" dirty="0" smtClean="0"/>
              <a:t>版は、デフォルトで</a:t>
            </a:r>
            <a:r>
              <a:rPr lang="en-US" altLang="ja-JP" sz="1400" dirty="0" smtClean="0"/>
              <a:t>20.75MB</a:t>
            </a:r>
            <a:endParaRPr lang="en-US" altLang="en-US" sz="1400" dirty="0"/>
          </a:p>
        </p:txBody>
      </p:sp>
      <p:sp>
        <p:nvSpPr>
          <p:cNvPr id="3" name="テキスト ボックス 2"/>
          <p:cNvSpPr txBox="1"/>
          <p:nvPr/>
        </p:nvSpPr>
        <p:spPr>
          <a:xfrm>
            <a:off x="1403648" y="5760538"/>
            <a:ext cx="5294847" cy="338554"/>
          </a:xfrm>
          <a:prstGeom prst="rect">
            <a:avLst/>
          </a:prstGeom>
          <a:noFill/>
        </p:spPr>
        <p:txBody>
          <a:bodyPr wrap="none" rtlCol="0">
            <a:spAutoFit/>
          </a:bodyPr>
          <a:lstStyle/>
          <a:p>
            <a:r>
              <a:rPr kumimoji="1" lang="en-US" altLang="ja-JP" sz="1600" dirty="0"/>
              <a:t>-</a:t>
            </a:r>
            <a:r>
              <a:rPr kumimoji="1" lang="en-US" altLang="ja-JP" sz="1600" dirty="0" err="1" smtClean="0"/>
              <a:t>XX:MetaspaceSize</a:t>
            </a:r>
            <a:r>
              <a:rPr kumimoji="1" lang="en-US" altLang="ja-JP" sz="1600" dirty="0" smtClean="0"/>
              <a:t>=N </a:t>
            </a:r>
            <a:r>
              <a:rPr kumimoji="1" lang="ja-JP" altLang="en-US" sz="1600" dirty="0" smtClean="0"/>
              <a:t>でメタスペース初期サイズの指定可能</a:t>
            </a:r>
            <a:endParaRPr kumimoji="1" lang="ja-JP" altLang="en-US" sz="1600" dirty="0"/>
          </a:p>
        </p:txBody>
      </p:sp>
    </p:spTree>
    <p:extLst>
      <p:ext uri="{BB962C8B-B14F-4D97-AF65-F5344CB8AC3E}">
        <p14:creationId xmlns:p14="http://schemas.microsoft.com/office/powerpoint/2010/main" val="63833340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CPU</a:t>
            </a:r>
            <a:r>
              <a:rPr kumimoji="1" lang="ja-JP" altLang="en-US" dirty="0" err="1"/>
              <a:t>やメ</a:t>
            </a:r>
            <a:r>
              <a:rPr kumimoji="1" lang="ja-JP" altLang="en-US" dirty="0"/>
              <a:t>モリの使用は控え目</a:t>
            </a:r>
          </a:p>
        </p:txBody>
      </p:sp>
      <p:pic>
        <p:nvPicPr>
          <p:cNvPr id="5" name="図 4"/>
          <p:cNvPicPr>
            <a:picLocks noChangeAspect="1"/>
          </p:cNvPicPr>
          <p:nvPr/>
        </p:nvPicPr>
        <p:blipFill>
          <a:blip r:embed="rId2"/>
          <a:stretch>
            <a:fillRect/>
          </a:stretch>
        </p:blipFill>
        <p:spPr>
          <a:xfrm>
            <a:off x="222622" y="1556391"/>
            <a:ext cx="2851297" cy="4711942"/>
          </a:xfrm>
          <a:prstGeom prst="rect">
            <a:avLst/>
          </a:prstGeom>
        </p:spPr>
      </p:pic>
      <p:pic>
        <p:nvPicPr>
          <p:cNvPr id="6"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35696" y="1556792"/>
            <a:ext cx="7201270" cy="471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p:cNvSpPr txBox="1"/>
          <p:nvPr/>
        </p:nvSpPr>
        <p:spPr>
          <a:xfrm>
            <a:off x="2067364" y="6443885"/>
            <a:ext cx="4495718" cy="369332"/>
          </a:xfrm>
          <a:prstGeom prst="rect">
            <a:avLst/>
          </a:prstGeom>
          <a:noFill/>
        </p:spPr>
        <p:txBody>
          <a:bodyPr wrap="none" rtlCol="0">
            <a:spAutoFit/>
          </a:bodyPr>
          <a:lstStyle/>
          <a:p>
            <a:r>
              <a:rPr kumimoji="1" lang="en-US" altLang="ja-JP" dirty="0" smtClean="0"/>
              <a:t>Process</a:t>
            </a:r>
            <a:r>
              <a:rPr kumimoji="1" lang="ja-JP" altLang="en-US" dirty="0" smtClean="0"/>
              <a:t> </a:t>
            </a:r>
            <a:r>
              <a:rPr kumimoji="1" lang="en-US" altLang="ja-JP" dirty="0" smtClean="0"/>
              <a:t>Explorer</a:t>
            </a:r>
            <a:r>
              <a:rPr kumimoji="1" lang="ja-JP" altLang="en-US" dirty="0" smtClean="0"/>
              <a:t> の </a:t>
            </a:r>
            <a:r>
              <a:rPr kumimoji="1" lang="en-US" altLang="ja-JP" dirty="0" smtClean="0"/>
              <a:t>System Information</a:t>
            </a:r>
            <a:r>
              <a:rPr kumimoji="1" lang="ja-JP" altLang="en-US" dirty="0" smtClean="0"/>
              <a:t>画面</a:t>
            </a:r>
            <a:endParaRPr kumimoji="1" lang="ja-JP" altLang="en-US" dirty="0"/>
          </a:p>
        </p:txBody>
      </p:sp>
      <p:sp>
        <p:nvSpPr>
          <p:cNvPr id="10" name="メモ 9"/>
          <p:cNvSpPr/>
          <p:nvPr/>
        </p:nvSpPr>
        <p:spPr>
          <a:xfrm>
            <a:off x="2115387" y="4972390"/>
            <a:ext cx="4392488" cy="864096"/>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多数の</a:t>
            </a:r>
            <a:r>
              <a:rPr kumimoji="1" lang="en-US" altLang="ja-JP" dirty="0" smtClean="0"/>
              <a:t>Java</a:t>
            </a:r>
            <a:r>
              <a:rPr kumimoji="1" lang="ja-JP" altLang="en-US" dirty="0" smtClean="0"/>
              <a:t>プログラムを実行すると、</a:t>
            </a:r>
            <a:endParaRPr kumimoji="1" lang="en-US" altLang="ja-JP" dirty="0" smtClean="0"/>
          </a:p>
          <a:p>
            <a:pPr algn="ctr"/>
            <a:r>
              <a:rPr kumimoji="1" lang="en-US" altLang="ja-JP" dirty="0" smtClean="0"/>
              <a:t>CPU</a:t>
            </a:r>
            <a:r>
              <a:rPr kumimoji="1" lang="ja-JP" altLang="en-US" dirty="0" err="1" smtClean="0"/>
              <a:t>、</a:t>
            </a:r>
            <a:r>
              <a:rPr kumimoji="1" lang="ja-JP" altLang="en-US" dirty="0" smtClean="0"/>
              <a:t>メモリとも増加量が著しい</a:t>
            </a:r>
            <a:endParaRPr kumimoji="1" lang="ja-JP" altLang="en-US" dirty="0"/>
          </a:p>
        </p:txBody>
      </p:sp>
    </p:spTree>
    <p:extLst>
      <p:ext uri="{BB962C8B-B14F-4D97-AF65-F5344CB8AC3E}">
        <p14:creationId xmlns:p14="http://schemas.microsoft.com/office/powerpoint/2010/main" val="367714670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291" name="Rectangle 3"/>
          <p:cNvSpPr>
            <a:spLocks noGrp="1" noChangeArrowheads="1"/>
          </p:cNvSpPr>
          <p:nvPr>
            <p:ph type="title"/>
          </p:nvPr>
        </p:nvSpPr>
        <p:spPr/>
        <p:txBody>
          <a:bodyPr/>
          <a:lstStyle/>
          <a:p>
            <a:pPr eaLnBrk="1" hangingPunct="1"/>
            <a:r>
              <a:rPr lang="ja-JP" altLang="en-US" dirty="0" smtClean="0"/>
              <a:t>補遺</a:t>
            </a:r>
            <a:endParaRPr lang="en-US" altLang="en-US" dirty="0" smtClean="0"/>
          </a:p>
        </p:txBody>
      </p:sp>
      <p:sp>
        <p:nvSpPr>
          <p:cNvPr id="12292" name="Text Box 4"/>
          <p:cNvSpPr txBox="1">
            <a:spLocks noChangeArrowheads="1"/>
          </p:cNvSpPr>
          <p:nvPr/>
        </p:nvSpPr>
        <p:spPr bwMode="auto">
          <a:xfrm>
            <a:off x="1150938" y="1711325"/>
            <a:ext cx="6950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ja-JP" altLang="en-US" sz="2000" b="1" dirty="0"/>
              <a:t>スレッド</a:t>
            </a:r>
            <a:r>
              <a:rPr lang="ja-JP" altLang="en-US" sz="2000" b="1" dirty="0" smtClean="0"/>
              <a:t>の使用するスタックサイズ</a:t>
            </a:r>
            <a:endParaRPr lang="en-GB" altLang="en-US" sz="2000" b="1" dirty="0"/>
          </a:p>
        </p:txBody>
      </p:sp>
      <p:sp>
        <p:nvSpPr>
          <p:cNvPr id="12295" name="Text Box 7"/>
          <p:cNvSpPr txBox="1">
            <a:spLocks noChangeArrowheads="1"/>
          </p:cNvSpPr>
          <p:nvPr/>
        </p:nvSpPr>
        <p:spPr bwMode="auto">
          <a:xfrm>
            <a:off x="1031875" y="6277542"/>
            <a:ext cx="7164387" cy="369332"/>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lvl="1" algn="ctr" eaLnBrk="1" hangingPunct="1">
              <a:lnSpc>
                <a:spcPct val="90000"/>
              </a:lnSpc>
              <a:buClr>
                <a:schemeClr val="accent1"/>
              </a:buClr>
              <a:buFontTx/>
              <a:buNone/>
            </a:pPr>
            <a:r>
              <a:rPr lang="ja-JP" altLang="en-US" sz="2000" b="1" dirty="0" smtClean="0"/>
              <a:t>書籍「</a:t>
            </a:r>
            <a:r>
              <a:rPr lang="en-US" altLang="ja-JP" sz="2000" b="1" dirty="0" smtClean="0"/>
              <a:t>Java</a:t>
            </a:r>
            <a:r>
              <a:rPr lang="ja-JP" altLang="en-US" sz="2000" b="1" dirty="0" smtClean="0"/>
              <a:t>パフォーマンス」</a:t>
            </a:r>
            <a:r>
              <a:rPr lang="en-US" altLang="ja-JP" sz="2000" b="1" dirty="0" smtClean="0"/>
              <a:t>9.4.</a:t>
            </a:r>
            <a:r>
              <a:rPr lang="en-US" altLang="ja-JP" sz="2000" b="1" dirty="0"/>
              <a:t>1</a:t>
            </a:r>
            <a:r>
              <a:rPr lang="ja-JP" altLang="en-US" sz="2000" b="1" dirty="0" smtClean="0"/>
              <a:t>より</a:t>
            </a:r>
            <a:endParaRPr lang="en-US" altLang="en-US" sz="2000" b="1" dirty="0"/>
          </a:p>
        </p:txBody>
      </p:sp>
      <p:sp>
        <p:nvSpPr>
          <p:cNvPr id="12296" name="Text Box 8"/>
          <p:cNvSpPr txBox="1">
            <a:spLocks noChangeArrowheads="1"/>
          </p:cNvSpPr>
          <p:nvPr/>
        </p:nvSpPr>
        <p:spPr bwMode="auto">
          <a:xfrm>
            <a:off x="1150938" y="2292737"/>
            <a:ext cx="6926262"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ja-JP" sz="1400" dirty="0" smtClean="0"/>
              <a:t>32bit</a:t>
            </a:r>
            <a:r>
              <a:rPr lang="ja-JP" altLang="en-US" sz="1400" dirty="0" smtClean="0"/>
              <a:t>版は、デフォルトで</a:t>
            </a:r>
            <a:r>
              <a:rPr lang="en-US" altLang="ja-JP" sz="1400" dirty="0" smtClean="0"/>
              <a:t>320KB</a:t>
            </a:r>
          </a:p>
          <a:p>
            <a:pPr eaLnBrk="1" hangingPunct="1">
              <a:spcBef>
                <a:spcPct val="50000"/>
              </a:spcBef>
              <a:buFontTx/>
              <a:buNone/>
            </a:pPr>
            <a:r>
              <a:rPr lang="en-US" altLang="en-US" sz="1400" dirty="0" smtClean="0"/>
              <a:t>64bit</a:t>
            </a:r>
            <a:r>
              <a:rPr lang="ja-JP" altLang="en-US" sz="1400" dirty="0" smtClean="0"/>
              <a:t>版は、デフォルトで</a:t>
            </a:r>
            <a:r>
              <a:rPr lang="en-US" altLang="ja-JP" sz="1400" dirty="0" smtClean="0"/>
              <a:t>1MB</a:t>
            </a:r>
            <a:endParaRPr lang="en-US" altLang="en-US" sz="1400" dirty="0"/>
          </a:p>
        </p:txBody>
      </p:sp>
      <p:sp>
        <p:nvSpPr>
          <p:cNvPr id="3" name="テキスト ボックス 2"/>
          <p:cNvSpPr txBox="1"/>
          <p:nvPr/>
        </p:nvSpPr>
        <p:spPr>
          <a:xfrm>
            <a:off x="1403648" y="5760538"/>
            <a:ext cx="4639412" cy="338554"/>
          </a:xfrm>
          <a:prstGeom prst="rect">
            <a:avLst/>
          </a:prstGeom>
          <a:noFill/>
        </p:spPr>
        <p:txBody>
          <a:bodyPr wrap="none" rtlCol="0">
            <a:spAutoFit/>
          </a:bodyPr>
          <a:lstStyle/>
          <a:p>
            <a:r>
              <a:rPr kumimoji="1" lang="en-US" altLang="ja-JP" sz="1600" dirty="0"/>
              <a:t>-</a:t>
            </a:r>
            <a:r>
              <a:rPr kumimoji="1" lang="en-US" altLang="ja-JP" sz="1600" dirty="0" err="1" smtClean="0"/>
              <a:t>Xss</a:t>
            </a:r>
            <a:r>
              <a:rPr kumimoji="1" lang="en-US" altLang="ja-JP" sz="1600" dirty="0" smtClean="0"/>
              <a:t>=N </a:t>
            </a:r>
            <a:r>
              <a:rPr kumimoji="1" lang="ja-JP" altLang="en-US" sz="1600" dirty="0" smtClean="0"/>
              <a:t>でスレッドあたりのスタックサイズの指定可能</a:t>
            </a:r>
            <a:endParaRPr kumimoji="1" lang="ja-JP" altLang="en-US" sz="1600" dirty="0"/>
          </a:p>
        </p:txBody>
      </p:sp>
      <p:sp>
        <p:nvSpPr>
          <p:cNvPr id="2" name="メモ 1"/>
          <p:cNvSpPr/>
          <p:nvPr/>
        </p:nvSpPr>
        <p:spPr>
          <a:xfrm>
            <a:off x="6043060" y="4601202"/>
            <a:ext cx="2376264" cy="864096"/>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600" dirty="0" smtClean="0"/>
              <a:t>メインスレッドのスタックサイズは</a:t>
            </a:r>
            <a:r>
              <a:rPr kumimoji="1" lang="en-US" altLang="ja-JP" sz="1600" dirty="0" smtClean="0"/>
              <a:t>-</a:t>
            </a:r>
            <a:r>
              <a:rPr kumimoji="1" lang="en-US" altLang="ja-JP" sz="1600" dirty="0" err="1" smtClean="0"/>
              <a:t>Xss</a:t>
            </a:r>
            <a:r>
              <a:rPr kumimoji="1" lang="ja-JP" altLang="en-US" sz="1600" dirty="0" smtClean="0"/>
              <a:t>で指定したものとは別</a:t>
            </a:r>
            <a:endParaRPr kumimoji="1" lang="ja-JP" altLang="en-US" sz="1600" dirty="0"/>
          </a:p>
        </p:txBody>
      </p:sp>
    </p:spTree>
    <p:extLst>
      <p:ext uri="{BB962C8B-B14F-4D97-AF65-F5344CB8AC3E}">
        <p14:creationId xmlns:p14="http://schemas.microsoft.com/office/powerpoint/2010/main" val="3965779438"/>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PC</a:t>
            </a:r>
            <a:r>
              <a:rPr kumimoji="1" lang="ja-JP" altLang="en-US" dirty="0" smtClean="0"/>
              <a:t>のリソース</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計測ツールにより呼び方がゆらぐ</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992015909"/>
              </p:ext>
            </p:extLst>
          </p:nvPr>
        </p:nvGraphicFramePr>
        <p:xfrm>
          <a:off x="323529" y="2936081"/>
          <a:ext cx="7992886" cy="2661920"/>
        </p:xfrm>
        <a:graphic>
          <a:graphicData uri="http://schemas.openxmlformats.org/drawingml/2006/table">
            <a:tbl>
              <a:tblPr firstRow="1" bandRow="1">
                <a:tableStyleId>{D27102A9-8310-4765-A935-A1911B00CA55}</a:tableStyleId>
              </a:tblPr>
              <a:tblGrid>
                <a:gridCol w="2344204"/>
                <a:gridCol w="1688243"/>
                <a:gridCol w="1584176"/>
                <a:gridCol w="1656184"/>
                <a:gridCol w="720079"/>
              </a:tblGrid>
              <a:tr h="370840">
                <a:tc>
                  <a:txBody>
                    <a:bodyPr/>
                    <a:lstStyle/>
                    <a:p>
                      <a:r>
                        <a:rPr kumimoji="1" lang="ja-JP" altLang="en-US" dirty="0" smtClean="0"/>
                        <a:t>項目</a:t>
                      </a:r>
                      <a:endParaRPr kumimoji="1" lang="ja-JP" altLang="en-US" dirty="0"/>
                    </a:p>
                  </a:txBody>
                  <a:tcPr/>
                </a:tc>
                <a:tc>
                  <a:txBody>
                    <a:bodyPr/>
                    <a:lstStyle/>
                    <a:p>
                      <a:r>
                        <a:rPr kumimoji="1" lang="ja-JP" altLang="en-US" dirty="0" smtClean="0"/>
                        <a:t>パフォーマンスカウンタ</a:t>
                      </a:r>
                      <a:endParaRPr kumimoji="1" lang="ja-JP" altLang="en-US" dirty="0"/>
                    </a:p>
                  </a:txBody>
                  <a:tcPr/>
                </a:tc>
                <a:tc>
                  <a:txBody>
                    <a:bodyPr/>
                    <a:lstStyle/>
                    <a:p>
                      <a:r>
                        <a:rPr kumimoji="1" lang="en-US" altLang="ja-JP" dirty="0" smtClean="0"/>
                        <a:t>Process</a:t>
                      </a:r>
                      <a:r>
                        <a:rPr kumimoji="1" lang="ja-JP" altLang="en-US" dirty="0" smtClean="0"/>
                        <a:t> </a:t>
                      </a:r>
                      <a:r>
                        <a:rPr kumimoji="1" lang="en-US" altLang="ja-JP" dirty="0" smtClean="0"/>
                        <a:t>Explorer</a:t>
                      </a:r>
                      <a:endParaRPr kumimoji="1" lang="ja-JP" altLang="en-US" dirty="0"/>
                    </a:p>
                  </a:txBody>
                  <a:tcPr/>
                </a:tc>
                <a:tc>
                  <a:txBody>
                    <a:bodyPr/>
                    <a:lstStyle/>
                    <a:p>
                      <a:r>
                        <a:rPr kumimoji="1" lang="ja-JP" altLang="en-US" dirty="0" smtClean="0"/>
                        <a:t>タスクマネージャ</a:t>
                      </a:r>
                      <a:endParaRPr kumimoji="1" lang="ja-JP" altLang="en-US" dirty="0"/>
                    </a:p>
                  </a:txBody>
                  <a:tcPr/>
                </a:tc>
                <a:tc>
                  <a:txBody>
                    <a:bodyPr/>
                    <a:lstStyle/>
                    <a:p>
                      <a:endParaRPr kumimoji="1" lang="ja-JP" altLang="en-US"/>
                    </a:p>
                  </a:txBody>
                  <a:tcPr/>
                </a:tc>
              </a:tr>
              <a:tr h="370840">
                <a:tc>
                  <a:txBody>
                    <a:bodyPr/>
                    <a:lstStyle/>
                    <a:p>
                      <a:r>
                        <a:rPr kumimoji="1" lang="ja-JP" altLang="en-US" dirty="0" smtClean="0"/>
                        <a:t>仮想サイズ</a:t>
                      </a:r>
                      <a:endParaRPr kumimoji="1" lang="ja-JP" altLang="en-US" dirty="0"/>
                    </a:p>
                  </a:txBody>
                  <a:tcPr/>
                </a:tc>
                <a:tc>
                  <a:txBody>
                    <a:bodyPr/>
                    <a:lstStyle/>
                    <a:p>
                      <a:r>
                        <a:rPr kumimoji="1" lang="en-US" altLang="ja-JP" dirty="0" smtClean="0"/>
                        <a:t>Virtual Bytes</a:t>
                      </a:r>
                      <a:endParaRPr kumimoji="1" lang="ja-JP" altLang="en-US" dirty="0"/>
                    </a:p>
                  </a:txBody>
                  <a:tcPr/>
                </a:tc>
                <a:tc>
                  <a:txBody>
                    <a:bodyPr/>
                    <a:lstStyle/>
                    <a:p>
                      <a:r>
                        <a:rPr kumimoji="1" lang="en-US" altLang="ja-JP" dirty="0" smtClean="0"/>
                        <a:t>Virtual Size</a:t>
                      </a:r>
                      <a:endParaRPr kumimoji="1" lang="ja-JP" altLang="en-US" dirty="0"/>
                    </a:p>
                  </a:txBody>
                  <a:tcPr/>
                </a:tc>
                <a:tc>
                  <a:txBody>
                    <a:bodyPr/>
                    <a:lstStyle/>
                    <a:p>
                      <a:endParaRPr kumimoji="1" lang="ja-JP" altLang="en-US" dirty="0"/>
                    </a:p>
                  </a:txBody>
                  <a:tcPr/>
                </a:tc>
                <a:tc>
                  <a:txBody>
                    <a:bodyPr/>
                    <a:lstStyle/>
                    <a:p>
                      <a:endParaRPr kumimoji="1" lang="ja-JP" altLang="en-US"/>
                    </a:p>
                  </a:txBody>
                  <a:tcPr/>
                </a:tc>
              </a:tr>
              <a:tr h="370840">
                <a:tc>
                  <a:txBody>
                    <a:bodyPr/>
                    <a:lstStyle/>
                    <a:p>
                      <a:r>
                        <a:rPr kumimoji="1" lang="ja-JP" altLang="en-US" dirty="0" smtClean="0"/>
                        <a:t>コミットサイズ</a:t>
                      </a:r>
                      <a:endParaRPr kumimoji="1" lang="ja-JP" altLang="en-US" dirty="0"/>
                    </a:p>
                  </a:txBody>
                  <a:tcPr/>
                </a:tc>
                <a:tc>
                  <a:txBody>
                    <a:bodyPr/>
                    <a:lstStyle/>
                    <a:p>
                      <a:r>
                        <a:rPr kumimoji="1" lang="en-US" altLang="ja-JP" dirty="0" smtClean="0"/>
                        <a:t>Private Bytes</a:t>
                      </a:r>
                      <a:endParaRPr kumimoji="1" lang="ja-JP" altLang="en-US" dirty="0"/>
                    </a:p>
                  </a:txBody>
                  <a:tcPr/>
                </a:tc>
                <a:tc>
                  <a:txBody>
                    <a:bodyPr/>
                    <a:lstStyle/>
                    <a:p>
                      <a:r>
                        <a:rPr kumimoji="1" lang="en-US" altLang="ja-JP" dirty="0" smtClean="0"/>
                        <a:t>Private Bytes</a:t>
                      </a:r>
                      <a:endParaRPr kumimoji="1" lang="ja-JP" altLang="en-US" dirty="0"/>
                    </a:p>
                  </a:txBody>
                  <a:tcPr/>
                </a:tc>
                <a:tc>
                  <a:txBody>
                    <a:bodyPr/>
                    <a:lstStyle/>
                    <a:p>
                      <a:r>
                        <a:rPr kumimoji="1" lang="ja-JP" altLang="en-US" dirty="0" smtClean="0"/>
                        <a:t>コミットサイズ</a:t>
                      </a:r>
                      <a:endParaRPr kumimoji="1" lang="ja-JP" altLang="en-US" dirty="0"/>
                    </a:p>
                  </a:txBody>
                  <a:tcPr/>
                </a:tc>
                <a:tc>
                  <a:txBody>
                    <a:bodyPr/>
                    <a:lstStyle/>
                    <a:p>
                      <a:endParaRPr kumimoji="1" lang="ja-JP" altLang="en-US"/>
                    </a:p>
                  </a:txBody>
                  <a:tcPr/>
                </a:tc>
              </a:tr>
              <a:tr h="370840">
                <a:tc>
                  <a:txBody>
                    <a:bodyPr/>
                    <a:lstStyle/>
                    <a:p>
                      <a:r>
                        <a:rPr kumimoji="1" lang="ja-JP" altLang="en-US" dirty="0" smtClean="0"/>
                        <a:t>ワーキングセット</a:t>
                      </a:r>
                      <a:endParaRPr kumimoji="1" lang="ja-JP" altLang="en-US" dirty="0"/>
                    </a:p>
                  </a:txBody>
                  <a:tcPr/>
                </a:tc>
                <a:tc>
                  <a:txBody>
                    <a:bodyPr/>
                    <a:lstStyle/>
                    <a:p>
                      <a:r>
                        <a:rPr kumimoji="1" lang="en-US" altLang="ja-JP" dirty="0" smtClean="0"/>
                        <a:t>Working Set</a:t>
                      </a:r>
                      <a:endParaRPr kumimoji="1" lang="ja-JP" altLang="en-US" dirty="0"/>
                    </a:p>
                  </a:txBody>
                  <a:tcPr/>
                </a:tc>
                <a:tc>
                  <a:txBody>
                    <a:bodyPr/>
                    <a:lstStyle/>
                    <a:p>
                      <a:r>
                        <a:rPr kumimoji="1" lang="en-US" altLang="ja-JP" dirty="0" smtClean="0"/>
                        <a:t>Working Set</a:t>
                      </a:r>
                      <a:endParaRPr kumimoji="1" lang="ja-JP" altLang="en-US" dirty="0"/>
                    </a:p>
                  </a:txBody>
                  <a:tcPr/>
                </a:tc>
                <a:tc>
                  <a:txBody>
                    <a:bodyPr/>
                    <a:lstStyle/>
                    <a:p>
                      <a:r>
                        <a:rPr kumimoji="1" lang="ja-JP" altLang="en-US" dirty="0" smtClean="0"/>
                        <a:t>ワーキングセット（メモリ）</a:t>
                      </a:r>
                      <a:endParaRPr kumimoji="1" lang="ja-JP" altLang="en-US" dirty="0"/>
                    </a:p>
                  </a:txBody>
                  <a:tcPr/>
                </a:tc>
                <a:tc>
                  <a:txBody>
                    <a:bodyPr/>
                    <a:lstStyle/>
                    <a:p>
                      <a:endParaRPr kumimoji="1" lang="ja-JP" altLang="en-US"/>
                    </a:p>
                  </a:txBody>
                  <a:tcPr/>
                </a:tc>
              </a:tr>
              <a:tr h="370840">
                <a:tc>
                  <a:txBody>
                    <a:bodyPr/>
                    <a:lstStyle/>
                    <a:p>
                      <a:r>
                        <a:rPr kumimoji="1" lang="ja-JP" altLang="en-US" dirty="0" smtClean="0"/>
                        <a:t>プライベートワーキングセット</a:t>
                      </a:r>
                      <a:endParaRPr kumimoji="1" lang="ja-JP" altLang="en-US" dirty="0"/>
                    </a:p>
                  </a:txBody>
                  <a:tcPr/>
                </a:tc>
                <a:tc>
                  <a:txBody>
                    <a:bodyPr/>
                    <a:lstStyle/>
                    <a:p>
                      <a:r>
                        <a:rPr kumimoji="1" lang="en-US" altLang="ja-JP" dirty="0" smtClean="0"/>
                        <a:t>Working</a:t>
                      </a:r>
                      <a:r>
                        <a:rPr kumimoji="1" lang="en-US" altLang="ja-JP" baseline="0" dirty="0" smtClean="0"/>
                        <a:t> Set - Private</a:t>
                      </a:r>
                      <a:endParaRPr kumimoji="1" lang="ja-JP" altLang="en-US" dirty="0"/>
                    </a:p>
                  </a:txBody>
                  <a:tcPr/>
                </a:tc>
                <a:tc>
                  <a:txBody>
                    <a:bodyPr/>
                    <a:lstStyle/>
                    <a:p>
                      <a:r>
                        <a:rPr kumimoji="1" lang="en-US" altLang="ja-JP" dirty="0" smtClean="0"/>
                        <a:t>WS Private</a:t>
                      </a:r>
                      <a:endParaRPr kumimoji="1" lang="ja-JP" altLang="en-US" dirty="0"/>
                    </a:p>
                  </a:txBody>
                  <a:tcPr/>
                </a:tc>
                <a:tc>
                  <a:txBody>
                    <a:bodyPr/>
                    <a:lstStyle/>
                    <a:p>
                      <a:r>
                        <a:rPr kumimoji="1" lang="ja-JP" altLang="en-US" dirty="0" smtClean="0"/>
                        <a:t>メモリ</a:t>
                      </a:r>
                      <a:endParaRPr kumimoji="1" lang="ja-JP" altLang="en-US" dirty="0"/>
                    </a:p>
                  </a:txBody>
                  <a:tcPr/>
                </a:tc>
                <a:tc>
                  <a:txBody>
                    <a:bodyPr/>
                    <a:lstStyle/>
                    <a:p>
                      <a:endParaRPr kumimoji="1" lang="ja-JP" altLang="en-US" dirty="0"/>
                    </a:p>
                  </a:txBody>
                  <a:tcPr/>
                </a:tc>
              </a:tr>
            </a:tbl>
          </a:graphicData>
        </a:graphic>
      </p:graphicFrame>
    </p:spTree>
    <p:extLst>
      <p:ext uri="{BB962C8B-B14F-4D97-AF65-F5344CB8AC3E}">
        <p14:creationId xmlns:p14="http://schemas.microsoft.com/office/powerpoint/2010/main" val="32712275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3" name="コンテンツ プレースホルダー 2"/>
          <p:cNvSpPr>
            <a:spLocks noGrp="1"/>
          </p:cNvSpPr>
          <p:nvPr>
            <p:ph idx="1"/>
          </p:nvPr>
        </p:nvSpPr>
        <p:spPr>
          <a:xfrm>
            <a:off x="250825" y="1600201"/>
            <a:ext cx="8229600" cy="2548880"/>
          </a:xfrm>
        </p:spPr>
        <p:txBody>
          <a:bodyPr/>
          <a:lstStyle/>
          <a:p>
            <a:r>
              <a:rPr kumimoji="1" lang="ja-JP" altLang="en-US" dirty="0" err="1"/>
              <a:t>ｊ</a:t>
            </a:r>
            <a:r>
              <a:rPr kumimoji="1" lang="en-US" altLang="ja-JP" dirty="0" err="1" smtClean="0"/>
              <a:t>avapackager</a:t>
            </a:r>
            <a:endParaRPr kumimoji="1" lang="en-US" altLang="ja-JP" dirty="0"/>
          </a:p>
          <a:p>
            <a:pPr lvl="1"/>
            <a:r>
              <a:rPr kumimoji="1" lang="ja-JP" altLang="en-US" dirty="0" smtClean="0"/>
              <a:t>次の</a:t>
            </a:r>
            <a:r>
              <a:rPr kumimoji="1" lang="ja-JP" altLang="en-US" dirty="0"/>
              <a:t>機能</a:t>
            </a:r>
            <a:r>
              <a:rPr kumimoji="1" lang="ja-JP" altLang="en-US" dirty="0" smtClean="0"/>
              <a:t>を持つ</a:t>
            </a:r>
            <a:r>
              <a:rPr kumimoji="1" lang="en-US" altLang="ja-JP" dirty="0" smtClean="0"/>
              <a:t>JDK</a:t>
            </a:r>
            <a:r>
              <a:rPr kumimoji="1" lang="ja-JP" altLang="en-US" dirty="0" smtClean="0"/>
              <a:t>標準コマンド</a:t>
            </a:r>
            <a:endParaRPr kumimoji="1" lang="en-US" altLang="ja-JP" dirty="0" smtClean="0"/>
          </a:p>
          <a:p>
            <a:pPr lvl="2"/>
            <a:r>
              <a:rPr kumimoji="1" lang="en-US" altLang="ja-JP" dirty="0" smtClean="0"/>
              <a:t>CSS</a:t>
            </a:r>
            <a:r>
              <a:rPr kumimoji="1" lang="ja-JP" altLang="en-US" dirty="0" smtClean="0"/>
              <a:t>ファイルをバイナリ形式に変換</a:t>
            </a:r>
            <a:endParaRPr kumimoji="1" lang="en-US" altLang="ja-JP" dirty="0" smtClean="0"/>
          </a:p>
          <a:p>
            <a:pPr lvl="2"/>
            <a:r>
              <a:rPr kumimoji="1" lang="en-US" altLang="ja-JP" dirty="0" smtClean="0"/>
              <a:t>JAR</a:t>
            </a:r>
            <a:r>
              <a:rPr kumimoji="1" lang="ja-JP" altLang="en-US" dirty="0" smtClean="0"/>
              <a:t>アーカイブファイルを作成</a:t>
            </a:r>
            <a:endParaRPr kumimoji="1" lang="en-US" altLang="ja-JP" dirty="0" smtClean="0"/>
          </a:p>
          <a:p>
            <a:pPr lvl="2"/>
            <a:r>
              <a:rPr kumimoji="1" lang="ja-JP" altLang="en-US" dirty="0" smtClean="0"/>
              <a:t>再配布用パッケージを作成</a:t>
            </a:r>
            <a:endParaRPr kumimoji="1" lang="en-US" altLang="ja-JP" dirty="0" smtClean="0"/>
          </a:p>
          <a:p>
            <a:pPr lvl="2"/>
            <a:r>
              <a:rPr kumimoji="1" lang="en-US" altLang="ja-JP" dirty="0" smtClean="0"/>
              <a:t>JAR</a:t>
            </a:r>
            <a:r>
              <a:rPr kumimoji="1" lang="ja-JP" altLang="en-US" dirty="0" smtClean="0"/>
              <a:t>ファイルを署名</a:t>
            </a:r>
            <a:endParaRPr kumimoji="1" lang="en-US" altLang="ja-JP" dirty="0"/>
          </a:p>
        </p:txBody>
      </p:sp>
    </p:spTree>
    <p:extLst>
      <p:ext uri="{BB962C8B-B14F-4D97-AF65-F5344CB8AC3E}">
        <p14:creationId xmlns:p14="http://schemas.microsoft.com/office/powerpoint/2010/main" val="29853811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004048" y="4437112"/>
            <a:ext cx="3240360" cy="216024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smtClean="0">
                <a:solidFill>
                  <a:schemeClr val="tx1"/>
                </a:solidFill>
              </a:rPr>
              <a:t>自己完結型アプリケーション</a:t>
            </a:r>
            <a:endParaRPr kumimoji="1" lang="ja-JP" altLang="en-US" dirty="0">
              <a:solidFill>
                <a:schemeClr val="tx1"/>
              </a:solidFill>
            </a:endParaRPr>
          </a:p>
        </p:txBody>
      </p:sp>
      <p:sp>
        <p:nvSpPr>
          <p:cNvPr id="5" name="正方形/長方形 4"/>
          <p:cNvSpPr/>
          <p:nvPr/>
        </p:nvSpPr>
        <p:spPr>
          <a:xfrm>
            <a:off x="683568" y="4455115"/>
            <a:ext cx="3240360" cy="120613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dirty="0" smtClean="0">
                <a:solidFill>
                  <a:schemeClr val="tx1"/>
                </a:solidFill>
              </a:rPr>
              <a:t>スタンドアロンアプリケーション</a:t>
            </a:r>
            <a:endParaRPr kumimoji="1" lang="ja-JP" altLang="en-US" dirty="0">
              <a:solidFill>
                <a:schemeClr val="tx1"/>
              </a:solidFill>
            </a:endParaRPr>
          </a:p>
        </p:txBody>
      </p:sp>
      <p:sp>
        <p:nvSpPr>
          <p:cNvPr id="2" name="タイトル 1"/>
          <p:cNvSpPr>
            <a:spLocks noGrp="1"/>
          </p:cNvSpPr>
          <p:nvPr>
            <p:ph type="title"/>
          </p:nvPr>
        </p:nvSpPr>
        <p:spPr/>
        <p:txBody>
          <a:bodyPr/>
          <a:lstStyle/>
          <a:p>
            <a:r>
              <a:rPr kumimoji="1" lang="en-US" altLang="ja-JP" dirty="0"/>
              <a:t>Windows</a:t>
            </a:r>
            <a:r>
              <a:rPr kumimoji="1" lang="ja-JP" altLang="en-US" dirty="0"/>
              <a:t>インストーラーの作成</a:t>
            </a:r>
          </a:p>
        </p:txBody>
      </p:sp>
      <p:sp>
        <p:nvSpPr>
          <p:cNvPr id="3" name="コンテンツ プレースホルダー 2"/>
          <p:cNvSpPr>
            <a:spLocks noGrp="1"/>
          </p:cNvSpPr>
          <p:nvPr>
            <p:ph idx="1"/>
          </p:nvPr>
        </p:nvSpPr>
        <p:spPr>
          <a:xfrm>
            <a:off x="250825" y="1600201"/>
            <a:ext cx="8229600" cy="2548880"/>
          </a:xfrm>
        </p:spPr>
        <p:txBody>
          <a:bodyPr/>
          <a:lstStyle/>
          <a:p>
            <a:r>
              <a:rPr kumimoji="1" lang="ja-JP" altLang="en-US" dirty="0" err="1"/>
              <a:t>ｊ</a:t>
            </a:r>
            <a:r>
              <a:rPr kumimoji="1" lang="en-US" altLang="ja-JP" dirty="0" err="1" smtClean="0"/>
              <a:t>avapackager</a:t>
            </a:r>
            <a:endParaRPr kumimoji="1" lang="en-US" altLang="ja-JP" dirty="0"/>
          </a:p>
          <a:p>
            <a:pPr lvl="1"/>
            <a:r>
              <a:rPr kumimoji="1" lang="ja-JP" altLang="en-US" dirty="0" smtClean="0"/>
              <a:t>次の</a:t>
            </a:r>
            <a:r>
              <a:rPr kumimoji="1" lang="ja-JP" altLang="en-US" dirty="0"/>
              <a:t>機能</a:t>
            </a:r>
            <a:r>
              <a:rPr kumimoji="1" lang="ja-JP" altLang="en-US" dirty="0" smtClean="0"/>
              <a:t>を持つ</a:t>
            </a:r>
            <a:r>
              <a:rPr kumimoji="1" lang="en-US" altLang="ja-JP" dirty="0" smtClean="0"/>
              <a:t>JDK</a:t>
            </a:r>
            <a:r>
              <a:rPr kumimoji="1" lang="ja-JP" altLang="en-US" dirty="0" smtClean="0"/>
              <a:t>標準コマンド</a:t>
            </a:r>
            <a:endParaRPr kumimoji="1" lang="en-US" altLang="ja-JP" dirty="0" smtClean="0"/>
          </a:p>
          <a:p>
            <a:pPr lvl="2"/>
            <a:r>
              <a:rPr kumimoji="1" lang="en-US" altLang="ja-JP" dirty="0" smtClean="0">
                <a:solidFill>
                  <a:schemeClr val="bg1">
                    <a:lumMod val="65000"/>
                  </a:schemeClr>
                </a:solidFill>
              </a:rPr>
              <a:t>CSS</a:t>
            </a:r>
            <a:r>
              <a:rPr kumimoji="1" lang="ja-JP" altLang="en-US" dirty="0" smtClean="0">
                <a:solidFill>
                  <a:schemeClr val="bg1">
                    <a:lumMod val="65000"/>
                  </a:schemeClr>
                </a:solidFill>
              </a:rPr>
              <a:t>ファイルをバイナリ形式に変換</a:t>
            </a:r>
            <a:endParaRPr kumimoji="1" lang="en-US" altLang="ja-JP" dirty="0" smtClean="0">
              <a:solidFill>
                <a:schemeClr val="bg1">
                  <a:lumMod val="65000"/>
                </a:schemeClr>
              </a:solidFill>
            </a:endParaRPr>
          </a:p>
          <a:p>
            <a:pPr lvl="2"/>
            <a:r>
              <a:rPr kumimoji="1" lang="en-US" altLang="ja-JP" dirty="0" smtClean="0">
                <a:solidFill>
                  <a:schemeClr val="bg1">
                    <a:lumMod val="65000"/>
                  </a:schemeClr>
                </a:solidFill>
              </a:rPr>
              <a:t>JAR</a:t>
            </a:r>
            <a:r>
              <a:rPr kumimoji="1" lang="ja-JP" altLang="en-US" dirty="0" smtClean="0">
                <a:solidFill>
                  <a:schemeClr val="bg1">
                    <a:lumMod val="65000"/>
                  </a:schemeClr>
                </a:solidFill>
              </a:rPr>
              <a:t>アーカイブファイルを作成</a:t>
            </a:r>
            <a:endParaRPr kumimoji="1" lang="en-US" altLang="ja-JP" dirty="0" smtClean="0">
              <a:solidFill>
                <a:schemeClr val="bg1">
                  <a:lumMod val="65000"/>
                </a:schemeClr>
              </a:solidFill>
            </a:endParaRPr>
          </a:p>
          <a:p>
            <a:pPr lvl="2"/>
            <a:r>
              <a:rPr kumimoji="1" lang="ja-JP" altLang="en-US" dirty="0" smtClean="0"/>
              <a:t>再配布用パッケージを作成</a:t>
            </a:r>
            <a:endParaRPr kumimoji="1" lang="en-US" altLang="ja-JP" dirty="0" smtClean="0"/>
          </a:p>
          <a:p>
            <a:pPr lvl="2"/>
            <a:r>
              <a:rPr kumimoji="1" lang="en-US" altLang="ja-JP" dirty="0" smtClean="0">
                <a:solidFill>
                  <a:schemeClr val="bg1">
                    <a:lumMod val="65000"/>
                  </a:schemeClr>
                </a:solidFill>
              </a:rPr>
              <a:t>JAR</a:t>
            </a:r>
            <a:r>
              <a:rPr kumimoji="1" lang="ja-JP" altLang="en-US" dirty="0" smtClean="0">
                <a:solidFill>
                  <a:schemeClr val="bg1">
                    <a:lumMod val="65000"/>
                  </a:schemeClr>
                </a:solidFill>
              </a:rPr>
              <a:t>ファイルを署名</a:t>
            </a:r>
            <a:endParaRPr kumimoji="1" lang="en-US" altLang="ja-JP" dirty="0">
              <a:solidFill>
                <a:schemeClr val="bg1">
                  <a:lumMod val="65000"/>
                </a:schemeClr>
              </a:solidFill>
            </a:endParaRPr>
          </a:p>
        </p:txBody>
      </p:sp>
      <p:sp>
        <p:nvSpPr>
          <p:cNvPr id="4" name="正方形/長方形 3"/>
          <p:cNvSpPr/>
          <p:nvPr/>
        </p:nvSpPr>
        <p:spPr>
          <a:xfrm>
            <a:off x="1367644" y="4959759"/>
            <a:ext cx="1872208" cy="64807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dirty="0" smtClean="0"/>
              <a:t>アプリケーション</a:t>
            </a:r>
            <a:endParaRPr kumimoji="1" lang="ja-JP" altLang="en-US" dirty="0"/>
          </a:p>
        </p:txBody>
      </p:sp>
      <p:sp>
        <p:nvSpPr>
          <p:cNvPr id="6" name="正方形/長方形 5"/>
          <p:cNvSpPr/>
          <p:nvPr/>
        </p:nvSpPr>
        <p:spPr>
          <a:xfrm>
            <a:off x="5688124" y="4869160"/>
            <a:ext cx="1872208" cy="64807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dirty="0" smtClean="0"/>
              <a:t>アプリケーション</a:t>
            </a:r>
            <a:endParaRPr kumimoji="1" lang="ja-JP" altLang="en-US" dirty="0"/>
          </a:p>
        </p:txBody>
      </p:sp>
      <p:sp>
        <p:nvSpPr>
          <p:cNvPr id="7" name="正方形/長方形 6"/>
          <p:cNvSpPr/>
          <p:nvPr/>
        </p:nvSpPr>
        <p:spPr>
          <a:xfrm>
            <a:off x="1367644" y="5788439"/>
            <a:ext cx="1872208" cy="64807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2400" dirty="0" smtClean="0"/>
              <a:t>JRE</a:t>
            </a:r>
            <a:endParaRPr kumimoji="1" lang="ja-JP" altLang="en-US" sz="2400" dirty="0"/>
          </a:p>
        </p:txBody>
      </p:sp>
      <p:sp>
        <p:nvSpPr>
          <p:cNvPr id="9" name="正方形/長方形 8"/>
          <p:cNvSpPr/>
          <p:nvPr/>
        </p:nvSpPr>
        <p:spPr>
          <a:xfrm>
            <a:off x="5688124" y="5788439"/>
            <a:ext cx="1872208" cy="648072"/>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2400" dirty="0" smtClean="0"/>
              <a:t>JRE</a:t>
            </a:r>
            <a:endParaRPr kumimoji="1" lang="ja-JP" altLang="en-US" sz="2400" dirty="0"/>
          </a:p>
        </p:txBody>
      </p:sp>
      <p:sp>
        <p:nvSpPr>
          <p:cNvPr id="10" name="角丸四角形 9"/>
          <p:cNvSpPr/>
          <p:nvPr/>
        </p:nvSpPr>
        <p:spPr>
          <a:xfrm>
            <a:off x="1187624" y="3284984"/>
            <a:ext cx="3816424" cy="36004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カギ線コネクタ 11"/>
          <p:cNvCxnSpPr>
            <a:stCxn id="10" idx="3"/>
            <a:endCxn id="8" idx="0"/>
          </p:cNvCxnSpPr>
          <p:nvPr/>
        </p:nvCxnSpPr>
        <p:spPr>
          <a:xfrm>
            <a:off x="5004048" y="3465004"/>
            <a:ext cx="1620180" cy="972108"/>
          </a:xfrm>
          <a:prstGeom prst="bent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772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Java</a:t>
            </a:r>
            <a:r>
              <a:rPr kumimoji="1" lang="ja-JP" altLang="en-US" dirty="0"/>
              <a:t>プログラムを使ってもらう</a:t>
            </a:r>
          </a:p>
        </p:txBody>
      </p:sp>
      <p:pic>
        <p:nvPicPr>
          <p:cNvPr id="4" name="コンテンツ プレースホルダー 3"/>
          <p:cNvPicPr>
            <a:picLocks noGrp="1" noChangeAspect="1"/>
          </p:cNvPicPr>
          <p:nvPr>
            <p:ph idx="1"/>
          </p:nvPr>
        </p:nvPicPr>
        <p:blipFill>
          <a:blip r:embed="rId2"/>
          <a:stretch>
            <a:fillRect/>
          </a:stretch>
        </p:blipFill>
        <p:spPr>
          <a:xfrm>
            <a:off x="467544" y="1916832"/>
            <a:ext cx="8046156" cy="4525963"/>
          </a:xfrm>
          <a:prstGeom prst="rect">
            <a:avLst/>
          </a:prstGeom>
        </p:spPr>
      </p:pic>
      <p:sp>
        <p:nvSpPr>
          <p:cNvPr id="5" name="雲形吹き出し 4"/>
          <p:cNvSpPr/>
          <p:nvPr/>
        </p:nvSpPr>
        <p:spPr>
          <a:xfrm>
            <a:off x="611560" y="2564904"/>
            <a:ext cx="8064896" cy="2808312"/>
          </a:xfrm>
          <a:prstGeom prst="cloudCallout">
            <a:avLst/>
          </a:prstGeom>
          <a:gradFill>
            <a:gsLst>
              <a:gs pos="0">
                <a:schemeClr val="accent1">
                  <a:tint val="50000"/>
                  <a:satMod val="300000"/>
                </a:schemeClr>
              </a:gs>
              <a:gs pos="35000">
                <a:schemeClr val="accent1">
                  <a:tint val="37000"/>
                  <a:satMod val="300000"/>
                  <a:alpha val="88000"/>
                </a:schemeClr>
              </a:gs>
              <a:gs pos="100000">
                <a:schemeClr val="accent1">
                  <a:tint val="15000"/>
                  <a:satMod val="350000"/>
                  <a:alpha val="95000"/>
                </a:schemeClr>
              </a:gs>
            </a:gsLst>
            <a:lin ang="16200000" scaled="1"/>
          </a:gradFill>
        </p:spPr>
        <p:style>
          <a:lnRef idx="1">
            <a:schemeClr val="accent1"/>
          </a:lnRef>
          <a:fillRef idx="2">
            <a:schemeClr val="accent1"/>
          </a:fillRef>
          <a:effectRef idx="1">
            <a:schemeClr val="accent1"/>
          </a:effectRef>
          <a:fontRef idx="minor">
            <a:schemeClr val="dk1"/>
          </a:fontRef>
        </p:style>
        <p:txBody>
          <a:bodyPr rtlCol="0" anchor="ctr"/>
          <a:lstStyle/>
          <a:p>
            <a:pPr marL="285750" indent="-285750">
              <a:lnSpc>
                <a:spcPct val="200000"/>
              </a:lnSpc>
              <a:buFont typeface="Arial" panose="020B0604020202020204" pitchFamily="34" charset="0"/>
              <a:buChar char="•"/>
            </a:pPr>
            <a:r>
              <a:rPr kumimoji="1" lang="ja-JP" altLang="en-US" sz="2400" dirty="0" smtClean="0"/>
              <a:t>簡単な配布、インストール、実行</a:t>
            </a:r>
            <a:endParaRPr kumimoji="1" lang="en-US" altLang="ja-JP" sz="2400" dirty="0" smtClean="0"/>
          </a:p>
          <a:p>
            <a:pPr marL="285750" indent="-285750">
              <a:lnSpc>
                <a:spcPct val="200000"/>
              </a:lnSpc>
              <a:buFont typeface="Arial" panose="020B0604020202020204" pitchFamily="34" charset="0"/>
              <a:buChar char="•"/>
            </a:pPr>
            <a:r>
              <a:rPr kumimoji="1" lang="en-US" altLang="ja-JP" sz="2400" dirty="0" smtClean="0"/>
              <a:t>CPU</a:t>
            </a:r>
            <a:r>
              <a:rPr kumimoji="1" lang="ja-JP" altLang="en-US" sz="2400" dirty="0" err="1" smtClean="0"/>
              <a:t>やメ</a:t>
            </a:r>
            <a:r>
              <a:rPr kumimoji="1" lang="ja-JP" altLang="en-US" sz="2400" dirty="0" smtClean="0"/>
              <a:t>モリの使用は控え目</a:t>
            </a:r>
            <a:endParaRPr kumimoji="1" lang="ja-JP" altLang="en-US" sz="2400" dirty="0"/>
          </a:p>
        </p:txBody>
      </p:sp>
      <p:sp>
        <p:nvSpPr>
          <p:cNvPr id="6" name="雲形吹き出し 5"/>
          <p:cNvSpPr/>
          <p:nvPr/>
        </p:nvSpPr>
        <p:spPr>
          <a:xfrm>
            <a:off x="611560" y="2564904"/>
            <a:ext cx="8064896" cy="2808312"/>
          </a:xfrm>
          <a:prstGeom prst="cloudCallout">
            <a:avLst/>
          </a:prstGeom>
          <a:gradFill>
            <a:gsLst>
              <a:gs pos="0">
                <a:schemeClr val="accent1">
                  <a:tint val="50000"/>
                  <a:satMod val="300000"/>
                </a:schemeClr>
              </a:gs>
              <a:gs pos="35000">
                <a:schemeClr val="accent1">
                  <a:tint val="37000"/>
                  <a:satMod val="300000"/>
                  <a:alpha val="88000"/>
                </a:schemeClr>
              </a:gs>
              <a:gs pos="100000">
                <a:schemeClr val="accent1">
                  <a:tint val="15000"/>
                  <a:satMod val="350000"/>
                  <a:alpha val="95000"/>
                </a:schemeClr>
              </a:gs>
            </a:gsLst>
            <a:lin ang="16200000" scaled="1"/>
          </a:gradFill>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kumimoji="1" lang="en-US" altLang="ja-JP" sz="2800" dirty="0" smtClean="0"/>
              <a:t>Windows</a:t>
            </a:r>
            <a:r>
              <a:rPr kumimoji="1" lang="ja-JP" altLang="en-US" sz="2800" dirty="0" smtClean="0"/>
              <a:t>インストーラーを作成</a:t>
            </a:r>
            <a:endParaRPr kumimoji="1" lang="en-US" altLang="ja-JP" sz="2800" dirty="0" smtClean="0"/>
          </a:p>
          <a:p>
            <a:pPr marL="285750" indent="-285750">
              <a:buFont typeface="Arial" panose="020B0604020202020204" pitchFamily="34" charset="0"/>
              <a:buChar char="•"/>
            </a:pPr>
            <a:endParaRPr kumimoji="1" lang="en-US" altLang="ja-JP" sz="2800" dirty="0" smtClean="0"/>
          </a:p>
          <a:p>
            <a:pPr marL="285750" indent="-285750">
              <a:buFont typeface="Arial" panose="020B0604020202020204" pitchFamily="34" charset="0"/>
              <a:buChar char="•"/>
            </a:pPr>
            <a:r>
              <a:rPr kumimoji="1" lang="en-US" altLang="ja-JP" sz="2800" dirty="0" smtClean="0"/>
              <a:t>CPU</a:t>
            </a:r>
            <a:r>
              <a:rPr kumimoji="1" lang="ja-JP" altLang="en-US" sz="2800" dirty="0" err="1" smtClean="0"/>
              <a:t>やメ</a:t>
            </a:r>
            <a:r>
              <a:rPr kumimoji="1" lang="ja-JP" altLang="en-US" sz="2800" dirty="0" smtClean="0"/>
              <a:t>モリの使用を抑制</a:t>
            </a:r>
            <a:endParaRPr kumimoji="1" lang="ja-JP" altLang="en-US" sz="2800" dirty="0"/>
          </a:p>
        </p:txBody>
      </p:sp>
    </p:spTree>
    <p:extLst>
      <p:ext uri="{BB962C8B-B14F-4D97-AF65-F5344CB8AC3E}">
        <p14:creationId xmlns:p14="http://schemas.microsoft.com/office/powerpoint/2010/main" val="386398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bg1">
                    <a:lumMod val="65000"/>
                  </a:schemeClr>
                </a:solidFill>
              </a:rPr>
              <a:t>アジェンダ</a:t>
            </a:r>
            <a:endParaRPr kumimoji="1" lang="ja-JP" altLang="en-US" dirty="0">
              <a:solidFill>
                <a:schemeClr val="bg1">
                  <a:lumMod val="65000"/>
                </a:schemeClr>
              </a:solidFill>
            </a:endParaRPr>
          </a:p>
        </p:txBody>
      </p:sp>
      <p:sp>
        <p:nvSpPr>
          <p:cNvPr id="3" name="コンテンツ プレースホルダー 2"/>
          <p:cNvSpPr>
            <a:spLocks noGrp="1"/>
          </p:cNvSpPr>
          <p:nvPr>
            <p:ph idx="1"/>
          </p:nvPr>
        </p:nvSpPr>
        <p:spPr/>
        <p:txBody>
          <a:bodyPr/>
          <a:lstStyle/>
          <a:p>
            <a:pPr marL="514350" indent="-514350">
              <a:lnSpc>
                <a:spcPct val="150000"/>
              </a:lnSpc>
              <a:buFont typeface="+mj-lt"/>
              <a:buAutoNum type="arabicPeriod"/>
            </a:pPr>
            <a:r>
              <a:rPr kumimoji="1" lang="en-US" altLang="ja-JP" dirty="0" smtClean="0">
                <a:solidFill>
                  <a:schemeClr val="bg1">
                    <a:lumMod val="65000"/>
                  </a:schemeClr>
                </a:solidFill>
                <a:latin typeface="+mj-ea"/>
                <a:ea typeface="+mj-ea"/>
              </a:rPr>
              <a:t>Java</a:t>
            </a:r>
            <a:r>
              <a:rPr kumimoji="1" lang="ja-JP" altLang="en-US" dirty="0" smtClean="0">
                <a:solidFill>
                  <a:schemeClr val="bg1">
                    <a:lumMod val="65000"/>
                  </a:schemeClr>
                </a:solidFill>
                <a:latin typeface="+mj-ea"/>
                <a:ea typeface="+mj-ea"/>
              </a:rPr>
              <a:t> プログラムを使ってもらう</a:t>
            </a:r>
            <a:endParaRPr kumimoji="1" lang="en-US" altLang="ja-JP" dirty="0" smtClean="0">
              <a:solidFill>
                <a:schemeClr val="bg1">
                  <a:lumMod val="65000"/>
                </a:schemeClr>
              </a:solidFill>
              <a:latin typeface="+mj-ea"/>
              <a:ea typeface="+mj-ea"/>
            </a:endParaRPr>
          </a:p>
          <a:p>
            <a:pPr marL="514350" indent="-514350">
              <a:lnSpc>
                <a:spcPct val="150000"/>
              </a:lnSpc>
              <a:buFont typeface="+mj-lt"/>
              <a:buAutoNum type="arabicPeriod"/>
            </a:pPr>
            <a:r>
              <a:rPr kumimoji="1" lang="en-US" altLang="ja-JP" dirty="0" smtClean="0">
                <a:latin typeface="+mj-ea"/>
                <a:ea typeface="+mj-ea"/>
              </a:rPr>
              <a:t>Windows</a:t>
            </a:r>
            <a:r>
              <a:rPr kumimoji="1" lang="ja-JP" altLang="en-US" dirty="0" smtClean="0">
                <a:latin typeface="+mj-ea"/>
                <a:ea typeface="+mj-ea"/>
              </a:rPr>
              <a:t> インストーラー</a:t>
            </a:r>
            <a:endParaRPr kumimoji="1" lang="en-US" altLang="ja-JP" dirty="0" smtClean="0">
              <a:latin typeface="+mj-ea"/>
              <a:ea typeface="+mj-ea"/>
            </a:endParaRPr>
          </a:p>
          <a:p>
            <a:pPr marL="514350" indent="-514350">
              <a:lnSpc>
                <a:spcPct val="150000"/>
              </a:lnSpc>
              <a:buFont typeface="+mj-lt"/>
              <a:buAutoNum type="arabicPeriod"/>
            </a:pPr>
            <a:r>
              <a:rPr kumimoji="1" lang="ja-JP" altLang="en-US" dirty="0" smtClean="0">
                <a:solidFill>
                  <a:schemeClr val="bg1">
                    <a:lumMod val="65000"/>
                  </a:schemeClr>
                </a:solidFill>
                <a:latin typeface="+mj-ea"/>
                <a:ea typeface="+mj-ea"/>
              </a:rPr>
              <a:t>メモリと </a:t>
            </a:r>
            <a:r>
              <a:rPr kumimoji="1" lang="en-US" altLang="ja-JP" dirty="0" smtClean="0">
                <a:solidFill>
                  <a:schemeClr val="bg1">
                    <a:lumMod val="65000"/>
                  </a:schemeClr>
                </a:solidFill>
                <a:latin typeface="+mj-ea"/>
                <a:ea typeface="+mj-ea"/>
              </a:rPr>
              <a:t>CPU</a:t>
            </a:r>
          </a:p>
          <a:p>
            <a:pPr marL="514350" indent="-514350">
              <a:lnSpc>
                <a:spcPct val="150000"/>
              </a:lnSpc>
              <a:buFont typeface="+mj-lt"/>
              <a:buAutoNum type="arabicPeriod"/>
            </a:pPr>
            <a:r>
              <a:rPr kumimoji="1" lang="ja-JP" altLang="en-US" dirty="0" smtClean="0">
                <a:solidFill>
                  <a:schemeClr val="bg1">
                    <a:lumMod val="65000"/>
                  </a:schemeClr>
                </a:solidFill>
                <a:latin typeface="+mj-ea"/>
                <a:ea typeface="+mj-ea"/>
              </a:rPr>
              <a:t>簡単につくる</a:t>
            </a:r>
            <a:endParaRPr kumimoji="1" lang="en-US" altLang="ja-JP" dirty="0" smtClean="0">
              <a:solidFill>
                <a:schemeClr val="bg1">
                  <a:lumMod val="65000"/>
                </a:schemeClr>
              </a:solidFill>
              <a:latin typeface="+mj-ea"/>
              <a:ea typeface="+mj-ea"/>
            </a:endParaRPr>
          </a:p>
          <a:p>
            <a:pPr marL="514350" indent="-514350">
              <a:lnSpc>
                <a:spcPct val="150000"/>
              </a:lnSpc>
              <a:buFont typeface="+mj-lt"/>
              <a:buAutoNum type="arabicPeriod"/>
            </a:pPr>
            <a:r>
              <a:rPr kumimoji="1" lang="ja-JP" altLang="en-US" dirty="0" smtClean="0">
                <a:solidFill>
                  <a:schemeClr val="bg1">
                    <a:lumMod val="65000"/>
                  </a:schemeClr>
                </a:solidFill>
                <a:latin typeface="+mj-ea"/>
                <a:ea typeface="+mj-ea"/>
              </a:rPr>
              <a:t>あれこれ注文をつける</a:t>
            </a:r>
            <a:endParaRPr kumimoji="1" lang="ja-JP" altLang="en-US" dirty="0">
              <a:solidFill>
                <a:schemeClr val="bg1">
                  <a:lumMod val="65000"/>
                </a:schemeClr>
              </a:solidFill>
              <a:latin typeface="+mj-ea"/>
              <a:ea typeface="+mj-ea"/>
            </a:endParaRPr>
          </a:p>
        </p:txBody>
      </p:sp>
    </p:spTree>
    <p:extLst>
      <p:ext uri="{BB962C8B-B14F-4D97-AF65-F5344CB8AC3E}">
        <p14:creationId xmlns:p14="http://schemas.microsoft.com/office/powerpoint/2010/main" val="1738299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71">
      <a:dk1>
        <a:sysClr val="windowText" lastClr="000000"/>
      </a:dk1>
      <a:lt1>
        <a:srgbClr val="FFFFFF"/>
      </a:lt1>
      <a:dk2>
        <a:srgbClr val="000000"/>
      </a:dk2>
      <a:lt2>
        <a:srgbClr val="FFFFFF"/>
      </a:lt2>
      <a:accent1>
        <a:srgbClr val="F6F4E8"/>
      </a:accent1>
      <a:accent2>
        <a:srgbClr val="6BA7F8"/>
      </a:accent2>
      <a:accent3>
        <a:srgbClr val="C3DBFC"/>
      </a:accent3>
      <a:accent4>
        <a:srgbClr val="0A2793"/>
      </a:accent4>
      <a:accent5>
        <a:srgbClr val="C0E8FD"/>
      </a:accent5>
      <a:accent6>
        <a:srgbClr val="6097E1"/>
      </a:accent6>
      <a:hlink>
        <a:srgbClr val="0B6DEF"/>
      </a:hlink>
      <a:folHlink>
        <a:srgbClr val="237DF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22713</TotalTime>
  <Words>2405</Words>
  <Application>Microsoft Office PowerPoint</Application>
  <PresentationFormat>画面に合わせる (4:3)</PresentationFormat>
  <Paragraphs>673</Paragraphs>
  <Slides>73</Slides>
  <Notes>9</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73</vt:i4>
      </vt:variant>
    </vt:vector>
  </HeadingPairs>
  <TitlesOfParts>
    <vt:vector size="81" baseType="lpstr">
      <vt:lpstr>ＭＳ Ｐゴシック</vt:lpstr>
      <vt:lpstr>ＭＳ ゴシック</vt:lpstr>
      <vt:lpstr>Arial</vt:lpstr>
      <vt:lpstr>Calibri</vt:lpstr>
      <vt:lpstr>Cambria Math</vt:lpstr>
      <vt:lpstr>Consolas</vt:lpstr>
      <vt:lpstr>Wingdings</vt:lpstr>
      <vt:lpstr>Office Theme</vt:lpstr>
      <vt:lpstr>JavaデスクトッププログラムをふつーのWindowsプログラムのように配布・実行 する方法とPCの動きが重くならないように 気を付けること  JJUG CCC Spring 2016 I-5</vt:lpstr>
      <vt:lpstr>高橋 徹の自己紹介</vt:lpstr>
      <vt:lpstr>アジェンダ</vt:lpstr>
      <vt:lpstr>Javaプログラムを使ってもらう</vt:lpstr>
      <vt:lpstr>Javaプログラムを使ってもらう</vt:lpstr>
      <vt:lpstr>簡単な配布、インストール、実行</vt:lpstr>
      <vt:lpstr>CPUやメモリの使用は控え目</vt:lpstr>
      <vt:lpstr>Javaプログラムを使ってもらう</vt:lpstr>
      <vt:lpstr>アジェンダ</vt:lpstr>
      <vt:lpstr>Windows インストーラー</vt:lpstr>
      <vt:lpstr>Windowsインストーラー</vt:lpstr>
      <vt:lpstr>Windowsインストーラー</vt:lpstr>
      <vt:lpstr>Windowsインストーラー</vt:lpstr>
      <vt:lpstr>Windowsインストーラー作成環境</vt:lpstr>
      <vt:lpstr>Windowsインストーラーの作成</vt:lpstr>
      <vt:lpstr>デモ１</vt:lpstr>
      <vt:lpstr>デモ１</vt:lpstr>
      <vt:lpstr>デモ１</vt:lpstr>
      <vt:lpstr>デモ１</vt:lpstr>
      <vt:lpstr>Windowsインストーラーの作成</vt:lpstr>
      <vt:lpstr>アジェンダ</vt:lpstr>
      <vt:lpstr>PCのリソース（メモリとCPU）</vt:lpstr>
      <vt:lpstr>PCのリソース（メモリとCPU）</vt:lpstr>
      <vt:lpstr>PCのリソース（メモリとCPU）</vt:lpstr>
      <vt:lpstr>PCのリソース（メモリとCPU）</vt:lpstr>
      <vt:lpstr>CPUを喰うJavaの処理</vt:lpstr>
      <vt:lpstr>PCのリソース（メモリとCPU）</vt:lpstr>
      <vt:lpstr>PCのリソース（メモリとCPU）</vt:lpstr>
      <vt:lpstr>PCのリソース（メモリとCPU）</vt:lpstr>
      <vt:lpstr>PCのリソース（メモリとCPU）</vt:lpstr>
      <vt:lpstr>デモ２</vt:lpstr>
      <vt:lpstr>デモ２</vt:lpstr>
      <vt:lpstr>PCのリソース（メモリとCPU）</vt:lpstr>
      <vt:lpstr>Ｊａｖａプログラムの配布とＰＣのリソース</vt:lpstr>
      <vt:lpstr>Ｊａｖａプログラムの配布とＰＣのリソース</vt:lpstr>
      <vt:lpstr>アジェンダ</vt:lpstr>
      <vt:lpstr>ＮｅｔＢｅａｎｓ　ＩＤＥで</vt:lpstr>
      <vt:lpstr>ＮｅｔＢｅａｎｓ　ＩＤＥで</vt:lpstr>
      <vt:lpstr>ＮｅｔＢｅａｎｓ　ＩＤＥで</vt:lpstr>
      <vt:lpstr>ＮｅｔＢｅａｎｓ　ＩＤＥで</vt:lpstr>
      <vt:lpstr>ＮｅｔＢｅａｎｓ　ＩＤＥで</vt:lpstr>
      <vt:lpstr>ＮｅｔＢｅａｎｓ　ＩＤＥでＭＳＩ</vt:lpstr>
      <vt:lpstr>アジェンダ</vt:lpstr>
      <vt:lpstr>ＷｉＸ　ｔｏｏｌｓｅｔに触れる</vt:lpstr>
      <vt:lpstr>ＷｉＸ　ｔｏｏｌｓｅｔに触れる</vt:lpstr>
      <vt:lpstr>ＷｉＸ　ｔｏｏｌｓｅｔに触れる</vt:lpstr>
      <vt:lpstr>まとめ</vt:lpstr>
      <vt:lpstr>補遺</vt:lpstr>
      <vt:lpstr>Javaプログラムの配布のシーン</vt:lpstr>
      <vt:lpstr>簡単に配布してインストール</vt:lpstr>
      <vt:lpstr>簡単に配布してインストール</vt:lpstr>
      <vt:lpstr>補遺</vt:lpstr>
      <vt:lpstr>補遺</vt:lpstr>
      <vt:lpstr>Windowsインストーラーを作成する方法</vt:lpstr>
      <vt:lpstr>Windowsインストーラーの作成</vt:lpstr>
      <vt:lpstr>Windowsインストーラーの作成</vt:lpstr>
      <vt:lpstr>Windowsインストーラーの作成</vt:lpstr>
      <vt:lpstr>Windowsインストーラーの作成</vt:lpstr>
      <vt:lpstr>Windowsインストーラーの作成</vt:lpstr>
      <vt:lpstr>Windowsインストーラーの作成</vt:lpstr>
      <vt:lpstr>Windowsインストーラーの作成</vt:lpstr>
      <vt:lpstr>補遺</vt:lpstr>
      <vt:lpstr>補遺</vt:lpstr>
      <vt:lpstr>アナログ時計のプロセス情報</vt:lpstr>
      <vt:lpstr>アナログ時計のプロセス情報</vt:lpstr>
      <vt:lpstr>補遺</vt:lpstr>
      <vt:lpstr>補遺</vt:lpstr>
      <vt:lpstr>補遺</vt:lpstr>
      <vt:lpstr>補遺</vt:lpstr>
      <vt:lpstr>補遺</vt:lpstr>
      <vt:lpstr>PCのリソース</vt:lpstr>
      <vt:lpstr>Windowsインストーラーの作成</vt:lpstr>
      <vt:lpstr>Windowsインストーラーの作成</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高橋徹</cp:lastModifiedBy>
  <cp:revision>183</cp:revision>
  <dcterms:created xsi:type="dcterms:W3CDTF">2011-07-11T11:56:50Z</dcterms:created>
  <dcterms:modified xsi:type="dcterms:W3CDTF">2016-05-15T17:07:09Z</dcterms:modified>
</cp:coreProperties>
</file>