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66" r:id="rId2"/>
    <p:sldId id="277" r:id="rId3"/>
    <p:sldId id="333" r:id="rId4"/>
    <p:sldId id="267" r:id="rId5"/>
    <p:sldId id="364" r:id="rId6"/>
    <p:sldId id="362" r:id="rId7"/>
    <p:sldId id="309" r:id="rId8"/>
    <p:sldId id="365" r:id="rId9"/>
    <p:sldId id="366" r:id="rId10"/>
    <p:sldId id="312" r:id="rId11"/>
    <p:sldId id="313" r:id="rId12"/>
    <p:sldId id="361" r:id="rId13"/>
    <p:sldId id="314" r:id="rId14"/>
    <p:sldId id="315" r:id="rId15"/>
    <p:sldId id="316" r:id="rId16"/>
    <p:sldId id="346" r:id="rId17"/>
    <p:sldId id="375" r:id="rId18"/>
    <p:sldId id="279" r:id="rId19"/>
    <p:sldId id="283" r:id="rId20"/>
    <p:sldId id="376" r:id="rId21"/>
    <p:sldId id="377" r:id="rId22"/>
    <p:sldId id="378" r:id="rId23"/>
    <p:sldId id="368" r:id="rId24"/>
    <p:sldId id="296" r:id="rId25"/>
    <p:sldId id="348" r:id="rId26"/>
    <p:sldId id="349" r:id="rId27"/>
    <p:sldId id="350" r:id="rId28"/>
    <p:sldId id="353" r:id="rId29"/>
    <p:sldId id="354" r:id="rId30"/>
    <p:sldId id="299" r:id="rId31"/>
    <p:sldId id="379" r:id="rId32"/>
    <p:sldId id="380" r:id="rId33"/>
    <p:sldId id="356" r:id="rId34"/>
    <p:sldId id="369" r:id="rId35"/>
    <p:sldId id="370" r:id="rId36"/>
    <p:sldId id="371" r:id="rId37"/>
    <p:sldId id="372" r:id="rId38"/>
    <p:sldId id="358" r:id="rId39"/>
    <p:sldId id="381" r:id="rId40"/>
    <p:sldId id="357" r:id="rId41"/>
    <p:sldId id="360" r:id="rId42"/>
    <p:sldId id="373" r:id="rId43"/>
    <p:sldId id="374" r:id="rId44"/>
    <p:sldId id="274" r:id="rId45"/>
    <p:sldId id="363" r:id="rId46"/>
    <p:sldId id="345" r:id="rId47"/>
    <p:sldId id="273" r:id="rId48"/>
    <p:sldId id="304" r:id="rId49"/>
    <p:sldId id="305" r:id="rId50"/>
    <p:sldId id="335" r:id="rId51"/>
    <p:sldId id="336" r:id="rId52"/>
    <p:sldId id="337" r:id="rId53"/>
    <p:sldId id="338" r:id="rId54"/>
    <p:sldId id="339" r:id="rId55"/>
    <p:sldId id="340" r:id="rId56"/>
    <p:sldId id="341" r:id="rId57"/>
    <p:sldId id="282" r:id="rId58"/>
    <p:sldId id="288" r:id="rId59"/>
    <p:sldId id="295" r:id="rId60"/>
    <p:sldId id="298" r:id="rId61"/>
    <p:sldId id="289" r:id="rId62"/>
    <p:sldId id="290" r:id="rId63"/>
    <p:sldId id="294" r:id="rId64"/>
    <p:sldId id="293" r:id="rId65"/>
    <p:sldId id="292" r:id="rId66"/>
    <p:sldId id="332" r:id="rId67"/>
    <p:sldId id="343" r:id="rId68"/>
    <p:sldId id="344" r:id="rId69"/>
    <p:sldId id="323" r:id="rId70"/>
    <p:sldId id="326" r:id="rId71"/>
    <p:sldId id="325" r:id="rId72"/>
    <p:sldId id="331" r:id="rId73"/>
    <p:sldId id="351" r:id="rId74"/>
    <p:sldId id="352" r:id="rId7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高橋徹" initials="高橋徹" lastIdx="1" clrIdx="0">
    <p:extLst>
      <p:ext uri="{19B8F6BF-5375-455C-9EA6-DF929625EA0E}">
        <p15:presenceInfo xmlns:p15="http://schemas.microsoft.com/office/powerpoint/2012/main" userId="392632008f9132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99" autoAdjust="0"/>
    <p:restoredTop sz="94660"/>
  </p:normalViewPr>
  <p:slideViewPr>
    <p:cSldViewPr>
      <p:cViewPr varScale="1">
        <p:scale>
          <a:sx n="84" d="100"/>
          <a:sy n="84" d="100"/>
        </p:scale>
        <p:origin x="84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17T08:43:14.177" idx="1">
    <p:pos x="10" y="10"/>
    <p:text>インストールは最初のユーザーエクスペリエンス</p:text>
    <p:extLst>
      <p:ext uri="{C676402C-5697-4E1C-873F-D02D1690AC5C}">
        <p15:threadingInfo xmlns:p15="http://schemas.microsoft.com/office/powerpoint/2012/main" timeZoneBias="-5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489919-42D7-45AF-BB6F-C0404F3B4774}" type="datetimeFigureOut">
              <a:rPr lang="en-GB"/>
              <a:pPr>
                <a:defRPr/>
              </a:pPr>
              <a:t>17/05/2016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618364B-6664-4BDF-9D5C-5A9EA51EB1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0958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読書会</a:t>
            </a:r>
            <a:r>
              <a:rPr kumimoji="1" lang="en-US" altLang="ja-JP" dirty="0" smtClean="0"/>
              <a:t>BOF</a:t>
            </a:r>
            <a:r>
              <a:rPr kumimoji="1" lang="ja-JP" altLang="en-US" dirty="0" smtClean="0"/>
              <a:t>開催データ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通算</a:t>
            </a:r>
            <a:r>
              <a:rPr lang="en-US" altLang="ja-JP" dirty="0" smtClean="0"/>
              <a:t>192</a:t>
            </a:r>
            <a:r>
              <a:rPr lang="ja-JP" altLang="en-US" dirty="0" smtClean="0"/>
              <a:t>回、</a:t>
            </a:r>
            <a:r>
              <a:rPr lang="en-US" altLang="ja-JP" dirty="0" smtClean="0"/>
              <a:t>28</a:t>
            </a:r>
            <a:r>
              <a:rPr lang="ja-JP" altLang="en-US" dirty="0" smtClean="0"/>
              <a:t>冊目、平均参加者数</a:t>
            </a:r>
            <a:r>
              <a:rPr lang="en-US" altLang="ja-JP" dirty="0" smtClean="0"/>
              <a:t>11.7</a:t>
            </a:r>
            <a:r>
              <a:rPr lang="ja-JP" altLang="en-US" dirty="0" smtClean="0"/>
              <a:t>人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DD62D-BD08-45F1-8CA5-30334EE90C1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3498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1E9A35-34E8-4E39-87A9-24554B84B39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47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3119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1E9A35-34E8-4E39-87A9-24554B84B39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49565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1E9A35-34E8-4E39-87A9-24554B84B39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8742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1E9A35-34E8-4E39-87A9-24554B84B39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21824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1E9A35-34E8-4E39-87A9-24554B84B39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3827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1E9A35-34E8-4E39-87A9-24554B84B39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4699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1E9A35-34E8-4E39-87A9-24554B84B39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0811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1E9A35-34E8-4E39-87A9-24554B84B39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12725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r="54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395288" y="-7938"/>
            <a:ext cx="8569325" cy="1368426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64000">
                <a:schemeClr val="accent1"/>
              </a:gs>
              <a:gs pos="100000">
                <a:schemeClr val="accent1"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272" y="48169"/>
            <a:ext cx="7772400" cy="722511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112" y="770680"/>
            <a:ext cx="6400800" cy="4789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0FE9D-090C-440C-8D06-D837035E8126}" type="datetimeFigureOut">
              <a:rPr lang="en-GB"/>
              <a:pPr>
                <a:defRPr/>
              </a:pPr>
              <a:t>17/05/2016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248AE7-AA00-48E6-9BD0-F0E1363409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6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1A8BF-2485-493A-9F1F-18B92F644A36}" type="datetimeFigureOut">
              <a:rPr lang="en-GB"/>
              <a:pPr>
                <a:defRPr/>
              </a:pPr>
              <a:t>17/05/2016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E3E19-D357-4C40-99F4-C8DE02AF9C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736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5C887-9C08-43C7-B52A-221F0732AF00}" type="datetimeFigureOut">
              <a:rPr lang="en-GB"/>
              <a:pPr>
                <a:defRPr/>
              </a:pPr>
              <a:t>17/05/2016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B35A8-DD8A-48F5-8059-EA87473EE8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8967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50BB0-878E-4F69-A018-91C8CC610C91}" type="datetimeFigureOut">
              <a:rPr lang="en-GB"/>
              <a:pPr>
                <a:defRPr/>
              </a:pPr>
              <a:t>17/05/2016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8BB1C-8AB5-4AAC-9E42-4EF9906A4D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564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83BC7-8C57-4DD2-A057-08DCA0022A27}" type="datetimeFigureOut">
              <a:rPr lang="en-GB"/>
              <a:pPr>
                <a:defRPr/>
              </a:pPr>
              <a:t>17/05/2016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9AB0F-6CDE-4B2D-A5DB-750CD2BB7C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1090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75D9A-F1A8-4989-93BA-ABDD6065545C}" type="datetimeFigureOut">
              <a:rPr lang="en-GB"/>
              <a:pPr>
                <a:defRPr/>
              </a:pPr>
              <a:t>17/05/2016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73DEC-5C24-4091-B0C7-5161FDF53E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9408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39E04-C584-4B17-A767-464F94906CA7}" type="datetimeFigureOut">
              <a:rPr lang="en-GB"/>
              <a:pPr>
                <a:defRPr/>
              </a:pPr>
              <a:t>17/05/2016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C9E4B-3BD3-4A04-BB3D-E4CED780EC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9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3CDC9-9D81-43F7-A723-DC55EF4C817C}" type="datetimeFigureOut">
              <a:rPr lang="en-GB"/>
              <a:pPr>
                <a:defRPr/>
              </a:pPr>
              <a:t>17/05/2016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34DF4-6178-40B9-9344-96738BA688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1683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CB12C-EE76-47AD-997F-00E349EAB5BC}" type="datetimeFigureOut">
              <a:rPr lang="en-GB"/>
              <a:pPr>
                <a:defRPr/>
              </a:pPr>
              <a:t>17/05/2016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6795E-522F-4040-AA2E-97368AE2C3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5759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D56C4-2555-4706-8B4C-C0B3C439BD88}" type="datetimeFigureOut">
              <a:rPr lang="en-GB"/>
              <a:pPr>
                <a:defRPr/>
              </a:pPr>
              <a:t>17/05/2016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DF169-8865-43D2-8542-7D8D79A9491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8695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7235825" cy="1439863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0">
                <a:schemeClr val="accent1"/>
              </a:gs>
              <a:gs pos="100000">
                <a:schemeClr val="accent1">
                  <a:alpha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68421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</a:t>
            </a:r>
            <a:r>
              <a:rPr lang="ja-JP" altLang="en-US" dirty="0" smtClean="0"/>
              <a:t>ｚｘ</a:t>
            </a:r>
            <a:r>
              <a:rPr lang="en-US" altLang="en-US" dirty="0" smtClean="0"/>
              <a:t>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GB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8B7FCA-7EF2-45F8-A24E-A55B2B032039}" type="datetimeFigureOut">
              <a:rPr lang="en-GB" altLang="ja-JP" noProof="0" smtClean="0"/>
              <a:pPr>
                <a:defRPr/>
              </a:pPr>
              <a:t>17/05/2016</a:t>
            </a:fld>
            <a:endParaRPr lang="ja-JP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7645697-5302-468B-B802-D3D11664B0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2" name="Picture 1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r="5486"/>
          <a:stretch>
            <a:fillRect/>
          </a:stretch>
        </p:blipFill>
        <p:spPr bwMode="auto">
          <a:xfrm>
            <a:off x="7224713" y="0"/>
            <a:ext cx="19192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ixtoolset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.hatena.ne.jp/torutk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technet.microsoft.com/ja-jp/sysinternals/bb842062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ec.nikkeibp.co.jp/item/books/P94640.htm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world.co.jp/product/i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sis.sourceforge.net/" TargetMode="External"/><Relationship Id="rId5" Type="http://schemas.openxmlformats.org/officeDocument/2006/relationships/hyperlink" Target="http://www.jrsoftware.org/isinfo.php" TargetMode="External"/><Relationship Id="rId4" Type="http://schemas.openxmlformats.org/officeDocument/2006/relationships/hyperlink" Target="http://wixtoolset.org/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oracle.com/javase/jp/8/docs/technotes/tools/windows/javapackager.html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757238" y="260648"/>
            <a:ext cx="7772400" cy="2661295"/>
          </a:xfrm>
          <a:solidFill>
            <a:schemeClr val="accent1">
              <a:alpha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sz="3200" dirty="0" smtClean="0"/>
              <a:t>Java</a:t>
            </a:r>
            <a:r>
              <a:rPr lang="ja-JP" altLang="en-US" sz="3200" dirty="0" smtClean="0"/>
              <a:t>デスクトッププログラムを</a:t>
            </a:r>
            <a:r>
              <a:rPr lang="ja-JP" altLang="en-US" sz="3200" dirty="0" err="1" smtClean="0"/>
              <a:t>ふつ</a:t>
            </a:r>
            <a:r>
              <a:rPr lang="ja-JP" altLang="en-US" sz="3200" dirty="0" smtClean="0"/>
              <a:t>ーの</a:t>
            </a:r>
            <a:r>
              <a:rPr lang="en-US" altLang="ja-JP" sz="3200" dirty="0" smtClean="0"/>
              <a:t>Windows</a:t>
            </a:r>
            <a:r>
              <a:rPr lang="ja-JP" altLang="en-US" sz="3200" dirty="0" smtClean="0"/>
              <a:t>プログラムのように配布・実行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する方法と</a:t>
            </a:r>
            <a:r>
              <a:rPr lang="en-US" altLang="ja-JP" sz="3200" dirty="0" smtClean="0"/>
              <a:t>PC</a:t>
            </a:r>
            <a:r>
              <a:rPr lang="ja-JP" altLang="en-US" sz="3200" dirty="0" smtClean="0"/>
              <a:t>の動きが重くならないように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気を付けること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2400" b="0" dirty="0" smtClean="0"/>
              <a:t>JJUG</a:t>
            </a:r>
            <a:r>
              <a:rPr lang="ja-JP" altLang="en-US" sz="2400" b="0" dirty="0"/>
              <a:t> </a:t>
            </a:r>
            <a:r>
              <a:rPr lang="en-US" altLang="ja-JP" sz="2400" b="0" dirty="0" smtClean="0"/>
              <a:t>CCC</a:t>
            </a:r>
            <a:r>
              <a:rPr lang="ja-JP" altLang="en-US" sz="2400" b="0" dirty="0"/>
              <a:t> </a:t>
            </a:r>
            <a:r>
              <a:rPr lang="en-US" altLang="ja-JP" sz="2400" b="0" dirty="0" smtClean="0"/>
              <a:t>Spring</a:t>
            </a:r>
            <a:r>
              <a:rPr lang="ja-JP" altLang="en-US" sz="2400" b="0" dirty="0"/>
              <a:t> </a:t>
            </a:r>
            <a:r>
              <a:rPr lang="en-US" altLang="ja-JP" sz="2400" b="0" dirty="0" smtClean="0"/>
              <a:t>2016</a:t>
            </a:r>
            <a:r>
              <a:rPr lang="ja-JP" altLang="en-US" sz="2400" b="0" dirty="0"/>
              <a:t> </a:t>
            </a:r>
            <a:r>
              <a:rPr lang="en-US" altLang="ja-JP" sz="2400" b="0" dirty="0" smtClean="0"/>
              <a:t>I-</a:t>
            </a:r>
            <a:r>
              <a:rPr lang="en-US" altLang="ja-JP" sz="2400" b="0" dirty="0"/>
              <a:t>5</a:t>
            </a:r>
            <a:endParaRPr lang="en-GB" altLang="en-US" sz="2400" b="0" dirty="0" smtClean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259632" y="5445224"/>
            <a:ext cx="6400800" cy="551433"/>
          </a:xfrm>
          <a:solidFill>
            <a:schemeClr val="accent1"/>
          </a:solidFill>
        </p:spPr>
        <p:txBody>
          <a:bodyPr/>
          <a:lstStyle/>
          <a:p>
            <a:r>
              <a:rPr lang="ja-JP" altLang="en-US" dirty="0" smtClean="0"/>
              <a:t>高橋　徹</a:t>
            </a:r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Windows </a:t>
            </a:r>
            <a:r>
              <a:rPr kumimoji="1" lang="ja-JP" altLang="en-US" dirty="0" smtClean="0"/>
              <a:t>インストーラー</a:t>
            </a:r>
            <a:endParaRPr kumimoji="1" lang="en-US" altLang="ja-JP" dirty="0"/>
          </a:p>
        </p:txBody>
      </p:sp>
      <p:sp>
        <p:nvSpPr>
          <p:cNvPr id="5" name="メモ 4"/>
          <p:cNvSpPr/>
          <p:nvPr/>
        </p:nvSpPr>
        <p:spPr>
          <a:xfrm>
            <a:off x="269766" y="2723482"/>
            <a:ext cx="1091959" cy="1055616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ソース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ファイル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(*.java)</a:t>
            </a:r>
          </a:p>
        </p:txBody>
      </p:sp>
      <p:sp>
        <p:nvSpPr>
          <p:cNvPr id="6" name="円/楕円 5"/>
          <p:cNvSpPr/>
          <p:nvPr/>
        </p:nvSpPr>
        <p:spPr>
          <a:xfrm>
            <a:off x="1728186" y="3644749"/>
            <a:ext cx="1656184" cy="82809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コンパイラ</a:t>
            </a:r>
            <a:endParaRPr kumimoji="1" lang="en-US" altLang="ja-JP" dirty="0" smtClean="0"/>
          </a:p>
          <a:p>
            <a:pPr algn="ctr"/>
            <a:r>
              <a:rPr kumimoji="1" lang="en-US" altLang="ja-JP" dirty="0" err="1"/>
              <a:t>javac</a:t>
            </a:r>
            <a:endParaRPr kumimoji="1" lang="ja-JP" altLang="en-US" dirty="0"/>
          </a:p>
        </p:txBody>
      </p:sp>
      <p:sp>
        <p:nvSpPr>
          <p:cNvPr id="9" name="メモ 8"/>
          <p:cNvSpPr/>
          <p:nvPr/>
        </p:nvSpPr>
        <p:spPr>
          <a:xfrm>
            <a:off x="3955569" y="4310610"/>
            <a:ext cx="1111969" cy="1017302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クラス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ファイル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(*.class)</a:t>
            </a:r>
          </a:p>
        </p:txBody>
      </p:sp>
      <p:sp>
        <p:nvSpPr>
          <p:cNvPr id="10" name="下カーブ矢印 9"/>
          <p:cNvSpPr/>
          <p:nvPr/>
        </p:nvSpPr>
        <p:spPr>
          <a:xfrm>
            <a:off x="1353595" y="3248980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下カーブ矢印 10"/>
          <p:cNvSpPr/>
          <p:nvPr/>
        </p:nvSpPr>
        <p:spPr>
          <a:xfrm>
            <a:off x="4959482" y="3143280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下カーブ矢印 12"/>
          <p:cNvSpPr/>
          <p:nvPr/>
        </p:nvSpPr>
        <p:spPr>
          <a:xfrm rot="10800000" flipH="1">
            <a:off x="1342013" y="4497070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メモ 13"/>
          <p:cNvSpPr/>
          <p:nvPr/>
        </p:nvSpPr>
        <p:spPr>
          <a:xfrm>
            <a:off x="107504" y="2564904"/>
            <a:ext cx="1090590" cy="1055616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ソース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ファイル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(*.java)</a:t>
            </a:r>
          </a:p>
        </p:txBody>
      </p:sp>
      <p:sp>
        <p:nvSpPr>
          <p:cNvPr id="15" name="メモ 14"/>
          <p:cNvSpPr/>
          <p:nvPr/>
        </p:nvSpPr>
        <p:spPr>
          <a:xfrm>
            <a:off x="3816418" y="4197085"/>
            <a:ext cx="1111969" cy="1017302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クラス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ファイル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(*.class)</a:t>
            </a:r>
          </a:p>
        </p:txBody>
      </p:sp>
      <p:sp>
        <p:nvSpPr>
          <p:cNvPr id="16" name="下カーブ矢印 15"/>
          <p:cNvSpPr/>
          <p:nvPr/>
        </p:nvSpPr>
        <p:spPr>
          <a:xfrm rot="10800000" flipH="1">
            <a:off x="2919865" y="4497070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メモ 16"/>
          <p:cNvSpPr/>
          <p:nvPr/>
        </p:nvSpPr>
        <p:spPr>
          <a:xfrm>
            <a:off x="3835993" y="2723482"/>
            <a:ext cx="1090590" cy="1055616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各種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リソース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ファイル</a:t>
            </a:r>
            <a:endParaRPr kumimoji="1" lang="en-US" altLang="ja-JP" dirty="0"/>
          </a:p>
        </p:txBody>
      </p:sp>
      <p:sp>
        <p:nvSpPr>
          <p:cNvPr id="18" name="メモ 17"/>
          <p:cNvSpPr/>
          <p:nvPr/>
        </p:nvSpPr>
        <p:spPr>
          <a:xfrm>
            <a:off x="3674122" y="2589133"/>
            <a:ext cx="1090590" cy="1055616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各種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リソース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ファイル</a:t>
            </a:r>
            <a:endParaRPr kumimoji="1" lang="en-US" altLang="ja-JP" dirty="0"/>
          </a:p>
        </p:txBody>
      </p:sp>
      <p:sp>
        <p:nvSpPr>
          <p:cNvPr id="19" name="円/楕円 18"/>
          <p:cNvSpPr/>
          <p:nvPr/>
        </p:nvSpPr>
        <p:spPr>
          <a:xfrm>
            <a:off x="5378206" y="3514820"/>
            <a:ext cx="1728179" cy="8848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アーカイバ</a:t>
            </a:r>
            <a:endParaRPr kumimoji="1" lang="en-US" altLang="ja-JP" dirty="0" smtClean="0"/>
          </a:p>
          <a:p>
            <a:pPr algn="ctr"/>
            <a:r>
              <a:rPr kumimoji="1" lang="en-US" altLang="ja-JP" dirty="0" smtClean="0"/>
              <a:t>ja</a:t>
            </a:r>
            <a:r>
              <a:rPr kumimoji="1" lang="ja-JP" altLang="en-US" dirty="0" smtClean="0"/>
              <a:t>ｒ</a:t>
            </a:r>
            <a:endParaRPr kumimoji="1" lang="ja-JP" altLang="en-US" dirty="0"/>
          </a:p>
        </p:txBody>
      </p:sp>
      <p:sp>
        <p:nvSpPr>
          <p:cNvPr id="20" name="下カーブ矢印 19"/>
          <p:cNvSpPr/>
          <p:nvPr/>
        </p:nvSpPr>
        <p:spPr>
          <a:xfrm rot="10800000" flipH="1">
            <a:off x="5085309" y="4390576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メモ 20"/>
          <p:cNvSpPr/>
          <p:nvPr/>
        </p:nvSpPr>
        <p:spPr>
          <a:xfrm>
            <a:off x="7467595" y="4185166"/>
            <a:ext cx="1204521" cy="980920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アーカイブ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ファイル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(*.jar)</a:t>
            </a:r>
          </a:p>
        </p:txBody>
      </p:sp>
      <p:sp>
        <p:nvSpPr>
          <p:cNvPr id="22" name="下カーブ矢印 21"/>
          <p:cNvSpPr/>
          <p:nvPr/>
        </p:nvSpPr>
        <p:spPr>
          <a:xfrm rot="10800000" flipH="1">
            <a:off x="6603499" y="4416863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メモ 22"/>
          <p:cNvSpPr/>
          <p:nvPr/>
        </p:nvSpPr>
        <p:spPr>
          <a:xfrm>
            <a:off x="261067" y="4549154"/>
            <a:ext cx="1151433" cy="982640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外部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ライブラリ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(*.jar)</a:t>
            </a:r>
          </a:p>
        </p:txBody>
      </p:sp>
      <p:sp>
        <p:nvSpPr>
          <p:cNvPr id="12" name="メモ 11"/>
          <p:cNvSpPr/>
          <p:nvPr/>
        </p:nvSpPr>
        <p:spPr>
          <a:xfrm>
            <a:off x="144705" y="4390576"/>
            <a:ext cx="1151433" cy="982640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外部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ライブラリ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(*.jar)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7504" y="1763869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Java</a:t>
            </a:r>
            <a:r>
              <a:rPr kumimoji="1" lang="ja-JP" altLang="en-US" sz="2400" dirty="0" smtClean="0"/>
              <a:t>プログラムのコンパイルと実行の</a:t>
            </a:r>
            <a:r>
              <a:rPr kumimoji="1" lang="ja-JP" altLang="en-US" sz="2400" dirty="0" smtClean="0"/>
              <a:t>流れ（非インストーラー）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1051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インストーラー</a:t>
            </a:r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2627784" y="3066857"/>
            <a:ext cx="1728179" cy="82809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java</a:t>
            </a:r>
            <a:endParaRPr kumimoji="1" lang="ja-JP" altLang="en-US" dirty="0"/>
          </a:p>
        </p:txBody>
      </p:sp>
      <p:sp>
        <p:nvSpPr>
          <p:cNvPr id="9" name="メモ 8"/>
          <p:cNvSpPr/>
          <p:nvPr/>
        </p:nvSpPr>
        <p:spPr>
          <a:xfrm>
            <a:off x="294046" y="3815856"/>
            <a:ext cx="1656184" cy="980920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実行環境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JRE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</p:txBody>
      </p:sp>
      <p:sp>
        <p:nvSpPr>
          <p:cNvPr id="10" name="下カーブ矢印 9"/>
          <p:cNvSpPr/>
          <p:nvPr/>
        </p:nvSpPr>
        <p:spPr>
          <a:xfrm>
            <a:off x="1951085" y="2623316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下カーブ矢印 10"/>
          <p:cNvSpPr/>
          <p:nvPr/>
        </p:nvSpPr>
        <p:spPr>
          <a:xfrm>
            <a:off x="4254546" y="2609720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下カーブ矢印 12"/>
          <p:cNvSpPr/>
          <p:nvPr/>
        </p:nvSpPr>
        <p:spPr>
          <a:xfrm rot="10800000" flipH="1">
            <a:off x="1951085" y="3897381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メモ 17"/>
          <p:cNvSpPr/>
          <p:nvPr/>
        </p:nvSpPr>
        <p:spPr>
          <a:xfrm>
            <a:off x="294046" y="2420888"/>
            <a:ext cx="1656184" cy="980920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アーカイブ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ファイル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(*.jar)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330" y="2911348"/>
            <a:ext cx="2385970" cy="1708799"/>
          </a:xfrm>
          <a:prstGeom prst="rect">
            <a:avLst/>
          </a:prstGeom>
        </p:spPr>
      </p:pic>
      <p:sp>
        <p:nvSpPr>
          <p:cNvPr id="19" name="メモ 18"/>
          <p:cNvSpPr/>
          <p:nvPr/>
        </p:nvSpPr>
        <p:spPr>
          <a:xfrm>
            <a:off x="3049332" y="5157192"/>
            <a:ext cx="1656184" cy="980920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設定ファイル等</a:t>
            </a:r>
            <a:endParaRPr kumimoji="1" lang="en-US" altLang="ja-JP" dirty="0" smtClean="0"/>
          </a:p>
        </p:txBody>
      </p:sp>
      <p:sp>
        <p:nvSpPr>
          <p:cNvPr id="20" name="下カーブ矢印 19"/>
          <p:cNvSpPr/>
          <p:nvPr/>
        </p:nvSpPr>
        <p:spPr>
          <a:xfrm rot="8178789" flipH="1">
            <a:off x="4766228" y="5067520"/>
            <a:ext cx="1347113" cy="47687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7504" y="1763869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Java</a:t>
            </a:r>
            <a:r>
              <a:rPr kumimoji="1" lang="ja-JP" altLang="en-US" sz="2400" dirty="0" smtClean="0"/>
              <a:t>プログラムのコンパイルと実行の流れ</a:t>
            </a:r>
            <a:r>
              <a:rPr kumimoji="1" lang="ja-JP" altLang="en-US" sz="2400" dirty="0" smtClean="0"/>
              <a:t>（</a:t>
            </a:r>
            <a:r>
              <a:rPr kumimoji="1" lang="ja-JP" altLang="en-US" sz="2400" dirty="0" smtClean="0"/>
              <a:t>非インストーラー</a:t>
            </a:r>
            <a:r>
              <a:rPr kumimoji="1" lang="ja-JP" altLang="en-US" sz="2400" dirty="0" smtClean="0"/>
              <a:t>）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6062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プログラムの配布のシーン</a:t>
            </a:r>
            <a:endParaRPr kumimoji="1" lang="ja-JP" altLang="en-US" dirty="0"/>
          </a:p>
        </p:txBody>
      </p:sp>
      <p:sp>
        <p:nvSpPr>
          <p:cNvPr id="4" name="角丸四角形吹き出し 3"/>
          <p:cNvSpPr/>
          <p:nvPr/>
        </p:nvSpPr>
        <p:spPr>
          <a:xfrm>
            <a:off x="755576" y="1623864"/>
            <a:ext cx="3816424" cy="792088"/>
          </a:xfrm>
          <a:prstGeom prst="wedgeRoundRectCallout">
            <a:avLst>
              <a:gd name="adj1" fmla="val -62817"/>
              <a:gd name="adj2" fmla="val 4131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 smtClean="0"/>
              <a:t>動かすには</a:t>
            </a:r>
            <a:r>
              <a:rPr kumimoji="1" lang="en-US" altLang="ja-JP" sz="2000" dirty="0" smtClean="0"/>
              <a:t>Java</a:t>
            </a:r>
            <a:r>
              <a:rPr kumimoji="1" lang="ja-JP" altLang="en-US" sz="2000" dirty="0" smtClean="0"/>
              <a:t>を入れてください。</a:t>
            </a:r>
            <a:r>
              <a:rPr kumimoji="1" lang="en-US" altLang="ja-JP" sz="2000" dirty="0" smtClean="0"/>
              <a:t>JDK</a:t>
            </a:r>
            <a:r>
              <a:rPr kumimoji="1" lang="ja-JP" altLang="en-US" sz="2000" dirty="0" smtClean="0"/>
              <a:t>でも</a:t>
            </a:r>
            <a:r>
              <a:rPr kumimoji="1" lang="en-US" altLang="ja-JP" sz="2000" dirty="0" smtClean="0"/>
              <a:t>JRE</a:t>
            </a:r>
            <a:r>
              <a:rPr kumimoji="1" lang="ja-JP" altLang="en-US" sz="2000" dirty="0" smtClean="0"/>
              <a:t>でも良いっす。</a:t>
            </a:r>
            <a:endParaRPr kumimoji="1" lang="ja-JP" altLang="en-US" sz="2000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755576" y="2547596"/>
            <a:ext cx="3816424" cy="792088"/>
          </a:xfrm>
          <a:prstGeom prst="wedgeRoundRectCallout">
            <a:avLst>
              <a:gd name="adj1" fmla="val -62817"/>
              <a:gd name="adj2" fmla="val 4131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 smtClean="0"/>
              <a:t>あっ、</a:t>
            </a:r>
            <a:r>
              <a:rPr kumimoji="1" lang="en-US" altLang="ja-JP" sz="2000" dirty="0" smtClean="0"/>
              <a:t>Java</a:t>
            </a:r>
            <a:r>
              <a:rPr kumimoji="1" lang="ja-JP" altLang="en-US" sz="2000" dirty="0" smtClean="0"/>
              <a:t>はバージョン</a:t>
            </a:r>
            <a:r>
              <a:rPr kumimoji="1" lang="en-US" altLang="ja-JP" sz="2000" dirty="0" smtClean="0"/>
              <a:t>8</a:t>
            </a:r>
            <a:r>
              <a:rPr kumimoji="1" lang="ja-JP" altLang="en-US" sz="2000" dirty="0" smtClean="0"/>
              <a:t>でお願いします。</a:t>
            </a:r>
            <a:endParaRPr kumimoji="1" lang="ja-JP" altLang="en-US" sz="2000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755576" y="3482342"/>
            <a:ext cx="3816424" cy="792088"/>
          </a:xfrm>
          <a:prstGeom prst="wedgeRoundRectCallout">
            <a:avLst>
              <a:gd name="adj1" fmla="val -62817"/>
              <a:gd name="adj2" fmla="val 4131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 smtClean="0"/>
              <a:t>あっ、</a:t>
            </a:r>
            <a:r>
              <a:rPr kumimoji="1" lang="en-US" altLang="ja-JP" sz="2000" dirty="0" smtClean="0"/>
              <a:t>Java</a:t>
            </a:r>
            <a:r>
              <a:rPr kumimoji="1" lang="ja-JP" altLang="en-US" sz="2000" dirty="0" smtClean="0"/>
              <a:t>はバージョン</a:t>
            </a:r>
            <a:r>
              <a:rPr kumimoji="1" lang="en-US" altLang="ja-JP" sz="2000" dirty="0" smtClean="0"/>
              <a:t>8u40</a:t>
            </a:r>
            <a:r>
              <a:rPr kumimoji="1" lang="ja-JP" altLang="en-US" sz="2000" dirty="0" smtClean="0"/>
              <a:t>以上でお願いします。</a:t>
            </a:r>
            <a:endParaRPr kumimoji="1" lang="ja-JP" altLang="en-US" sz="2000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755576" y="4417088"/>
            <a:ext cx="3816424" cy="792088"/>
          </a:xfrm>
          <a:prstGeom prst="wedgeRoundRectCallout">
            <a:avLst>
              <a:gd name="adj1" fmla="val -62817"/>
              <a:gd name="adj2" fmla="val 4131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 smtClean="0"/>
              <a:t>あっ、環境変数</a:t>
            </a:r>
            <a:r>
              <a:rPr kumimoji="1" lang="en-US" altLang="ja-JP" sz="2000" dirty="0" smtClean="0"/>
              <a:t>JAVA_HOME</a:t>
            </a:r>
            <a:r>
              <a:rPr kumimoji="1" lang="ja-JP" altLang="en-US" sz="2000" dirty="0" smtClean="0"/>
              <a:t>を設定してください。</a:t>
            </a:r>
            <a:endParaRPr kumimoji="1" lang="ja-JP" altLang="en-US" sz="2000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755576" y="5351834"/>
            <a:ext cx="3816424" cy="1317526"/>
          </a:xfrm>
          <a:prstGeom prst="wedgeRoundRectCallout">
            <a:avLst>
              <a:gd name="adj1" fmla="val -62817"/>
              <a:gd name="adj2" fmla="val 4131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 smtClean="0"/>
              <a:t>バッチファイルのパスをファイル</a:t>
            </a:r>
            <a:r>
              <a:rPr kumimoji="1" lang="ja-JP" altLang="en-US" sz="2000" dirty="0" smtClean="0"/>
              <a:t>を、プログラムを置いた</a:t>
            </a:r>
            <a:r>
              <a:rPr kumimoji="1" lang="ja-JP" altLang="en-US" sz="2000" dirty="0" smtClean="0"/>
              <a:t>フォルダに修正して下さい。空白の含まれるパスはだめです。</a:t>
            </a:r>
            <a:endParaRPr kumimoji="1" lang="ja-JP" altLang="en-US" sz="2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2043993"/>
            <a:ext cx="4318222" cy="287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5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インストーラー</a:t>
            </a:r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3052365" y="3597302"/>
            <a:ext cx="2203863" cy="82809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err="1" smtClean="0"/>
              <a:t>javapackager</a:t>
            </a:r>
            <a:endParaRPr kumimoji="1" lang="ja-JP" altLang="en-US" sz="2000" dirty="0"/>
          </a:p>
        </p:txBody>
      </p:sp>
      <p:sp>
        <p:nvSpPr>
          <p:cNvPr id="9" name="メモ 8"/>
          <p:cNvSpPr/>
          <p:nvPr/>
        </p:nvSpPr>
        <p:spPr>
          <a:xfrm>
            <a:off x="294046" y="4959395"/>
            <a:ext cx="1656184" cy="980920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実行環境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JRE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</p:txBody>
      </p:sp>
      <p:sp>
        <p:nvSpPr>
          <p:cNvPr id="10" name="下カーブ矢印 9"/>
          <p:cNvSpPr/>
          <p:nvPr/>
        </p:nvSpPr>
        <p:spPr>
          <a:xfrm rot="1455430">
            <a:off x="2012066" y="2869272"/>
            <a:ext cx="1277113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下カーブ矢印 10"/>
          <p:cNvSpPr/>
          <p:nvPr/>
        </p:nvSpPr>
        <p:spPr>
          <a:xfrm>
            <a:off x="5148064" y="3313812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下カーブ矢印 12"/>
          <p:cNvSpPr/>
          <p:nvPr/>
        </p:nvSpPr>
        <p:spPr>
          <a:xfrm rot="10800000" flipH="1">
            <a:off x="1992124" y="4083151"/>
            <a:ext cx="999789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メモ 17"/>
          <p:cNvSpPr/>
          <p:nvPr/>
        </p:nvSpPr>
        <p:spPr>
          <a:xfrm>
            <a:off x="294046" y="2420888"/>
            <a:ext cx="1656184" cy="980920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アーカイブ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ファイル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(*.jar)</a:t>
            </a:r>
          </a:p>
        </p:txBody>
      </p:sp>
      <p:sp>
        <p:nvSpPr>
          <p:cNvPr id="19" name="メモ 18"/>
          <p:cNvSpPr/>
          <p:nvPr/>
        </p:nvSpPr>
        <p:spPr>
          <a:xfrm>
            <a:off x="294046" y="3669575"/>
            <a:ext cx="1656184" cy="980920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設定ファイル等</a:t>
            </a:r>
            <a:endParaRPr kumimoji="1" lang="en-US" altLang="ja-JP" dirty="0" smtClean="0"/>
          </a:p>
        </p:txBody>
      </p:sp>
      <p:sp>
        <p:nvSpPr>
          <p:cNvPr id="20" name="下カーブ矢印 19"/>
          <p:cNvSpPr/>
          <p:nvPr/>
        </p:nvSpPr>
        <p:spPr>
          <a:xfrm rot="8178789" flipH="1">
            <a:off x="2002148" y="4872837"/>
            <a:ext cx="1657250" cy="408537"/>
          </a:xfrm>
          <a:prstGeom prst="curvedDownArrow">
            <a:avLst>
              <a:gd name="adj1" fmla="val 25000"/>
              <a:gd name="adj2" fmla="val 50000"/>
              <a:gd name="adj3" fmla="val 355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7504" y="1763869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Java</a:t>
            </a:r>
            <a:r>
              <a:rPr kumimoji="1" lang="ja-JP" altLang="en-US" sz="2400" dirty="0" smtClean="0"/>
              <a:t>プログラムのコンパイルと実行の流れ</a:t>
            </a:r>
            <a:r>
              <a:rPr kumimoji="1" lang="ja-JP" altLang="en-US" sz="2400" dirty="0" smtClean="0"/>
              <a:t>（インストーラー）</a:t>
            </a:r>
            <a:endParaRPr kumimoji="1" lang="ja-JP" altLang="en-US" sz="2400" dirty="0"/>
          </a:p>
        </p:txBody>
      </p:sp>
      <p:sp>
        <p:nvSpPr>
          <p:cNvPr id="14" name="メモ 13"/>
          <p:cNvSpPr/>
          <p:nvPr/>
        </p:nvSpPr>
        <p:spPr>
          <a:xfrm>
            <a:off x="6091787" y="3592691"/>
            <a:ext cx="1656184" cy="980920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インストーラー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*.</a:t>
            </a:r>
            <a:r>
              <a:rPr kumimoji="1" lang="en-US" altLang="ja-JP" dirty="0" err="1" smtClean="0"/>
              <a:t>msi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30773" y="5699442"/>
            <a:ext cx="6014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/>
              <a:t>j</a:t>
            </a:r>
            <a:r>
              <a:rPr kumimoji="1" lang="en-US" altLang="ja-JP" sz="2400" dirty="0" err="1" smtClean="0"/>
              <a:t>avapackager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は、</a:t>
            </a:r>
            <a:r>
              <a:rPr kumimoji="1" lang="en-US" altLang="ja-JP" sz="2400" dirty="0" smtClean="0"/>
              <a:t>Java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SE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8u20</a:t>
            </a:r>
            <a:r>
              <a:rPr kumimoji="1" lang="ja-JP" altLang="en-US" sz="2400" dirty="0" smtClean="0"/>
              <a:t>から搭載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（それ以前の</a:t>
            </a:r>
            <a:r>
              <a:rPr kumimoji="1" lang="en-US" altLang="ja-JP" sz="2400" dirty="0" err="1" smtClean="0"/>
              <a:t>javafxpackager</a:t>
            </a:r>
            <a:r>
              <a:rPr kumimoji="1" lang="ja-JP" altLang="en-US" sz="2400" dirty="0" smtClean="0"/>
              <a:t>のリネーム）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3148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インストーラー</a:t>
            </a:r>
            <a:endParaRPr kumimoji="1" lang="ja-JP" altLang="en-US" dirty="0"/>
          </a:p>
        </p:txBody>
      </p:sp>
      <p:sp>
        <p:nvSpPr>
          <p:cNvPr id="11" name="下カーブ矢印 10"/>
          <p:cNvSpPr/>
          <p:nvPr/>
        </p:nvSpPr>
        <p:spPr>
          <a:xfrm>
            <a:off x="1556084" y="2921644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メモ 13"/>
          <p:cNvSpPr/>
          <p:nvPr/>
        </p:nvSpPr>
        <p:spPr>
          <a:xfrm>
            <a:off x="182962" y="3350735"/>
            <a:ext cx="1656184" cy="870353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インストーラー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*.</a:t>
            </a:r>
            <a:r>
              <a:rPr kumimoji="1" lang="en-US" altLang="ja-JP" dirty="0" err="1" smtClean="0"/>
              <a:t>msi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</p:txBody>
      </p:sp>
      <p:sp>
        <p:nvSpPr>
          <p:cNvPr id="15" name="円/楕円 14"/>
          <p:cNvSpPr/>
          <p:nvPr/>
        </p:nvSpPr>
        <p:spPr>
          <a:xfrm>
            <a:off x="2057584" y="3325088"/>
            <a:ext cx="2028820" cy="82809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インストール</a:t>
            </a:r>
            <a:endParaRPr kumimoji="1" lang="ja-JP" altLang="en-US" dirty="0"/>
          </a:p>
        </p:txBody>
      </p:sp>
      <p:sp>
        <p:nvSpPr>
          <p:cNvPr id="17" name="メモ 16"/>
          <p:cNvSpPr/>
          <p:nvPr/>
        </p:nvSpPr>
        <p:spPr>
          <a:xfrm>
            <a:off x="4605431" y="3170973"/>
            <a:ext cx="1531798" cy="495709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ショートカット</a:t>
            </a:r>
            <a:endParaRPr kumimoji="1" lang="en-US" altLang="ja-JP" dirty="0" smtClean="0"/>
          </a:p>
        </p:txBody>
      </p:sp>
      <p:sp>
        <p:nvSpPr>
          <p:cNvPr id="22" name="下カーブ矢印 21"/>
          <p:cNvSpPr/>
          <p:nvPr/>
        </p:nvSpPr>
        <p:spPr>
          <a:xfrm>
            <a:off x="3481822" y="2914666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813" y="2689762"/>
            <a:ext cx="2385970" cy="1708799"/>
          </a:xfrm>
          <a:prstGeom prst="rect">
            <a:avLst/>
          </a:prstGeom>
        </p:spPr>
      </p:pic>
      <p:sp>
        <p:nvSpPr>
          <p:cNvPr id="25" name="下カーブ矢印 24"/>
          <p:cNvSpPr/>
          <p:nvPr/>
        </p:nvSpPr>
        <p:spPr>
          <a:xfrm rot="18634868" flipV="1">
            <a:off x="7591565" y="4818026"/>
            <a:ext cx="1107045" cy="52656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上矢印 2"/>
          <p:cNvSpPr/>
          <p:nvPr/>
        </p:nvSpPr>
        <p:spPr>
          <a:xfrm flipV="1">
            <a:off x="5214062" y="3701358"/>
            <a:ext cx="222034" cy="1247894"/>
          </a:xfrm>
          <a:prstGeom prst="upArrow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メモ 25"/>
          <p:cNvSpPr/>
          <p:nvPr/>
        </p:nvSpPr>
        <p:spPr>
          <a:xfrm>
            <a:off x="4605430" y="6238773"/>
            <a:ext cx="2487519" cy="405196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実行環境（</a:t>
            </a:r>
            <a:r>
              <a:rPr kumimoji="1" lang="en-US" altLang="ja-JP" dirty="0" smtClean="0"/>
              <a:t>JRE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</p:txBody>
      </p:sp>
      <p:sp>
        <p:nvSpPr>
          <p:cNvPr id="4" name="右中かっこ 3"/>
          <p:cNvSpPr/>
          <p:nvPr/>
        </p:nvSpPr>
        <p:spPr>
          <a:xfrm>
            <a:off x="7208984" y="5013176"/>
            <a:ext cx="360039" cy="1583702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メモ 26"/>
          <p:cNvSpPr/>
          <p:nvPr/>
        </p:nvSpPr>
        <p:spPr>
          <a:xfrm>
            <a:off x="4605429" y="5666616"/>
            <a:ext cx="2487519" cy="464408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設定ファイル等</a:t>
            </a:r>
            <a:endParaRPr kumimoji="1" lang="en-US" altLang="ja-JP" dirty="0" smtClean="0"/>
          </a:p>
        </p:txBody>
      </p:sp>
      <p:sp>
        <p:nvSpPr>
          <p:cNvPr id="28" name="メモ 27"/>
          <p:cNvSpPr/>
          <p:nvPr/>
        </p:nvSpPr>
        <p:spPr>
          <a:xfrm>
            <a:off x="4605430" y="4949253"/>
            <a:ext cx="2487517" cy="589691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アーカイブファイル</a:t>
            </a:r>
            <a:r>
              <a:rPr kumimoji="1" lang="en-US" altLang="ja-JP" dirty="0" smtClean="0"/>
              <a:t>(*.jar)</a:t>
            </a:r>
          </a:p>
        </p:txBody>
      </p:sp>
      <p:sp>
        <p:nvSpPr>
          <p:cNvPr id="5" name="左大かっこ 4"/>
          <p:cNvSpPr/>
          <p:nvPr/>
        </p:nvSpPr>
        <p:spPr>
          <a:xfrm>
            <a:off x="4345918" y="3286206"/>
            <a:ext cx="154074" cy="3310672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メモ 15"/>
          <p:cNvSpPr/>
          <p:nvPr/>
        </p:nvSpPr>
        <p:spPr>
          <a:xfrm>
            <a:off x="4603369" y="4005065"/>
            <a:ext cx="1507761" cy="607056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実行ファイル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*.exe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7504" y="1763869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Java</a:t>
            </a:r>
            <a:r>
              <a:rPr kumimoji="1" lang="ja-JP" altLang="en-US" sz="2400" dirty="0" smtClean="0"/>
              <a:t>プログラムのコンパイルと実行の流れ</a:t>
            </a:r>
            <a:r>
              <a:rPr kumimoji="1" lang="ja-JP" altLang="en-US" sz="2400" dirty="0" smtClean="0"/>
              <a:t>（インストーラー）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859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Windows</a:t>
            </a:r>
            <a:r>
              <a:rPr kumimoji="1" lang="ja-JP" altLang="en-US" dirty="0" smtClean="0"/>
              <a:t>インストーラー作成</a:t>
            </a:r>
            <a:r>
              <a:rPr kumimoji="1" lang="ja-JP" altLang="en-US" dirty="0"/>
              <a:t>環境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SE</a:t>
            </a:r>
            <a:r>
              <a:rPr kumimoji="1" lang="ja-JP" altLang="en-US" dirty="0"/>
              <a:t> </a:t>
            </a:r>
            <a:r>
              <a:rPr kumimoji="1" lang="en-US" altLang="ja-JP" dirty="0" smtClean="0"/>
              <a:t>Development</a:t>
            </a:r>
            <a:r>
              <a:rPr kumimoji="1" lang="ja-JP" altLang="en-US" dirty="0"/>
              <a:t> </a:t>
            </a:r>
            <a:r>
              <a:rPr kumimoji="1" lang="en-US" altLang="ja-JP" dirty="0" smtClean="0"/>
              <a:t>Kit</a:t>
            </a:r>
            <a:r>
              <a:rPr kumimoji="1" lang="ja-JP" altLang="en-US" dirty="0"/>
              <a:t> </a:t>
            </a:r>
            <a:r>
              <a:rPr kumimoji="1" lang="en-US" altLang="ja-JP" dirty="0" smtClean="0"/>
              <a:t>8</a:t>
            </a:r>
          </a:p>
          <a:p>
            <a:pPr>
              <a:lnSpc>
                <a:spcPct val="150000"/>
              </a:lnSpc>
            </a:pPr>
            <a:r>
              <a:rPr kumimoji="1" lang="en-US" altLang="ja-JP" dirty="0" smtClean="0"/>
              <a:t>WiX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Toolset</a:t>
            </a:r>
            <a:r>
              <a:rPr kumimoji="1" lang="ja-JP" altLang="en-US" dirty="0"/>
              <a:t> </a:t>
            </a:r>
            <a:r>
              <a:rPr kumimoji="1" lang="en-US" altLang="ja-JP" dirty="0" smtClean="0"/>
              <a:t>3.10</a:t>
            </a:r>
          </a:p>
          <a:p>
            <a:pPr marL="457200" lvl="1" indent="0">
              <a:lnSpc>
                <a:spcPct val="200000"/>
              </a:lnSpc>
              <a:buNone/>
            </a:pPr>
            <a:r>
              <a:rPr kumimoji="1" lang="en-US" altLang="ja-JP" dirty="0" smtClean="0"/>
              <a:t>  </a:t>
            </a:r>
            <a:r>
              <a:rPr kumimoji="1" lang="en-US" altLang="ja-JP" dirty="0" smtClean="0">
                <a:hlinkClick r:id="rId2"/>
              </a:rPr>
              <a:t>http</a:t>
            </a:r>
            <a:r>
              <a:rPr kumimoji="1" lang="en-US" altLang="ja-JP" dirty="0">
                <a:hlinkClick r:id="rId2"/>
              </a:rPr>
              <a:t>://</a:t>
            </a:r>
            <a:r>
              <a:rPr kumimoji="1" lang="en-US" altLang="ja-JP" dirty="0" smtClean="0">
                <a:hlinkClick r:id="rId2"/>
              </a:rPr>
              <a:t>wixtoolset.org</a:t>
            </a:r>
            <a:endParaRPr kumimoji="1" lang="en-US" altLang="ja-JP" dirty="0"/>
          </a:p>
          <a:p>
            <a:pPr marL="514350" indent="-457200">
              <a:lnSpc>
                <a:spcPct val="200000"/>
              </a:lnSpc>
            </a:pPr>
            <a:endParaRPr kumimoji="1" lang="en-US" altLang="ja-JP" dirty="0" smtClean="0"/>
          </a:p>
          <a:p>
            <a:pPr marL="514350" indent="-457200">
              <a:lnSpc>
                <a:spcPct val="200000"/>
              </a:lnSpc>
            </a:pPr>
            <a:r>
              <a:rPr kumimoji="1" lang="en-US" altLang="ja-JP" dirty="0" smtClean="0"/>
              <a:t>NetBeans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IDE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8.1</a:t>
            </a:r>
          </a:p>
          <a:p>
            <a:pPr marL="457200" lvl="1" indent="0">
              <a:buNone/>
            </a:pPr>
            <a:endParaRPr kumimoji="1"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310" y="1834741"/>
            <a:ext cx="1638183" cy="93610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607" y="3049568"/>
            <a:ext cx="1302269" cy="839869"/>
          </a:xfrm>
          <a:prstGeom prst="rect">
            <a:avLst/>
          </a:prstGeom>
        </p:spPr>
      </p:pic>
      <p:pic>
        <p:nvPicPr>
          <p:cNvPr id="8194" name="Picture 2" descr="http://ja.netbeans.org/nekobean/nekobean_normal_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011" y="4941168"/>
            <a:ext cx="1430865" cy="105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79512" y="1600200"/>
            <a:ext cx="8640960" cy="2980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178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Windows</a:t>
            </a:r>
            <a:r>
              <a:rPr kumimoji="1" lang="ja-JP" altLang="en-US" dirty="0"/>
              <a:t>インストーラーの作成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kumimoji="1" lang="ja-JP" altLang="en-US" sz="7200" dirty="0" smtClean="0"/>
              <a:t>デモ１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5053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</a:rPr>
              <a:t>アジェンダ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Java</a:t>
            </a:r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 プログラムを使ってもらう</a:t>
            </a:r>
            <a:endParaRPr kumimoji="1" lang="en-US" altLang="ja-JP" dirty="0" smtClean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Windows</a:t>
            </a:r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インストーラー</a:t>
            </a:r>
            <a:endParaRPr kumimoji="1" lang="en-US" altLang="ja-JP" dirty="0" smtClean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latin typeface="+mj-ea"/>
                <a:ea typeface="+mj-ea"/>
              </a:rPr>
              <a:t>メモリと </a:t>
            </a:r>
            <a:r>
              <a:rPr kumimoji="1" lang="en-US" altLang="ja-JP" dirty="0" smtClean="0">
                <a:latin typeface="+mj-ea"/>
                <a:ea typeface="+mj-ea"/>
              </a:rPr>
              <a:t>CPU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簡単につくる</a:t>
            </a:r>
            <a:endParaRPr kumimoji="1" lang="en-US" altLang="ja-JP" dirty="0" smtClean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あれこれ注文をつける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1901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PC</a:t>
            </a:r>
            <a:r>
              <a:rPr kumimoji="1" lang="ja-JP" altLang="en-US" dirty="0" smtClean="0"/>
              <a:t>のリソース（メモリと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625071"/>
            <a:ext cx="2664296" cy="19982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434620" y="1772062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典型的な</a:t>
            </a:r>
            <a:r>
              <a:rPr kumimoji="1" lang="ja-JP" altLang="en-US" sz="2000" dirty="0"/>
              <a:t>ノート</a:t>
            </a:r>
            <a:r>
              <a:rPr kumimoji="1" lang="en-US" altLang="ja-JP" sz="2000" dirty="0" smtClean="0"/>
              <a:t>PC</a:t>
            </a:r>
            <a:r>
              <a:rPr kumimoji="1" lang="ja-JP" altLang="en-US" sz="2000" dirty="0" smtClean="0"/>
              <a:t>の仕様</a:t>
            </a:r>
            <a:endParaRPr kumimoji="1" lang="en-US" altLang="ja-JP" sz="2000" dirty="0" smtClean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974872"/>
              </p:ext>
            </p:extLst>
          </p:nvPr>
        </p:nvGraphicFramePr>
        <p:xfrm>
          <a:off x="3460533" y="2160253"/>
          <a:ext cx="549330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836"/>
                <a:gridCol w="2819164"/>
                <a:gridCol w="1429308"/>
              </a:tblGrid>
              <a:tr h="31346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1782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CPU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Intel</a:t>
                      </a:r>
                      <a:r>
                        <a:rPr kumimoji="1" lang="en-US" altLang="ja-JP" baseline="0" dirty="0" smtClean="0"/>
                        <a:t> 2core/4thread 2GHz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1782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メモリ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8GB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1782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Windows 10 64bit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26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PC</a:t>
            </a:r>
            <a:r>
              <a:rPr kumimoji="1" lang="ja-JP" altLang="en-US" dirty="0"/>
              <a:t>のリソース（メモリと</a:t>
            </a:r>
            <a:r>
              <a:rPr kumimoji="1" lang="en-US" altLang="ja-JP" dirty="0"/>
              <a:t>CPU</a:t>
            </a:r>
            <a:r>
              <a:rPr kumimoji="1" lang="ja-JP" altLang="en-US" dirty="0"/>
              <a:t>）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625071"/>
            <a:ext cx="2664296" cy="19982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434620" y="1772062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典型的な</a:t>
            </a:r>
            <a:r>
              <a:rPr kumimoji="1" lang="ja-JP" altLang="en-US" sz="2000" dirty="0"/>
              <a:t>ノート</a:t>
            </a:r>
            <a:r>
              <a:rPr kumimoji="1" lang="en-US" altLang="ja-JP" sz="2000" dirty="0" smtClean="0"/>
              <a:t>PC</a:t>
            </a:r>
            <a:r>
              <a:rPr kumimoji="1" lang="ja-JP" altLang="en-US" sz="2000" dirty="0" smtClean="0"/>
              <a:t>の仕様</a:t>
            </a:r>
            <a:endParaRPr kumimoji="1" lang="en-US" altLang="ja-JP" sz="2000" dirty="0" smtClean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979978"/>
              </p:ext>
            </p:extLst>
          </p:nvPr>
        </p:nvGraphicFramePr>
        <p:xfrm>
          <a:off x="3460533" y="2160253"/>
          <a:ext cx="5493308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836"/>
                <a:gridCol w="3323015"/>
                <a:gridCol w="925457"/>
              </a:tblGrid>
              <a:tr h="31346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17820"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CPU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Intel</a:t>
                      </a:r>
                      <a:r>
                        <a:rPr kumimoji="1" lang="en-US" altLang="ja-JP" sz="2000" b="1" baseline="0" dirty="0" smtClean="0">
                          <a:solidFill>
                            <a:srgbClr val="FF0000"/>
                          </a:solidFill>
                        </a:rPr>
                        <a:t> 2core/4thread 2GHz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1782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メモリ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8GB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1782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Windows 10 </a:t>
                      </a:r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64bit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8" y="4188302"/>
            <a:ext cx="4572000" cy="204816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07504" y="6260341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https://software.intel.com/en-us/articles/heterogeneous-computing-pipelining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1322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高橋 </a:t>
            </a:r>
            <a:r>
              <a:rPr lang="ja-JP" altLang="en-US" dirty="0" smtClean="0"/>
              <a:t>徹の</a:t>
            </a:r>
            <a:r>
              <a:rPr kumimoji="1" lang="ja-JP" altLang="en-US" dirty="0" smtClean="0"/>
              <a:t>自己紹介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0100" lvl="1" indent="-342900"/>
            <a:r>
              <a:rPr lang="ja-JP" altLang="en-US" sz="2400" dirty="0" smtClean="0"/>
              <a:t>コミュニティ活動</a:t>
            </a:r>
            <a:endParaRPr lang="en-US" altLang="ja-JP" sz="2400" dirty="0" smtClean="0"/>
          </a:p>
          <a:p>
            <a:pPr marL="857250" lvl="2" indent="0">
              <a:buNone/>
            </a:pPr>
            <a:endParaRPr lang="en-US" altLang="ja-JP" dirty="0"/>
          </a:p>
          <a:p>
            <a:pPr marL="857250" lvl="2" indent="0">
              <a:buNone/>
            </a:pPr>
            <a:endParaRPr lang="en-US" altLang="ja-JP" sz="2000" dirty="0" smtClean="0"/>
          </a:p>
          <a:p>
            <a:pPr marL="857250" lvl="2" indent="0">
              <a:buNone/>
            </a:pPr>
            <a:endParaRPr lang="en-US" altLang="ja-JP" sz="2000" dirty="0" smtClean="0"/>
          </a:p>
          <a:p>
            <a:pPr marL="914400" lvl="2" indent="0">
              <a:buNone/>
            </a:pPr>
            <a:endParaRPr lang="en-US" altLang="ja-JP" sz="1800" dirty="0" smtClean="0"/>
          </a:p>
          <a:p>
            <a:pPr marL="914400" lvl="2" indent="0">
              <a:buNone/>
            </a:pPr>
            <a:r>
              <a:rPr lang="ja-JP" altLang="en-US" sz="1800" dirty="0" smtClean="0"/>
              <a:t>毎月</a:t>
            </a:r>
            <a:r>
              <a:rPr lang="en-US" altLang="ja-JP" sz="1800" dirty="0" smtClean="0"/>
              <a:t>1</a:t>
            </a:r>
            <a:r>
              <a:rPr lang="ja-JP" altLang="en-US" sz="1800" dirty="0" smtClean="0"/>
              <a:t>回読書会開催中</a:t>
            </a:r>
            <a:endParaRPr lang="en-US" altLang="ja-JP" sz="1800" dirty="0"/>
          </a:p>
          <a:p>
            <a:pPr marL="914400" lvl="2" indent="0">
              <a:buNone/>
            </a:pPr>
            <a:endParaRPr lang="en-US" altLang="ja-JP" sz="1800" dirty="0" smtClean="0"/>
          </a:p>
          <a:p>
            <a:pPr marL="914400" lvl="2" indent="0">
              <a:buNone/>
            </a:pPr>
            <a:endParaRPr lang="en-US" altLang="ja-JP" sz="1800" dirty="0" smtClean="0"/>
          </a:p>
          <a:p>
            <a:pPr lvl="1"/>
            <a:r>
              <a:rPr lang="ja-JP" altLang="en-US" dirty="0" smtClean="0"/>
              <a:t>ブログ等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ブログ </a:t>
            </a:r>
            <a:r>
              <a:rPr lang="en-US" altLang="ja-JP" dirty="0" smtClean="0">
                <a:hlinkClick r:id="rId3"/>
              </a:rPr>
              <a:t>http://d.hatena.ne.jp/torutk/</a:t>
            </a:r>
            <a:r>
              <a:rPr lang="ja-JP" altLang="en-US" dirty="0" smtClean="0"/>
              <a:t>　他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Twitter @</a:t>
            </a:r>
            <a:r>
              <a:rPr lang="en-US" altLang="ja-JP" dirty="0" err="1" smtClean="0"/>
              <a:t>boochnich</a:t>
            </a:r>
            <a:endParaRPr lang="en-US" altLang="ja-JP" dirty="0" smtClean="0"/>
          </a:p>
        </p:txBody>
      </p:sp>
      <p:pic>
        <p:nvPicPr>
          <p:cNvPr id="1026" name="Picture 2" descr="V:\jobs\presentation\devsumi2013\事前準備\JavaReadingBOF_Logo_300dp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48074"/>
            <a:ext cx="3452153" cy="104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15" y="3271247"/>
            <a:ext cx="857370" cy="857370"/>
          </a:xfrm>
          <a:prstGeom prst="rect">
            <a:avLst/>
          </a:prstGeom>
        </p:spPr>
      </p:pic>
      <p:pic>
        <p:nvPicPr>
          <p:cNvPr id="8196" name="Picture 4" descr="https://www.oreilly.co.jp/books/images/picture_large978-4-87311-718-8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742" y="2292239"/>
            <a:ext cx="1732452" cy="221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seshop.com/static/images/product/18271/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4554"/>
            <a:ext cx="1705913" cy="215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510254" y="3931317"/>
            <a:ext cx="159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2016-01</a:t>
            </a:r>
            <a:r>
              <a:rPr kumimoji="1" lang="ja-JP" altLang="en-US" dirty="0" smtClean="0"/>
              <a:t>～</a:t>
            </a:r>
            <a:r>
              <a:rPr kumimoji="1" lang="ja-JP" altLang="en-US" dirty="0"/>
              <a:t>今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90920" y="4564323"/>
            <a:ext cx="1742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2015-06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12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856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PC</a:t>
            </a:r>
            <a:r>
              <a:rPr kumimoji="1" lang="ja-JP" altLang="en-US" dirty="0"/>
              <a:t>のリソース（メモリと</a:t>
            </a:r>
            <a:r>
              <a:rPr kumimoji="1" lang="en-US" altLang="ja-JP" dirty="0"/>
              <a:t>CPU</a:t>
            </a:r>
            <a:r>
              <a:rPr kumimoji="1" lang="ja-JP" altLang="en-US" dirty="0"/>
              <a:t>）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8" y="1916832"/>
            <a:ext cx="4572000" cy="2048162"/>
          </a:xfrm>
          <a:prstGeom prst="rect">
            <a:avLst/>
          </a:prstGeom>
        </p:spPr>
      </p:pic>
      <p:sp>
        <p:nvSpPr>
          <p:cNvPr id="3" name="四角形吹き出し 2"/>
          <p:cNvSpPr/>
          <p:nvPr/>
        </p:nvSpPr>
        <p:spPr>
          <a:xfrm>
            <a:off x="971600" y="4320525"/>
            <a:ext cx="8082136" cy="1763198"/>
          </a:xfrm>
          <a:prstGeom prst="wedgeRectCallout">
            <a:avLst>
              <a:gd name="adj1" fmla="val -22000"/>
              <a:gd name="adj2" fmla="val -6673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b="1" u="sng" dirty="0" smtClean="0">
                <a:solidFill>
                  <a:srgbClr val="FF0000"/>
                </a:solidFill>
              </a:rPr>
              <a:t>ハイパースレッディングに注意</a:t>
            </a:r>
            <a:endParaRPr kumimoji="1" lang="en-US" altLang="ja-JP" sz="2400" b="1" u="sng" dirty="0" smtClean="0">
              <a:solidFill>
                <a:srgbClr val="FF0000"/>
              </a:solidFill>
            </a:endParaRPr>
          </a:p>
          <a:p>
            <a:endParaRPr kumimoji="1" lang="en-US" altLang="ja-JP" b="1" u="sng" dirty="0" smtClean="0">
              <a:solidFill>
                <a:srgbClr val="FF0000"/>
              </a:solidFill>
            </a:endParaRPr>
          </a:p>
          <a:p>
            <a:r>
              <a:rPr kumimoji="1" lang="en-US" altLang="ja-JP" sz="2400" dirty="0" smtClean="0"/>
              <a:t>CPU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core</a:t>
            </a:r>
            <a:r>
              <a:rPr kumimoji="1" lang="ja-JP" altLang="en-US" sz="2400" dirty="0" smtClean="0"/>
              <a:t>は</a:t>
            </a:r>
            <a:r>
              <a:rPr kumimoji="1" lang="en-US" altLang="ja-JP" sz="2400" dirty="0"/>
              <a:t>2</a:t>
            </a:r>
            <a:r>
              <a:rPr kumimoji="1" lang="ja-JP" altLang="en-US" sz="2400" dirty="0" smtClean="0"/>
              <a:t>つだが、</a:t>
            </a:r>
            <a:r>
              <a:rPr kumimoji="1" lang="en-US" altLang="ja-JP" sz="2400" dirty="0" err="1" smtClean="0"/>
              <a:t>JavaVM</a:t>
            </a:r>
            <a:r>
              <a:rPr kumimoji="1" lang="ja-JP" altLang="en-US" sz="2400" dirty="0" smtClean="0"/>
              <a:t>からは</a:t>
            </a:r>
            <a:r>
              <a:rPr kumimoji="1" lang="en-US" altLang="ja-JP" sz="2400" dirty="0" smtClean="0"/>
              <a:t>CPU</a:t>
            </a:r>
            <a:r>
              <a:rPr kumimoji="1" lang="ja-JP" altLang="en-US" sz="2400" dirty="0" smtClean="0"/>
              <a:t>が</a:t>
            </a:r>
            <a:r>
              <a:rPr kumimoji="1" lang="en-US" altLang="ja-JP" sz="2400" dirty="0" smtClean="0"/>
              <a:t>4</a:t>
            </a:r>
            <a:r>
              <a:rPr kumimoji="1" lang="ja-JP" altLang="en-US" sz="2400" dirty="0" smtClean="0"/>
              <a:t>つと見える。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384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PC</a:t>
            </a:r>
            <a:r>
              <a:rPr kumimoji="1" lang="ja-JP" altLang="en-US" dirty="0"/>
              <a:t>のリソース（メモリと</a:t>
            </a:r>
            <a:r>
              <a:rPr kumimoji="1" lang="en-US" altLang="ja-JP" dirty="0"/>
              <a:t>CPU</a:t>
            </a:r>
            <a:r>
              <a:rPr kumimoji="1" lang="ja-JP" altLang="en-US" dirty="0"/>
              <a:t>）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8" y="1916832"/>
            <a:ext cx="4572000" cy="204816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5661915" y="2079317"/>
            <a:ext cx="2952328" cy="6678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演算処理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（同時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命令）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661915" y="3000371"/>
            <a:ext cx="2952328" cy="7753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L1</a:t>
            </a:r>
            <a:r>
              <a:rPr kumimoji="1" lang="ja-JP" altLang="en-US" dirty="0" smtClean="0"/>
              <a:t>キャッシュメモリ</a:t>
            </a:r>
            <a:endParaRPr kumimoji="1" lang="en-US" altLang="ja-JP" dirty="0" smtClean="0"/>
          </a:p>
          <a:p>
            <a:pPr algn="ctr"/>
            <a:r>
              <a:rPr kumimoji="1" lang="ja-JP" altLang="en-US" dirty="0"/>
              <a:t>（</a:t>
            </a:r>
            <a:r>
              <a:rPr kumimoji="1" lang="ja-JP" altLang="en-US" dirty="0" smtClean="0"/>
              <a:t>命令</a:t>
            </a:r>
            <a:r>
              <a:rPr kumimoji="1" lang="en-US" altLang="ja-JP" dirty="0" smtClean="0"/>
              <a:t>32KB + </a:t>
            </a:r>
            <a:r>
              <a:rPr kumimoji="1" lang="ja-JP" altLang="en-US" dirty="0" smtClean="0"/>
              <a:t>データ</a:t>
            </a:r>
            <a:r>
              <a:rPr kumimoji="1" lang="en-US" altLang="ja-JP" dirty="0" smtClean="0"/>
              <a:t>32KB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5661915" y="4028907"/>
            <a:ext cx="2952328" cy="682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L2</a:t>
            </a:r>
            <a:r>
              <a:rPr kumimoji="1" lang="ja-JP" altLang="en-US" dirty="0" smtClean="0"/>
              <a:t>キャッシュメモリ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256KB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3491880" y="1916832"/>
            <a:ext cx="666074" cy="13132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5547590" y="1916832"/>
            <a:ext cx="3210669" cy="2943385"/>
          </a:xfrm>
          <a:prstGeom prst="roundRect">
            <a:avLst>
              <a:gd name="adj" fmla="val 6906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4157954" y="1916831"/>
            <a:ext cx="1503961" cy="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4148953" y="3230087"/>
            <a:ext cx="1368946" cy="14817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98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PC</a:t>
            </a:r>
            <a:r>
              <a:rPr kumimoji="1" lang="ja-JP" altLang="en-US" dirty="0"/>
              <a:t>のリソース（メモリと</a:t>
            </a:r>
            <a:r>
              <a:rPr kumimoji="1" lang="en-US" altLang="ja-JP" dirty="0"/>
              <a:t>CPU</a:t>
            </a:r>
            <a:r>
              <a:rPr kumimoji="1" lang="ja-JP" altLang="en-US" dirty="0"/>
              <a:t>）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8" y="1916832"/>
            <a:ext cx="4572000" cy="204816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5661915" y="2079317"/>
            <a:ext cx="2952328" cy="6678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演算処理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（同時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命令）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661915" y="3000371"/>
            <a:ext cx="2952328" cy="7753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L1</a:t>
            </a:r>
            <a:r>
              <a:rPr kumimoji="1" lang="ja-JP" altLang="en-US" dirty="0" smtClean="0"/>
              <a:t>キャッシュメモリ</a:t>
            </a:r>
            <a:endParaRPr kumimoji="1" lang="en-US" altLang="ja-JP" dirty="0" smtClean="0"/>
          </a:p>
          <a:p>
            <a:pPr algn="ctr"/>
            <a:r>
              <a:rPr kumimoji="1" lang="ja-JP" altLang="en-US" dirty="0"/>
              <a:t>（</a:t>
            </a:r>
            <a:r>
              <a:rPr kumimoji="1" lang="ja-JP" altLang="en-US" dirty="0" smtClean="0"/>
              <a:t>命令</a:t>
            </a:r>
            <a:r>
              <a:rPr kumimoji="1" lang="en-US" altLang="ja-JP" dirty="0" smtClean="0"/>
              <a:t>32KB + </a:t>
            </a:r>
            <a:r>
              <a:rPr kumimoji="1" lang="ja-JP" altLang="en-US" dirty="0" smtClean="0"/>
              <a:t>データ</a:t>
            </a:r>
            <a:r>
              <a:rPr kumimoji="1" lang="en-US" altLang="ja-JP" dirty="0" smtClean="0"/>
              <a:t>32KB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5661915" y="4028907"/>
            <a:ext cx="2952328" cy="682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L2</a:t>
            </a:r>
            <a:r>
              <a:rPr kumimoji="1" lang="ja-JP" altLang="en-US" dirty="0" smtClean="0"/>
              <a:t>キャッシュメモリ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256KB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3491880" y="1916832"/>
            <a:ext cx="666074" cy="13132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5547590" y="1916832"/>
            <a:ext cx="3210669" cy="2943385"/>
          </a:xfrm>
          <a:prstGeom prst="roundRect">
            <a:avLst>
              <a:gd name="adj" fmla="val 6906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4157954" y="1916831"/>
            <a:ext cx="1503961" cy="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4148953" y="3230087"/>
            <a:ext cx="1368946" cy="14817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稲妻 12"/>
          <p:cNvSpPr/>
          <p:nvPr/>
        </p:nvSpPr>
        <p:spPr>
          <a:xfrm>
            <a:off x="6815429" y="1768505"/>
            <a:ext cx="506296" cy="3346038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666868" y="1988840"/>
            <a:ext cx="1209388" cy="2798523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  <a:alpha val="8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thread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7359677" y="1988840"/>
            <a:ext cx="1209388" cy="2798523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  <a:alpha val="8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thread</a:t>
            </a:r>
            <a:endParaRPr kumimoji="1" lang="ja-JP" altLang="en-US" dirty="0"/>
          </a:p>
        </p:txBody>
      </p:sp>
      <p:sp>
        <p:nvSpPr>
          <p:cNvPr id="19" name="四角形吹き出し 18"/>
          <p:cNvSpPr/>
          <p:nvPr/>
        </p:nvSpPr>
        <p:spPr>
          <a:xfrm>
            <a:off x="2607348" y="5088990"/>
            <a:ext cx="4968552" cy="866293"/>
          </a:xfrm>
          <a:prstGeom prst="wedgeRectCallout">
            <a:avLst>
              <a:gd name="adj1" fmla="val 17587"/>
              <a:gd name="adj2" fmla="val -7419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 smtClean="0"/>
              <a:t>キャッシュ半減、競合</a:t>
            </a:r>
            <a:r>
              <a:rPr kumimoji="1" lang="ja-JP" altLang="en-US" sz="2000" dirty="0" smtClean="0"/>
              <a:t>増大</a:t>
            </a:r>
            <a:endParaRPr kumimoji="1"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21640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CPU</a:t>
            </a:r>
            <a:r>
              <a:rPr kumimoji="1" lang="ja-JP" altLang="en-US" dirty="0"/>
              <a:t>を喰う</a:t>
            </a:r>
            <a:r>
              <a:rPr kumimoji="1" lang="en-US" altLang="ja-JP" dirty="0"/>
              <a:t>Java</a:t>
            </a:r>
            <a:r>
              <a:rPr kumimoji="1" lang="ja-JP" altLang="en-US" dirty="0"/>
              <a:t>の処理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379040"/>
              </p:ext>
            </p:extLst>
          </p:nvPr>
        </p:nvGraphicFramePr>
        <p:xfrm>
          <a:off x="250825" y="2348880"/>
          <a:ext cx="8569647" cy="18897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745111"/>
                <a:gridCol w="2520280"/>
                <a:gridCol w="2304256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Oracle Java RE 8</a:t>
                      </a:r>
                    </a:p>
                    <a:p>
                      <a:r>
                        <a:rPr kumimoji="1" lang="ja-JP" altLang="en-US" sz="2000" dirty="0" smtClean="0"/>
                        <a:t> </a:t>
                      </a:r>
                      <a:r>
                        <a:rPr kumimoji="1" lang="en-US" altLang="ja-JP" sz="2000" dirty="0" smtClean="0"/>
                        <a:t>64bit</a:t>
                      </a:r>
                      <a:r>
                        <a:rPr kumimoji="1" lang="ja-JP" altLang="en-US" sz="2000" dirty="0" smtClean="0"/>
                        <a:t>版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Oracle</a:t>
                      </a:r>
                      <a:r>
                        <a:rPr kumimoji="1" lang="ja-JP" altLang="en-US" sz="2000" dirty="0" smtClean="0"/>
                        <a:t> </a:t>
                      </a:r>
                      <a:r>
                        <a:rPr kumimoji="1" lang="en-US" altLang="ja-JP" sz="2000" dirty="0" smtClean="0"/>
                        <a:t>Java</a:t>
                      </a:r>
                      <a:r>
                        <a:rPr kumimoji="1" lang="ja-JP" altLang="en-US" sz="2000" dirty="0" smtClean="0"/>
                        <a:t> </a:t>
                      </a:r>
                      <a:r>
                        <a:rPr kumimoji="1" lang="en-US" altLang="ja-JP" sz="2000" dirty="0" smtClean="0"/>
                        <a:t>RE</a:t>
                      </a:r>
                    </a:p>
                    <a:p>
                      <a:r>
                        <a:rPr kumimoji="1" lang="ja-JP" altLang="en-US" sz="2000" dirty="0" smtClean="0"/>
                        <a:t> </a:t>
                      </a:r>
                      <a:r>
                        <a:rPr kumimoji="1" lang="en-US" altLang="ja-JP" sz="2000" dirty="0" smtClean="0"/>
                        <a:t>32</a:t>
                      </a:r>
                      <a:r>
                        <a:rPr kumimoji="1" lang="ja-JP" altLang="en-US" sz="2000" dirty="0" smtClean="0"/>
                        <a:t>ｂｉｔ版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JIT</a:t>
                      </a:r>
                      <a:r>
                        <a:rPr kumimoji="1" lang="ja-JP" altLang="en-US" sz="2000" dirty="0" smtClean="0"/>
                        <a:t>コンパイルスレッド数（種類）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３（</a:t>
                      </a:r>
                      <a:r>
                        <a:rPr kumimoji="1" lang="en-US" altLang="ja-JP" sz="2000" dirty="0" smtClean="0"/>
                        <a:t>Tiered</a:t>
                      </a:r>
                      <a:r>
                        <a:rPr kumimoji="1" lang="ja-JP" altLang="en-US" sz="2000" dirty="0" smtClean="0"/>
                        <a:t> </a:t>
                      </a:r>
                      <a:r>
                        <a:rPr kumimoji="1" lang="en-US" altLang="ja-JP" sz="2000" dirty="0" smtClean="0"/>
                        <a:t>Compile</a:t>
                      </a:r>
                      <a:r>
                        <a:rPr kumimoji="1" lang="ja-JP" altLang="en-US" sz="2000" dirty="0" smtClean="0"/>
                        <a:t>）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１（</a:t>
                      </a:r>
                      <a:r>
                        <a:rPr kumimoji="1" lang="en-US" altLang="ja-JP" sz="2000" dirty="0" smtClean="0"/>
                        <a:t>Client Compiler</a:t>
                      </a:r>
                      <a:r>
                        <a:rPr kumimoji="1" lang="ja-JP" altLang="en-US" sz="2000" dirty="0" smtClean="0"/>
                        <a:t>）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GC</a:t>
                      </a:r>
                      <a:r>
                        <a:rPr kumimoji="1" lang="ja-JP" altLang="en-US" sz="2000" dirty="0" smtClean="0"/>
                        <a:t>スレッド数（種類）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４（</a:t>
                      </a:r>
                      <a:r>
                        <a:rPr kumimoji="1" lang="en-US" altLang="ja-JP" sz="2000" dirty="0" smtClean="0"/>
                        <a:t>Parallel</a:t>
                      </a:r>
                      <a:r>
                        <a:rPr kumimoji="1" lang="ja-JP" altLang="en-US" sz="2000" dirty="0" smtClean="0"/>
                        <a:t>）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１（</a:t>
                      </a:r>
                      <a:r>
                        <a:rPr kumimoji="1" lang="en-US" altLang="ja-JP" sz="2000" dirty="0" smtClean="0"/>
                        <a:t>Serial</a:t>
                      </a:r>
                      <a:r>
                        <a:rPr kumimoji="1" lang="ja-JP" altLang="en-US" sz="2000" dirty="0" smtClean="0"/>
                        <a:t>）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合計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７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２</a:t>
                      </a:r>
                      <a:endParaRPr kumimoji="1" lang="ja-JP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23528" y="1656494"/>
            <a:ext cx="8309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JIT</a:t>
            </a:r>
            <a:r>
              <a:rPr kumimoji="1" lang="ja-JP" altLang="en-US" sz="2400" dirty="0" smtClean="0"/>
              <a:t>コンパイル・</a:t>
            </a:r>
            <a:r>
              <a:rPr kumimoji="1" lang="en-US" altLang="ja-JP" sz="2400" dirty="0" smtClean="0"/>
              <a:t>GC</a:t>
            </a:r>
            <a:r>
              <a:rPr kumimoji="1" lang="ja-JP" altLang="en-US" sz="2400" dirty="0" smtClean="0"/>
              <a:t>スレッド数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5608" y="4238639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（「</a:t>
            </a:r>
            <a:r>
              <a:rPr kumimoji="1" lang="en-US" altLang="ja-JP" dirty="0"/>
              <a:t>Java</a:t>
            </a:r>
            <a:r>
              <a:rPr kumimoji="1" lang="ja-JP" altLang="en-US" dirty="0"/>
              <a:t>パフォーマンス」より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5157192"/>
            <a:ext cx="3536267" cy="1584176"/>
          </a:xfrm>
          <a:prstGeom prst="rect">
            <a:avLst/>
          </a:prstGeom>
        </p:spPr>
      </p:pic>
      <p:sp>
        <p:nvSpPr>
          <p:cNvPr id="6" name="四角形吹き出し 5"/>
          <p:cNvSpPr/>
          <p:nvPr/>
        </p:nvSpPr>
        <p:spPr>
          <a:xfrm>
            <a:off x="611560" y="4579019"/>
            <a:ext cx="8208912" cy="720081"/>
          </a:xfrm>
          <a:prstGeom prst="wedgeRectCallout">
            <a:avLst>
              <a:gd name="adj1" fmla="val -7520"/>
              <a:gd name="adj2" fmla="val -8854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ハイパースレッディング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で</a:t>
            </a:r>
            <a:r>
              <a:rPr kumimoji="1" lang="en-US" altLang="ja-JP" dirty="0"/>
              <a:t>64bit </a:t>
            </a:r>
            <a:r>
              <a:rPr kumimoji="1" lang="en-US" altLang="ja-JP" dirty="0" err="1"/>
              <a:t>JavaVM</a:t>
            </a:r>
            <a:r>
              <a:rPr kumimoji="1" lang="ja-JP" altLang="en-US" dirty="0" smtClean="0"/>
              <a:t>では過剰にスレッドを使用する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665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PC</a:t>
            </a:r>
            <a:r>
              <a:rPr kumimoji="1" lang="ja-JP" altLang="en-US" dirty="0"/>
              <a:t>のリソース（メモリと</a:t>
            </a:r>
            <a:r>
              <a:rPr kumimoji="1" lang="en-US" altLang="ja-JP" dirty="0"/>
              <a:t>CPU</a:t>
            </a:r>
            <a:r>
              <a:rPr kumimoji="1" lang="ja-JP" altLang="en-US" dirty="0"/>
              <a:t>）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625071"/>
            <a:ext cx="2664296" cy="19982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434620" y="1772062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典型的な</a:t>
            </a:r>
            <a:r>
              <a:rPr kumimoji="1" lang="ja-JP" altLang="en-US" sz="2000" dirty="0"/>
              <a:t>ノート</a:t>
            </a:r>
            <a:r>
              <a:rPr kumimoji="1" lang="en-US" altLang="ja-JP" sz="2000" dirty="0" smtClean="0"/>
              <a:t>PC</a:t>
            </a:r>
            <a:r>
              <a:rPr kumimoji="1" lang="ja-JP" altLang="en-US" sz="2000" dirty="0" smtClean="0"/>
              <a:t>の仕様</a:t>
            </a:r>
            <a:endParaRPr kumimoji="1" lang="en-US" altLang="ja-JP" sz="2000" dirty="0" smtClean="0"/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3460533" y="2160253"/>
          <a:ext cx="549330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836"/>
                <a:gridCol w="2819164"/>
                <a:gridCol w="1429308"/>
              </a:tblGrid>
              <a:tr h="31346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1782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CPU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Intel</a:t>
                      </a:r>
                      <a:r>
                        <a:rPr kumimoji="1" lang="en-US" altLang="ja-JP" baseline="0" dirty="0" smtClean="0"/>
                        <a:t> 2core/4thread 2GHz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17820"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rgbClr val="FF0000"/>
                          </a:solidFill>
                        </a:rPr>
                        <a:t>メモリ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8GB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1782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Windows 10 64bit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946299"/>
              </p:ext>
            </p:extLst>
          </p:nvPr>
        </p:nvGraphicFramePr>
        <p:xfrm>
          <a:off x="395536" y="3861048"/>
          <a:ext cx="8145820" cy="17983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808312"/>
                <a:gridCol w="2952328"/>
                <a:gridCol w="2385180"/>
              </a:tblGrid>
              <a:tr h="288032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Oracle Java RE 8</a:t>
                      </a:r>
                      <a:r>
                        <a:rPr kumimoji="1" lang="ja-JP" altLang="en-US" sz="1600" dirty="0" smtClean="0"/>
                        <a:t> </a:t>
                      </a:r>
                      <a:r>
                        <a:rPr kumimoji="1" lang="en-US" altLang="ja-JP" sz="1600" dirty="0" smtClean="0"/>
                        <a:t>64bit</a:t>
                      </a:r>
                      <a:r>
                        <a:rPr kumimoji="1" lang="ja-JP" altLang="en-US" sz="1600" dirty="0" smtClean="0"/>
                        <a:t>版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Oracle Java RE 8</a:t>
                      </a:r>
                      <a:r>
                        <a:rPr kumimoji="1" lang="ja-JP" altLang="en-US" sz="1600" dirty="0" smtClean="0"/>
                        <a:t> </a:t>
                      </a:r>
                      <a:r>
                        <a:rPr kumimoji="1" lang="en-US" altLang="ja-JP" sz="1600" dirty="0" smtClean="0"/>
                        <a:t>32bit</a:t>
                      </a:r>
                      <a:r>
                        <a:rPr kumimoji="1" lang="ja-JP" altLang="en-US" sz="1600" dirty="0" smtClean="0"/>
                        <a:t>版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24078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初期ヒープサイズ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128MB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16MB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26554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最大ヒープサイズ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2GB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256MB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29030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メタスペースサイズ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20.75MB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12MB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171048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スタックサイズ（</a:t>
                      </a:r>
                      <a:r>
                        <a:rPr kumimoji="1" lang="en-US" altLang="ja-JP" sz="1600" dirty="0" smtClean="0"/>
                        <a:t>20</a:t>
                      </a:r>
                      <a:r>
                        <a:rPr kumimoji="1" lang="ja-JP" altLang="en-US" sz="1600" dirty="0" smtClean="0"/>
                        <a:t>スレッド分）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20MB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6.25MB</a:t>
                      </a:r>
                      <a:endParaRPr kumimoji="1" lang="ja-JP" alt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四角形吹き出し 7"/>
          <p:cNvSpPr/>
          <p:nvPr/>
        </p:nvSpPr>
        <p:spPr>
          <a:xfrm>
            <a:off x="611560" y="5798261"/>
            <a:ext cx="8208912" cy="720081"/>
          </a:xfrm>
          <a:prstGeom prst="wedgeRectCallout">
            <a:avLst>
              <a:gd name="adj1" fmla="val -13271"/>
              <a:gd name="adj2" fmla="val -7398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同一マシン上で複数の</a:t>
            </a:r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プログラムを実行する場合、</a:t>
            </a:r>
            <a:endParaRPr kumimoji="1" lang="en-US" altLang="ja-JP" dirty="0" smtClean="0"/>
          </a:p>
          <a:p>
            <a:pPr algn="ctr"/>
            <a:r>
              <a:rPr kumimoji="1" lang="en-US" altLang="ja-JP" dirty="0" smtClean="0"/>
              <a:t>64bit </a:t>
            </a:r>
            <a:r>
              <a:rPr kumimoji="1" lang="en-US" altLang="ja-JP" dirty="0" err="1" smtClean="0"/>
              <a:t>JavaVM</a:t>
            </a:r>
            <a:r>
              <a:rPr kumimoji="1" lang="ja-JP" altLang="en-US" dirty="0" smtClean="0"/>
              <a:t>のデフォルト設定ではメモリ</a:t>
            </a:r>
            <a:r>
              <a:rPr kumimoji="1" lang="ja-JP" altLang="en-US" dirty="0"/>
              <a:t>の</a:t>
            </a:r>
            <a:r>
              <a:rPr kumimoji="1" lang="ja-JP" altLang="en-US" dirty="0" smtClean="0"/>
              <a:t>使用が過剰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088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2064420" y="4791890"/>
            <a:ext cx="3528392" cy="589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PC</a:t>
            </a:r>
            <a:r>
              <a:rPr kumimoji="1" lang="ja-JP" altLang="en-US" dirty="0"/>
              <a:t>のリソース（メモリと</a:t>
            </a:r>
            <a:r>
              <a:rPr kumimoji="1" lang="en-US" altLang="ja-JP" dirty="0"/>
              <a:t>CPU</a:t>
            </a:r>
            <a:r>
              <a:rPr kumimoji="1" lang="ja-JP" altLang="en-US" dirty="0"/>
              <a:t>）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2064420" y="2551997"/>
            <a:ext cx="6192688" cy="748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2100424" y="4820130"/>
            <a:ext cx="1008112" cy="56130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使用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（一部）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3612592" y="2681345"/>
            <a:ext cx="1512168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予約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5124760" y="2681345"/>
            <a:ext cx="3132348" cy="504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空き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2070852" y="2681345"/>
            <a:ext cx="1541740" cy="5040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使用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2070852" y="5877272"/>
            <a:ext cx="1008112" cy="0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2070852" y="4181014"/>
            <a:ext cx="1548172" cy="0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2070852" y="3656345"/>
            <a:ext cx="3053908" cy="0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2070852" y="2996952"/>
            <a:ext cx="0" cy="35283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3111752" y="5301208"/>
            <a:ext cx="0" cy="12199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3597806" y="3081302"/>
            <a:ext cx="0" cy="34398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5116241" y="3081302"/>
            <a:ext cx="0" cy="34398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462241" y="3471679"/>
            <a:ext cx="160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Virsutal</a:t>
            </a:r>
            <a:r>
              <a:rPr kumimoji="1" lang="en-US" altLang="ja-JP" dirty="0" smtClean="0"/>
              <a:t> Size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17226" y="4012142"/>
            <a:ext cx="160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Private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Bytes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33800" y="5712047"/>
            <a:ext cx="160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Working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Set</a:t>
            </a:r>
            <a:r>
              <a:rPr kumimoji="1" lang="ja-JP" altLang="en-US" dirty="0"/>
              <a:t> </a:t>
            </a:r>
            <a:r>
              <a:rPr kumimoji="1" lang="en-US" altLang="ja-JP" dirty="0" smtClean="0"/>
              <a:t>- Private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28184" y="4717330"/>
            <a:ext cx="27416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†1</a:t>
            </a:r>
            <a:r>
              <a:rPr kumimoji="1" lang="ja-JP" altLang="en-US" sz="1400" dirty="0" smtClean="0"/>
              <a:t>） 他のプロセスと共有可能なメモリは</a:t>
            </a:r>
            <a:r>
              <a:rPr kumimoji="1" lang="en-US" altLang="ja-JP" sz="1400" dirty="0" smtClean="0"/>
              <a:t>Private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Bytes</a:t>
            </a:r>
            <a:r>
              <a:rPr kumimoji="1" lang="ja-JP" altLang="en-US" sz="1400" dirty="0" smtClean="0"/>
              <a:t>と</a:t>
            </a:r>
            <a:r>
              <a:rPr kumimoji="1" lang="en-US" altLang="ja-JP" sz="1400" dirty="0" smtClean="0"/>
              <a:t>Working Set - Private</a:t>
            </a:r>
            <a:r>
              <a:rPr kumimoji="1" lang="ja-JP" altLang="en-US" sz="1400" dirty="0" err="1" smtClean="0"/>
              <a:t>には</a:t>
            </a:r>
            <a:r>
              <a:rPr kumimoji="1" lang="ja-JP" altLang="en-US" sz="1400" dirty="0" smtClean="0"/>
              <a:t>含まれない</a:t>
            </a:r>
            <a:endParaRPr kumimoji="1" lang="ja-JP" altLang="en-US" sz="1400" dirty="0"/>
          </a:p>
        </p:txBody>
      </p:sp>
      <p:sp>
        <p:nvSpPr>
          <p:cNvPr id="4" name="正方形/長方形 3"/>
          <p:cNvSpPr/>
          <p:nvPr/>
        </p:nvSpPr>
        <p:spPr>
          <a:xfrm>
            <a:off x="1602303" y="3898764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/>
              <a:t>†1</a:t>
            </a:r>
            <a:endParaRPr lang="ja-JP" altLang="en-US" dirty="0"/>
          </a:p>
        </p:txBody>
      </p:sp>
      <p:sp>
        <p:nvSpPr>
          <p:cNvPr id="2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1600200"/>
            <a:ext cx="8229600" cy="536483"/>
          </a:xfrm>
        </p:spPr>
        <p:txBody>
          <a:bodyPr/>
          <a:lstStyle/>
          <a:p>
            <a:r>
              <a:rPr kumimoji="1" lang="en-US" altLang="ja-JP" dirty="0" smtClean="0"/>
              <a:t>Windows</a:t>
            </a:r>
            <a:r>
              <a:rPr kumimoji="1" lang="ja-JP" altLang="en-US" dirty="0"/>
              <a:t> </a:t>
            </a:r>
            <a:r>
              <a:rPr kumimoji="1" lang="en-US" altLang="ja-JP" dirty="0" smtClean="0"/>
              <a:t>OS</a:t>
            </a:r>
            <a:r>
              <a:rPr kumimoji="1" lang="ja-JP" altLang="en-US" dirty="0" smtClean="0"/>
              <a:t>上のプロセスのメモリ管理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1306802" y="5969605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/>
              <a:t>†1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3200" y="2711970"/>
            <a:ext cx="201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仮想アドレス空間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23528" y="4932897"/>
            <a:ext cx="180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物理メモリ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228184" y="5692606"/>
            <a:ext cx="2741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†2</a:t>
            </a:r>
            <a:r>
              <a:rPr kumimoji="1" lang="ja-JP" altLang="en-US" sz="1400" dirty="0" smtClean="0"/>
              <a:t>） 物理メモリ上には実際にはリニアに配置されることはない</a:t>
            </a:r>
            <a:endParaRPr kumimoji="1" lang="ja-JP" altLang="en-US" sz="1400" dirty="0"/>
          </a:p>
        </p:txBody>
      </p:sp>
      <p:sp>
        <p:nvSpPr>
          <p:cNvPr id="29" name="正方形/長方形 28"/>
          <p:cNvSpPr/>
          <p:nvPr/>
        </p:nvSpPr>
        <p:spPr>
          <a:xfrm>
            <a:off x="3078964" y="4837147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 smtClean="0"/>
              <a:t>†2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581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PC</a:t>
            </a:r>
            <a:r>
              <a:rPr kumimoji="1" lang="ja-JP" altLang="en-US" dirty="0"/>
              <a:t>のリソース（メモリと</a:t>
            </a:r>
            <a:r>
              <a:rPr kumimoji="1" lang="en-US" altLang="ja-JP" dirty="0"/>
              <a:t>CPU</a:t>
            </a:r>
            <a:r>
              <a:rPr kumimoji="1" lang="ja-JP" altLang="en-US" dirty="0"/>
              <a:t>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Process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Explorer</a:t>
            </a:r>
            <a:r>
              <a:rPr kumimoji="1" lang="ja-JP" altLang="en-US" dirty="0" smtClean="0"/>
              <a:t>ツールで使用メモリを測定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入手先「</a:t>
            </a:r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 </a:t>
            </a:r>
            <a:r>
              <a:rPr kumimoji="1" lang="en-US" altLang="ja-JP" dirty="0" err="1" smtClean="0"/>
              <a:t>Sysinternals</a:t>
            </a:r>
            <a:r>
              <a:rPr kumimoji="1" lang="ja-JP" altLang="en-US" dirty="0" smtClean="0"/>
              <a:t>」</a:t>
            </a:r>
            <a:endParaRPr kumimoji="1" lang="en-US" altLang="ja-JP" dirty="0" smtClean="0"/>
          </a:p>
          <a:p>
            <a:pPr marL="514350" lvl="1" indent="0">
              <a:buNone/>
            </a:pPr>
            <a:r>
              <a:rPr kumimoji="1" lang="en-US" altLang="ja-JP" sz="2000" dirty="0">
                <a:hlinkClick r:id="rId2"/>
              </a:rPr>
              <a:t>https://</a:t>
            </a:r>
            <a:r>
              <a:rPr kumimoji="1" lang="en-US" altLang="ja-JP" sz="2000" dirty="0" smtClean="0">
                <a:hlinkClick r:id="rId2"/>
              </a:rPr>
              <a:t>technet.microsoft.com/ja-jp/sysinternals/bb842062.aspx</a:t>
            </a:r>
            <a:endParaRPr kumimoji="1" lang="en-US" altLang="ja-JP" sz="2000" dirty="0" smtClean="0"/>
          </a:p>
          <a:p>
            <a:pPr marL="857250" lvl="1" indent="-342900"/>
            <a:r>
              <a:rPr kumimoji="1" lang="en-US" altLang="ja-JP" dirty="0" smtClean="0"/>
              <a:t>procexp.exe</a:t>
            </a:r>
            <a:endParaRPr kumimoji="1" lang="ja-JP" altLang="en-US" dirty="0"/>
          </a:p>
        </p:txBody>
      </p:sp>
      <p:pic>
        <p:nvPicPr>
          <p:cNvPr id="8194" name="Picture 2" descr="Windows Sysinternals徹底解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27770"/>
            <a:ext cx="15240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232153" y="6380395"/>
            <a:ext cx="3801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hlinkClick r:id="rId4"/>
              </a:rPr>
              <a:t>http://ec.nikkeibp.co.jp/item/books/P94640.html</a:t>
            </a:r>
            <a:endParaRPr kumimoji="1" lang="ja-JP" altLang="en-US" sz="1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3501906"/>
            <a:ext cx="4412730" cy="332824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7907" y="3122987"/>
            <a:ext cx="3468492" cy="286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5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PC</a:t>
            </a:r>
            <a:r>
              <a:rPr kumimoji="1" lang="ja-JP" altLang="en-US" dirty="0"/>
              <a:t>のリソース（メモリと</a:t>
            </a:r>
            <a:r>
              <a:rPr kumimoji="1" lang="en-US" altLang="ja-JP" dirty="0"/>
              <a:t>CPU</a:t>
            </a:r>
            <a:r>
              <a:rPr kumimoji="1" lang="ja-JP" altLang="en-US" dirty="0"/>
              <a:t>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kumimoji="1" lang="ja-JP" altLang="en-US" sz="7200" dirty="0" smtClean="0"/>
              <a:t>デモ２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418965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PC</a:t>
            </a:r>
            <a:r>
              <a:rPr kumimoji="1" lang="ja-JP" altLang="en-US" dirty="0"/>
              <a:t>のリソース（メモリと</a:t>
            </a:r>
            <a:r>
              <a:rPr kumimoji="1" lang="en-US" altLang="ja-JP" dirty="0"/>
              <a:t>CPU</a:t>
            </a:r>
            <a:r>
              <a:rPr kumimoji="1" lang="ja-JP" altLang="en-US" dirty="0"/>
              <a:t>）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22" y="1556391"/>
            <a:ext cx="2851297" cy="471194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067364" y="6443885"/>
            <a:ext cx="449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Process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Explorer</a:t>
            </a:r>
            <a:r>
              <a:rPr kumimoji="1" lang="ja-JP" altLang="en-US" dirty="0" smtClean="0"/>
              <a:t> の </a:t>
            </a:r>
            <a:r>
              <a:rPr kumimoji="1" lang="en-US" altLang="ja-JP" dirty="0" smtClean="0"/>
              <a:t>System Information</a:t>
            </a:r>
            <a:r>
              <a:rPr kumimoji="1" lang="ja-JP" altLang="en-US" dirty="0" smtClean="0"/>
              <a:t>画面</a:t>
            </a:r>
            <a:endParaRPr kumimoji="1" lang="ja-JP" altLang="en-US" dirty="0"/>
          </a:p>
        </p:txBody>
      </p:sp>
      <p:sp>
        <p:nvSpPr>
          <p:cNvPr id="10" name="メモ 9"/>
          <p:cNvSpPr/>
          <p:nvPr/>
        </p:nvSpPr>
        <p:spPr>
          <a:xfrm>
            <a:off x="3419872" y="4797152"/>
            <a:ext cx="4392488" cy="864096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多数の</a:t>
            </a:r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プログラムを実行すると、</a:t>
            </a:r>
            <a:endParaRPr kumimoji="1" lang="en-US" altLang="ja-JP" dirty="0" smtClean="0"/>
          </a:p>
          <a:p>
            <a:pPr algn="ctr"/>
            <a:r>
              <a:rPr kumimoji="1" lang="en-US" altLang="ja-JP" dirty="0" smtClean="0"/>
              <a:t>CPU</a:t>
            </a:r>
            <a:r>
              <a:rPr kumimoji="1" lang="ja-JP" altLang="en-US" dirty="0" err="1" smtClean="0"/>
              <a:t>、</a:t>
            </a:r>
            <a:r>
              <a:rPr kumimoji="1" lang="ja-JP" altLang="en-US" dirty="0" smtClean="0"/>
              <a:t>メモリとも増加量が著しい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582430"/>
            <a:ext cx="7161474" cy="468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8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Ｊａｖａプログラムの配布とＰＣのリソース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628800"/>
            <a:ext cx="8046156" cy="4525963"/>
          </a:xfrm>
          <a:prstGeom prst="rect">
            <a:avLst/>
          </a:prstGeom>
        </p:spPr>
      </p:pic>
      <p:sp>
        <p:nvSpPr>
          <p:cNvPr id="5" name="雲形吹き出し 4"/>
          <p:cNvSpPr/>
          <p:nvPr/>
        </p:nvSpPr>
        <p:spPr>
          <a:xfrm>
            <a:off x="539552" y="2205543"/>
            <a:ext cx="8064896" cy="2808312"/>
          </a:xfrm>
          <a:prstGeom prst="cloudCallou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  <a:alpha val="88000"/>
                </a:schemeClr>
              </a:gs>
              <a:gs pos="100000">
                <a:schemeClr val="accent1">
                  <a:tint val="15000"/>
                  <a:satMod val="350000"/>
                  <a:alpha val="95000"/>
                </a:schemeClr>
              </a:gs>
            </a:gsLst>
            <a:lin ang="16200000" scaled="1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Windows</a:t>
            </a:r>
            <a:r>
              <a:rPr kumimoji="1" lang="ja-JP" altLang="en-US" sz="2800" dirty="0" smtClean="0"/>
              <a:t>インストーラーを作成</a:t>
            </a:r>
            <a:endParaRPr kumimoji="1" lang="en-US" altLang="ja-JP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CPU</a:t>
            </a:r>
            <a:r>
              <a:rPr kumimoji="1" lang="ja-JP" altLang="en-US" sz="2800" dirty="0" err="1" smtClean="0"/>
              <a:t>やメ</a:t>
            </a:r>
            <a:r>
              <a:rPr kumimoji="1" lang="ja-JP" altLang="en-US" sz="2800" dirty="0" smtClean="0"/>
              <a:t>モリの使用を抑制</a:t>
            </a:r>
            <a:endParaRPr kumimoji="1" lang="ja-JP" altLang="en-US" sz="2800" dirty="0"/>
          </a:p>
        </p:txBody>
      </p:sp>
      <p:sp>
        <p:nvSpPr>
          <p:cNvPr id="6" name="雲形吹き出し 5"/>
          <p:cNvSpPr/>
          <p:nvPr/>
        </p:nvSpPr>
        <p:spPr>
          <a:xfrm>
            <a:off x="539552" y="2205543"/>
            <a:ext cx="8064896" cy="2808312"/>
          </a:xfrm>
          <a:prstGeom prst="cloudCallou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  <a:alpha val="88000"/>
                </a:schemeClr>
              </a:gs>
              <a:gs pos="100000">
                <a:schemeClr val="accent1">
                  <a:tint val="15000"/>
                  <a:satMod val="350000"/>
                  <a:alpha val="95000"/>
                </a:schemeClr>
              </a:gs>
            </a:gsLst>
            <a:lin ang="16200000" scaled="1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 err="1" smtClean="0"/>
              <a:t>javapackager</a:t>
            </a:r>
            <a:r>
              <a:rPr kumimoji="1" lang="ja-JP" altLang="en-US" sz="2800" dirty="0" smtClean="0"/>
              <a:t>で</a:t>
            </a:r>
            <a:r>
              <a:rPr kumimoji="1" lang="en-US" altLang="ja-JP" sz="2800" dirty="0" smtClean="0"/>
              <a:t>Windows</a:t>
            </a:r>
            <a:r>
              <a:rPr kumimoji="1" lang="ja-JP" altLang="en-US" sz="2800" dirty="0" smtClean="0"/>
              <a:t>インストーラー（ＭＳＩ形式）を作成</a:t>
            </a:r>
            <a:endParaRPr kumimoji="1"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32bit </a:t>
            </a:r>
            <a:r>
              <a:rPr kumimoji="1" lang="en-US" altLang="ja-JP" sz="2800" dirty="0" err="1" smtClean="0"/>
              <a:t>JavaVM</a:t>
            </a:r>
            <a:r>
              <a:rPr kumimoji="1" lang="ja-JP" altLang="en-US" sz="2800" dirty="0" smtClean="0"/>
              <a:t>で</a:t>
            </a:r>
            <a:r>
              <a:rPr kumimoji="1" lang="en-US" altLang="ja-JP" sz="2800" dirty="0" smtClean="0"/>
              <a:t>CPU</a:t>
            </a:r>
            <a:r>
              <a:rPr kumimoji="1" lang="ja-JP" altLang="en-US" sz="2800" dirty="0" err="1" smtClean="0"/>
              <a:t>やメ</a:t>
            </a:r>
            <a:r>
              <a:rPr kumimoji="1" lang="ja-JP" altLang="en-US" sz="2800" dirty="0" smtClean="0"/>
              <a:t>モリの使用を抑制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7255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アジェンダ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dirty="0" smtClean="0">
                <a:latin typeface="+mj-ea"/>
                <a:ea typeface="+mj-ea"/>
              </a:rPr>
              <a:t>Java</a:t>
            </a:r>
            <a:r>
              <a:rPr kumimoji="1" lang="ja-JP" altLang="en-US" dirty="0" smtClean="0">
                <a:latin typeface="+mj-ea"/>
                <a:ea typeface="+mj-ea"/>
              </a:rPr>
              <a:t> プログラムを使ってもらう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dirty="0" smtClean="0">
                <a:latin typeface="+mj-ea"/>
                <a:ea typeface="+mj-ea"/>
              </a:rPr>
              <a:t>Windows</a:t>
            </a:r>
            <a:r>
              <a:rPr kumimoji="1" lang="ja-JP" altLang="en-US" dirty="0" smtClean="0">
                <a:latin typeface="+mj-ea"/>
                <a:ea typeface="+mj-ea"/>
              </a:rPr>
              <a:t> インストーラー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latin typeface="+mj-ea"/>
                <a:ea typeface="+mj-ea"/>
              </a:rPr>
              <a:t>メモリと </a:t>
            </a:r>
            <a:r>
              <a:rPr kumimoji="1" lang="en-US" altLang="ja-JP" dirty="0" smtClean="0">
                <a:latin typeface="+mj-ea"/>
                <a:ea typeface="+mj-ea"/>
              </a:rPr>
              <a:t>CPU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latin typeface="+mj-ea"/>
                <a:ea typeface="+mj-ea"/>
              </a:rPr>
              <a:t>簡単につくる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latin typeface="+mj-ea"/>
                <a:ea typeface="+mj-ea"/>
              </a:rPr>
              <a:t>あれこれ注文をつける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889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Ｊａｖａプログラムの配布とＰＣのリソース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1600201"/>
            <a:ext cx="8229600" cy="3773016"/>
          </a:xfrm>
        </p:spPr>
        <p:txBody>
          <a:bodyPr/>
          <a:lstStyle/>
          <a:p>
            <a:r>
              <a:rPr kumimoji="1" lang="en-US" altLang="ja-JP" dirty="0" err="1" smtClean="0"/>
              <a:t>JavaVM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64bit</a:t>
            </a:r>
            <a:r>
              <a:rPr kumimoji="1" lang="ja-JP" altLang="en-US" dirty="0" smtClean="0"/>
              <a:t>上で実行する場合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32bit</a:t>
            </a:r>
            <a:r>
              <a:rPr kumimoji="1" lang="ja-JP" altLang="en-US" dirty="0" smtClean="0"/>
              <a:t>版</a:t>
            </a:r>
            <a:r>
              <a:rPr kumimoji="1" lang="en-US" altLang="ja-JP" dirty="0" err="1" smtClean="0"/>
              <a:t>JavaVM</a:t>
            </a:r>
            <a:r>
              <a:rPr kumimoji="1" lang="ja-JP" altLang="en-US" dirty="0" smtClean="0"/>
              <a:t>と近い設定をする</a:t>
            </a:r>
            <a:endParaRPr kumimoji="1" lang="en-US" altLang="ja-JP" dirty="0" smtClean="0"/>
          </a:p>
          <a:p>
            <a:pPr marL="457200" lvl="1" indent="0">
              <a:buNone/>
            </a:pPr>
            <a:endParaRPr kumimoji="1" lang="ja-JP" altLang="en-US" dirty="0"/>
          </a:p>
        </p:txBody>
      </p:sp>
      <p:sp>
        <p:nvSpPr>
          <p:cNvPr id="4" name="メモ 3"/>
          <p:cNvSpPr/>
          <p:nvPr/>
        </p:nvSpPr>
        <p:spPr>
          <a:xfrm>
            <a:off x="1115616" y="2564904"/>
            <a:ext cx="4464496" cy="2448271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en-US" altLang="ja-JP" sz="2000" dirty="0" smtClean="0">
                <a:latin typeface="Consolas" panose="020B0609020204030204" pitchFamily="49" charset="0"/>
              </a:rPr>
              <a:t>-Xms16m</a:t>
            </a:r>
          </a:p>
          <a:p>
            <a:pPr>
              <a:lnSpc>
                <a:spcPct val="150000"/>
              </a:lnSpc>
            </a:pPr>
            <a:r>
              <a:rPr kumimoji="1" lang="en-US" altLang="ja-JP" sz="2000" dirty="0" smtClean="0">
                <a:latin typeface="Consolas" panose="020B0609020204030204" pitchFamily="49" charset="0"/>
              </a:rPr>
              <a:t>-Xmx256m</a:t>
            </a:r>
          </a:p>
          <a:p>
            <a:pPr>
              <a:lnSpc>
                <a:spcPct val="150000"/>
              </a:lnSpc>
            </a:pPr>
            <a:r>
              <a:rPr kumimoji="1" lang="en-US" altLang="ja-JP" sz="2000" dirty="0" smtClean="0">
                <a:latin typeface="Consolas" panose="020B0609020204030204" pitchFamily="49" charset="0"/>
              </a:rPr>
              <a:t>-Xss320k</a:t>
            </a:r>
          </a:p>
          <a:p>
            <a:pPr>
              <a:lnSpc>
                <a:spcPct val="150000"/>
              </a:lnSpc>
            </a:pPr>
            <a:r>
              <a:rPr kumimoji="1" lang="en-US" altLang="ja-JP" sz="2000" dirty="0" smtClean="0">
                <a:latin typeface="Consolas" panose="020B0609020204030204" pitchFamily="49" charset="0"/>
              </a:rPr>
              <a:t>-XX:+</a:t>
            </a:r>
            <a:r>
              <a:rPr kumimoji="1" lang="en-US" altLang="ja-JP" sz="2000" dirty="0" err="1" smtClean="0">
                <a:latin typeface="Consolas" panose="020B0609020204030204" pitchFamily="49" charset="0"/>
              </a:rPr>
              <a:t>UseSerialGC</a:t>
            </a:r>
            <a:endParaRPr kumimoji="1" lang="en-US" altLang="ja-JP" sz="2000" dirty="0" smtClean="0"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2000" dirty="0" smtClean="0">
                <a:latin typeface="Consolas" panose="020B0609020204030204" pitchFamily="49" charset="0"/>
              </a:rPr>
              <a:t>-</a:t>
            </a:r>
            <a:r>
              <a:rPr kumimoji="1" lang="en-US" altLang="ja-JP" sz="2000" dirty="0" err="1" smtClean="0">
                <a:latin typeface="Consolas" panose="020B0609020204030204" pitchFamily="49" charset="0"/>
              </a:rPr>
              <a:t>XX:CICompilerCount</a:t>
            </a:r>
            <a:r>
              <a:rPr kumimoji="1" lang="en-US" altLang="ja-JP" sz="2000" dirty="0" smtClean="0">
                <a:latin typeface="Consolas" panose="020B0609020204030204" pitchFamily="49" charset="0"/>
              </a:rPr>
              <a:t>=2</a:t>
            </a:r>
            <a:endParaRPr kumimoji="1" lang="ja-JP" altLang="en-US" sz="20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871749"/>
              </p:ext>
            </p:extLst>
          </p:nvPr>
        </p:nvGraphicFramePr>
        <p:xfrm>
          <a:off x="683569" y="5229200"/>
          <a:ext cx="7272807" cy="1112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39105"/>
                <a:gridCol w="1561294"/>
                <a:gridCol w="1656184"/>
                <a:gridCol w="2016224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JavaVM</a:t>
                      </a:r>
                      <a:r>
                        <a:rPr kumimoji="1" lang="ja-JP" altLang="en-US" dirty="0" smtClean="0"/>
                        <a:t> </a:t>
                      </a:r>
                      <a:r>
                        <a:rPr kumimoji="1" lang="en-US" altLang="ja-JP" dirty="0" smtClean="0"/>
                        <a:t>32bit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JavaVM</a:t>
                      </a:r>
                      <a:r>
                        <a:rPr kumimoji="1" lang="ja-JP" altLang="en-US" dirty="0" smtClean="0"/>
                        <a:t> </a:t>
                      </a:r>
                      <a:r>
                        <a:rPr kumimoji="1" lang="en-US" altLang="ja-JP" dirty="0" smtClean="0"/>
                        <a:t>64bit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 smtClean="0"/>
                        <a:t>JavaVM</a:t>
                      </a:r>
                      <a:r>
                        <a:rPr kumimoji="1" lang="ja-JP" altLang="en-US" dirty="0" smtClean="0"/>
                        <a:t> </a:t>
                      </a:r>
                      <a:r>
                        <a:rPr kumimoji="1" lang="en-US" altLang="ja-JP" dirty="0" smtClean="0"/>
                        <a:t>64bit</a:t>
                      </a:r>
                      <a:r>
                        <a:rPr kumimoji="1" lang="ja-JP" altLang="en-US" dirty="0" smtClean="0"/>
                        <a:t> 調整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Private Bytes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66MB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dirty="0" smtClean="0"/>
                        <a:t>304MB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107MB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Working Set Private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37MB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dirty="0" smtClean="0"/>
                        <a:t>87MB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61MB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62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</a:rPr>
              <a:t>アジェンダ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Java</a:t>
            </a:r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 プログラムを使ってもらう</a:t>
            </a:r>
            <a:endParaRPr kumimoji="1" lang="en-US" altLang="ja-JP" dirty="0" smtClean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Windows</a:t>
            </a:r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インストーラー</a:t>
            </a:r>
            <a:endParaRPr kumimoji="1" lang="en-US" altLang="ja-JP" dirty="0" smtClean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メモリと </a:t>
            </a:r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CPU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latin typeface="+mj-ea"/>
                <a:ea typeface="+mj-ea"/>
              </a:rPr>
              <a:t>簡単につくる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あれこれ注文をつける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4234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ＮｅｔＢｅａｎｓ　ＩＤＥで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700808"/>
            <a:ext cx="6019604" cy="4896544"/>
          </a:xfrm>
          <a:prstGeom prst="rect">
            <a:avLst/>
          </a:prstGeom>
        </p:spPr>
      </p:pic>
      <p:sp>
        <p:nvSpPr>
          <p:cNvPr id="5" name="四角形吹き出し 4"/>
          <p:cNvSpPr/>
          <p:nvPr/>
        </p:nvSpPr>
        <p:spPr>
          <a:xfrm>
            <a:off x="4427984" y="5157192"/>
            <a:ext cx="3168352" cy="720080"/>
          </a:xfrm>
          <a:prstGeom prst="wedgeRectCallout">
            <a:avLst>
              <a:gd name="adj1" fmla="val -132543"/>
              <a:gd name="adj2" fmla="val -3469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/>
              <a:t>プロジェクトを右クリックし、</a:t>
            </a:r>
            <a:endParaRPr kumimoji="1" lang="en-US" altLang="ja-JP" dirty="0"/>
          </a:p>
          <a:p>
            <a:r>
              <a:rPr kumimoji="1" lang="ja-JP" altLang="en-US" dirty="0" smtClean="0"/>
              <a:t>プロパティを開く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416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ＮｅｔＢｅａｎｓ　ＩＤＥで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033" y="2060848"/>
            <a:ext cx="6093707" cy="452596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95536" y="1556792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JavaFX</a:t>
            </a:r>
            <a:r>
              <a:rPr kumimoji="1" lang="ja-JP" altLang="en-US" sz="2000" dirty="0" smtClean="0"/>
              <a:t>種類のプロジェクト・プロパティでの設定</a:t>
            </a:r>
            <a:endParaRPr kumimoji="1" lang="ja-JP" altLang="en-US" sz="2000" dirty="0"/>
          </a:p>
        </p:txBody>
      </p:sp>
      <p:sp>
        <p:nvSpPr>
          <p:cNvPr id="7" name="四角形吹き出し 6"/>
          <p:cNvSpPr/>
          <p:nvPr/>
        </p:nvSpPr>
        <p:spPr>
          <a:xfrm>
            <a:off x="5364088" y="3068960"/>
            <a:ext cx="3168352" cy="504056"/>
          </a:xfrm>
          <a:prstGeom prst="wedgeRectCallout">
            <a:avLst>
              <a:gd name="adj1" fmla="val -98632"/>
              <a:gd name="adj2" fmla="val 5449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インストーラの作成</a:t>
            </a:r>
            <a:endParaRPr kumimoji="1" lang="ja-JP" altLang="en-US" dirty="0"/>
          </a:p>
        </p:txBody>
      </p:sp>
      <p:sp>
        <p:nvSpPr>
          <p:cNvPr id="8" name="四角形吹き出し 7"/>
          <p:cNvSpPr/>
          <p:nvPr/>
        </p:nvSpPr>
        <p:spPr>
          <a:xfrm>
            <a:off x="5292080" y="4221088"/>
            <a:ext cx="3168352" cy="612068"/>
          </a:xfrm>
          <a:prstGeom prst="wedgeRectCallout">
            <a:avLst>
              <a:gd name="adj1" fmla="val -116245"/>
              <a:gd name="adj2" fmla="val 9184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システム共通（</a:t>
            </a:r>
            <a:r>
              <a:rPr kumimoji="1" lang="en-US" altLang="ja-JP" dirty="0" smtClean="0"/>
              <a:t>Program </a:t>
            </a:r>
            <a:r>
              <a:rPr kumimoji="1" lang="en-US" altLang="ja-JP" dirty="0" err="1" smtClean="0"/>
              <a:t>Filess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にインストール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330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ＮｅｔＢｅａｎｓ　ＩＤＥで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1556792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Java</a:t>
            </a:r>
            <a:r>
              <a:rPr kumimoji="1" lang="ja-JP" altLang="en-US" sz="2000" dirty="0" smtClean="0"/>
              <a:t>アプリケーション種類のプロジェクト・プロパティでの設定</a:t>
            </a:r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132856"/>
            <a:ext cx="6756747" cy="4419827"/>
          </a:xfrm>
          <a:prstGeom prst="rect">
            <a:avLst/>
          </a:prstGeom>
        </p:spPr>
      </p:pic>
      <p:sp>
        <p:nvSpPr>
          <p:cNvPr id="7" name="四角形吹き出し 6"/>
          <p:cNvSpPr/>
          <p:nvPr/>
        </p:nvSpPr>
        <p:spPr>
          <a:xfrm>
            <a:off x="5508774" y="3634717"/>
            <a:ext cx="3168352" cy="504056"/>
          </a:xfrm>
          <a:prstGeom prst="wedgeRectCallout">
            <a:avLst>
              <a:gd name="adj1" fmla="val -48338"/>
              <a:gd name="adj2" fmla="val -8822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インストーラの作成</a:t>
            </a:r>
            <a:endParaRPr kumimoji="1" lang="ja-JP" altLang="en-US" dirty="0"/>
          </a:p>
        </p:txBody>
      </p:sp>
      <p:sp>
        <p:nvSpPr>
          <p:cNvPr id="10" name="四角形吹き出し 9"/>
          <p:cNvSpPr/>
          <p:nvPr/>
        </p:nvSpPr>
        <p:spPr>
          <a:xfrm>
            <a:off x="5724128" y="4478778"/>
            <a:ext cx="3168352" cy="966446"/>
          </a:xfrm>
          <a:prstGeom prst="wedgeRectCallout">
            <a:avLst>
              <a:gd name="adj1" fmla="val -88233"/>
              <a:gd name="adj2" fmla="val 55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細かな設定が必要な場合は、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プロジェクトを</a:t>
            </a:r>
            <a:r>
              <a:rPr kumimoji="1" lang="en-US" altLang="ja-JP" dirty="0" smtClean="0"/>
              <a:t>JavaFX</a:t>
            </a:r>
            <a:r>
              <a:rPr kumimoji="1" lang="ja-JP" altLang="en-US" dirty="0" smtClean="0"/>
              <a:t>アプリケーション種類に切り替え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13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ＮｅｔＢｅａｎｓ　ＩＤＥで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00808"/>
            <a:ext cx="6498356" cy="4250804"/>
          </a:xfrm>
          <a:prstGeom prst="rect">
            <a:avLst/>
          </a:prstGeom>
        </p:spPr>
      </p:pic>
      <p:sp>
        <p:nvSpPr>
          <p:cNvPr id="5" name="四角形吹き出し 4"/>
          <p:cNvSpPr/>
          <p:nvPr/>
        </p:nvSpPr>
        <p:spPr>
          <a:xfrm>
            <a:off x="5148064" y="1844824"/>
            <a:ext cx="3600400" cy="1152128"/>
          </a:xfrm>
          <a:prstGeom prst="wedgeRectCallout">
            <a:avLst>
              <a:gd name="adj1" fmla="val -82537"/>
              <a:gd name="adj2" fmla="val 1185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・アプリケーション名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・インストーラーファイルの名称部分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・実行ファイル（</a:t>
            </a:r>
            <a:r>
              <a:rPr kumimoji="1" lang="en-US" altLang="ja-JP" dirty="0" smtClean="0"/>
              <a:t>.exe</a:t>
            </a:r>
            <a:r>
              <a:rPr kumimoji="1" lang="ja-JP" altLang="en-US" dirty="0" smtClean="0"/>
              <a:t>）名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・ショートカット名</a:t>
            </a:r>
            <a:endParaRPr kumimoji="1" lang="ja-JP" altLang="en-US" dirty="0"/>
          </a:p>
        </p:txBody>
      </p:sp>
      <p:sp>
        <p:nvSpPr>
          <p:cNvPr id="6" name="四角形吹き出し 5"/>
          <p:cNvSpPr/>
          <p:nvPr/>
        </p:nvSpPr>
        <p:spPr>
          <a:xfrm>
            <a:off x="5148064" y="3212976"/>
            <a:ext cx="3600400" cy="685242"/>
          </a:xfrm>
          <a:prstGeom prst="wedgeRectCallout">
            <a:avLst>
              <a:gd name="adj1" fmla="val -81582"/>
              <a:gd name="adj2" fmla="val -10262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・コントロールパネルの開発元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・スタートメニューのフォルダ名</a:t>
            </a:r>
            <a:endParaRPr kumimoji="1" lang="ja-JP" altLang="en-US" dirty="0"/>
          </a:p>
        </p:txBody>
      </p:sp>
      <p:sp>
        <p:nvSpPr>
          <p:cNvPr id="7" name="四角形吹き出し 6"/>
          <p:cNvSpPr/>
          <p:nvPr/>
        </p:nvSpPr>
        <p:spPr>
          <a:xfrm>
            <a:off x="5148064" y="4137384"/>
            <a:ext cx="3600400" cy="1091816"/>
          </a:xfrm>
          <a:prstGeom prst="wedgeRectCallout">
            <a:avLst>
              <a:gd name="adj1" fmla="val -86929"/>
              <a:gd name="adj2" fmla="val -313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・インストーラーファイルのバージョン名部分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・コントロールパネルのバージョン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35696" y="6270779"/>
            <a:ext cx="570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注記）日本語等非</a:t>
            </a:r>
            <a:r>
              <a:rPr kumimoji="1" lang="en-US" altLang="ja-JP" dirty="0" smtClean="0"/>
              <a:t>ASCII</a:t>
            </a:r>
            <a:r>
              <a:rPr kumimoji="1" lang="ja-JP" altLang="en-US" dirty="0" smtClean="0"/>
              <a:t>文字を指定するとエラーとなります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863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ＮｅｔＢｅａｎｓ　ＩＤＥで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3" y="1628800"/>
            <a:ext cx="6309081" cy="4896544"/>
          </a:xfrm>
          <a:prstGeom prst="rect">
            <a:avLst/>
          </a:prstGeom>
        </p:spPr>
      </p:pic>
      <p:sp>
        <p:nvSpPr>
          <p:cNvPr id="6" name="四角形吹き出し 5"/>
          <p:cNvSpPr/>
          <p:nvPr/>
        </p:nvSpPr>
        <p:spPr>
          <a:xfrm>
            <a:off x="4283968" y="2420888"/>
            <a:ext cx="3600400" cy="1045282"/>
          </a:xfrm>
          <a:prstGeom prst="wedgeRectCallout">
            <a:avLst>
              <a:gd name="adj1" fmla="val -98862"/>
              <a:gd name="adj2" fmla="val 5833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プロジェクトを右クリックし、</a:t>
            </a:r>
            <a:endParaRPr kumimoji="1" lang="en-US" altLang="ja-JP" dirty="0" smtClean="0"/>
          </a:p>
          <a:p>
            <a:r>
              <a:rPr kumimoji="1" lang="ja-JP" altLang="en-US" dirty="0"/>
              <a:t>パッケージ</a:t>
            </a:r>
            <a:r>
              <a:rPr kumimoji="1" lang="ja-JP" altLang="en-US" dirty="0" smtClean="0"/>
              <a:t>として </a:t>
            </a:r>
            <a:r>
              <a:rPr kumimoji="1" lang="en-US" altLang="ja-JP" dirty="0" smtClean="0"/>
              <a:t>&gt; MSI</a:t>
            </a:r>
            <a:r>
              <a:rPr kumimoji="1" lang="ja-JP" altLang="en-US" dirty="0" smtClean="0"/>
              <a:t>インストーラ</a:t>
            </a:r>
            <a:endParaRPr kumimoji="1" lang="en-US" altLang="ja-JP" dirty="0" smtClean="0"/>
          </a:p>
          <a:p>
            <a:r>
              <a:rPr kumimoji="1" lang="ja-JP" altLang="en-US" dirty="0" smtClean="0"/>
              <a:t>を実行する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62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ＮｅｔＢｅａｎｓ　ＩＤＥで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55" y="1988840"/>
            <a:ext cx="3543482" cy="3606985"/>
          </a:xfrm>
          <a:prstGeom prst="rect">
            <a:avLst/>
          </a:prstGeom>
        </p:spPr>
      </p:pic>
      <p:sp>
        <p:nvSpPr>
          <p:cNvPr id="6" name="四角形吹き出し 5"/>
          <p:cNvSpPr/>
          <p:nvPr/>
        </p:nvSpPr>
        <p:spPr>
          <a:xfrm>
            <a:off x="4355976" y="2636912"/>
            <a:ext cx="3600400" cy="360040"/>
          </a:xfrm>
          <a:prstGeom prst="wedgeRectCallout">
            <a:avLst>
              <a:gd name="adj1" fmla="val -88491"/>
              <a:gd name="adj2" fmla="val 512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ファイルタブを</a:t>
            </a:r>
            <a:r>
              <a:rPr kumimoji="1" lang="ja-JP" altLang="en-US" dirty="0"/>
              <a:t>選択</a:t>
            </a:r>
            <a:endParaRPr kumimoji="1" lang="en-US" altLang="ja-JP" dirty="0" smtClean="0"/>
          </a:p>
        </p:txBody>
      </p:sp>
      <p:sp>
        <p:nvSpPr>
          <p:cNvPr id="7" name="四角形吹き出し 6"/>
          <p:cNvSpPr/>
          <p:nvPr/>
        </p:nvSpPr>
        <p:spPr>
          <a:xfrm>
            <a:off x="4374457" y="3573016"/>
            <a:ext cx="3600400" cy="1080120"/>
          </a:xfrm>
          <a:prstGeom prst="wedgeRectCallout">
            <a:avLst>
              <a:gd name="adj1" fmla="val -88491"/>
              <a:gd name="adj2" fmla="val 512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プロジェクト下の</a:t>
            </a:r>
            <a:r>
              <a:rPr kumimoji="1" lang="en-US" altLang="ja-JP" dirty="0" err="1" smtClean="0"/>
              <a:t>dist</a:t>
            </a:r>
            <a:r>
              <a:rPr kumimoji="1" lang="en-US" altLang="ja-JP" dirty="0" smtClean="0"/>
              <a:t>\bundles</a:t>
            </a:r>
            <a:r>
              <a:rPr kumimoji="1" lang="ja-JP" altLang="en-US" dirty="0" smtClean="0"/>
              <a:t>下に</a:t>
            </a:r>
            <a:endParaRPr kumimoji="1" lang="en-US" altLang="ja-JP" dirty="0" smtClean="0"/>
          </a:p>
          <a:p>
            <a:r>
              <a:rPr kumimoji="1" lang="ja-JP" altLang="en-US" dirty="0" smtClean="0"/>
              <a:t>インストーラファイルが生成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7542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ＮｅｔＢｅａｎｓ　ＩＤＥでＭＳＩ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kumimoji="1" lang="ja-JP" altLang="en-US" sz="7200" dirty="0" smtClean="0"/>
              <a:t>デモ３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41057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</a:rPr>
              <a:t>アジェンダ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Java</a:t>
            </a:r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 プログラムを使ってもらう</a:t>
            </a:r>
            <a:endParaRPr kumimoji="1" lang="en-US" altLang="ja-JP" dirty="0" smtClean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Windows</a:t>
            </a:r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インストーラー</a:t>
            </a:r>
            <a:endParaRPr kumimoji="1" lang="en-US" altLang="ja-JP" dirty="0" smtClean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メモリと </a:t>
            </a:r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CPU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簡単につくる</a:t>
            </a:r>
            <a:endParaRPr kumimoji="1" lang="en-US" altLang="ja-JP" dirty="0" smtClean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latin typeface="+mj-ea"/>
                <a:ea typeface="+mj-ea"/>
              </a:rPr>
              <a:t>あれこれ注文をつける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251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Java</a:t>
            </a:r>
            <a:r>
              <a:rPr kumimoji="1" lang="ja-JP" altLang="en-US" dirty="0"/>
              <a:t>プログラムを使ってもらう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916832"/>
            <a:ext cx="80461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3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ＷｉＸ　ｔｏｏｌｓｅｔに触れる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ＪＤＫ８の</a:t>
            </a:r>
            <a:r>
              <a:rPr kumimoji="1" lang="en-US" altLang="ja-JP" dirty="0" err="1" smtClean="0"/>
              <a:t>javapackager</a:t>
            </a:r>
            <a:r>
              <a:rPr kumimoji="1" lang="ja-JP" altLang="en-US" dirty="0" smtClean="0"/>
              <a:t>ではできないこと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非ＡＳＣＩＩ文字での属性値設定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メジャーアップグレード・インストーラー作成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インストール先のカスタマイズ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インストーラーＵＩ</a:t>
            </a:r>
            <a:endParaRPr kumimoji="1"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kumimoji="1" lang="en-US" altLang="ja-JP" dirty="0" smtClean="0"/>
          </a:p>
          <a:p>
            <a:r>
              <a:rPr kumimoji="1" lang="en-US" altLang="ja-JP" dirty="0"/>
              <a:t>WiX </a:t>
            </a:r>
            <a:r>
              <a:rPr kumimoji="1" lang="en-US" altLang="ja-JP" dirty="0" smtClean="0"/>
              <a:t>Toolset</a:t>
            </a:r>
            <a:r>
              <a:rPr kumimoji="1" lang="ja-JP" altLang="en-US" dirty="0" smtClean="0"/>
              <a:t>の世界で制御する</a:t>
            </a:r>
            <a:endParaRPr kumimoji="1" lang="en-US" altLang="ja-JP" dirty="0" smtClean="0"/>
          </a:p>
        </p:txBody>
      </p:sp>
      <p:sp>
        <p:nvSpPr>
          <p:cNvPr id="4" name="下矢印 3"/>
          <p:cNvSpPr/>
          <p:nvPr/>
        </p:nvSpPr>
        <p:spPr>
          <a:xfrm>
            <a:off x="2987824" y="4077072"/>
            <a:ext cx="122413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51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ＷｉＸ　ｔｏｏｌｓｅｔに触れる</a:t>
            </a:r>
          </a:p>
        </p:txBody>
      </p:sp>
      <p:sp>
        <p:nvSpPr>
          <p:cNvPr id="5" name="メモ 4"/>
          <p:cNvSpPr/>
          <p:nvPr/>
        </p:nvSpPr>
        <p:spPr>
          <a:xfrm>
            <a:off x="269766" y="2723482"/>
            <a:ext cx="1425521" cy="1055616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ＷｉＸソース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ファイル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</a:t>
            </a:r>
            <a:r>
              <a:rPr kumimoji="1" lang="en-US" altLang="ja-JP" dirty="0" err="1" smtClean="0"/>
              <a:t>wxs</a:t>
            </a:r>
            <a:r>
              <a:rPr kumimoji="1" lang="en-US" altLang="ja-JP" dirty="0" smtClean="0"/>
              <a:t>)</a:t>
            </a:r>
          </a:p>
        </p:txBody>
      </p:sp>
      <p:sp>
        <p:nvSpPr>
          <p:cNvPr id="6" name="円/楕円 5"/>
          <p:cNvSpPr/>
          <p:nvPr/>
        </p:nvSpPr>
        <p:spPr>
          <a:xfrm>
            <a:off x="1773710" y="4432760"/>
            <a:ext cx="1656184" cy="82809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candle</a:t>
            </a:r>
            <a:endParaRPr kumimoji="1" lang="ja-JP" altLang="en-US" dirty="0"/>
          </a:p>
        </p:txBody>
      </p:sp>
      <p:sp>
        <p:nvSpPr>
          <p:cNvPr id="10" name="下カーブ矢印 9"/>
          <p:cNvSpPr/>
          <p:nvPr/>
        </p:nvSpPr>
        <p:spPr>
          <a:xfrm>
            <a:off x="1771342" y="3666613"/>
            <a:ext cx="892809" cy="4647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下カーブ矢印 10"/>
          <p:cNvSpPr/>
          <p:nvPr/>
        </p:nvSpPr>
        <p:spPr>
          <a:xfrm>
            <a:off x="5517356" y="2949658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下カーブ矢印 15"/>
          <p:cNvSpPr/>
          <p:nvPr/>
        </p:nvSpPr>
        <p:spPr>
          <a:xfrm rot="10800000" flipH="1">
            <a:off x="2805453" y="5376517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5378206" y="3514820"/>
            <a:ext cx="1728179" cy="8848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light</a:t>
            </a:r>
            <a:endParaRPr kumimoji="1" lang="ja-JP" altLang="en-US" dirty="0"/>
          </a:p>
        </p:txBody>
      </p:sp>
      <p:sp>
        <p:nvSpPr>
          <p:cNvPr id="20" name="下カーブ矢印 19"/>
          <p:cNvSpPr/>
          <p:nvPr/>
        </p:nvSpPr>
        <p:spPr>
          <a:xfrm rot="10800000" flipH="1">
            <a:off x="5473497" y="5380015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下カーブ矢印 21"/>
          <p:cNvSpPr/>
          <p:nvPr/>
        </p:nvSpPr>
        <p:spPr>
          <a:xfrm rot="10800000" flipH="1">
            <a:off x="6603499" y="4416863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メモ 22"/>
          <p:cNvSpPr/>
          <p:nvPr/>
        </p:nvSpPr>
        <p:spPr>
          <a:xfrm>
            <a:off x="3655800" y="5186924"/>
            <a:ext cx="1681866" cy="982640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WiX</a:t>
            </a:r>
            <a:r>
              <a:rPr kumimoji="1" lang="ja-JP" altLang="en-US" dirty="0" smtClean="0"/>
              <a:t>オブジェクトファイル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</a:t>
            </a:r>
            <a:r>
              <a:rPr kumimoji="1" lang="en-US" altLang="ja-JP" dirty="0" err="1" smtClean="0"/>
              <a:t>wxsobj</a:t>
            </a:r>
            <a:r>
              <a:rPr kumimoji="1" lang="en-US" altLang="ja-JP" dirty="0" smtClean="0"/>
              <a:t>)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7504" y="1763869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ＷｉＸでＭＳＩ作成</a:t>
            </a:r>
            <a:endParaRPr kumimoji="1" lang="ja-JP" altLang="en-US" sz="2400" dirty="0"/>
          </a:p>
        </p:txBody>
      </p:sp>
      <p:sp>
        <p:nvSpPr>
          <p:cNvPr id="27" name="メモ 26"/>
          <p:cNvSpPr/>
          <p:nvPr/>
        </p:nvSpPr>
        <p:spPr>
          <a:xfrm>
            <a:off x="3311859" y="3761879"/>
            <a:ext cx="1990291" cy="578577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実行環境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JRE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</p:txBody>
      </p:sp>
      <p:sp>
        <p:nvSpPr>
          <p:cNvPr id="28" name="メモ 27"/>
          <p:cNvSpPr/>
          <p:nvPr/>
        </p:nvSpPr>
        <p:spPr>
          <a:xfrm>
            <a:off x="3319935" y="2555955"/>
            <a:ext cx="1982216" cy="607889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アーカイブファイル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(*.jar)</a:t>
            </a:r>
          </a:p>
        </p:txBody>
      </p:sp>
      <p:sp>
        <p:nvSpPr>
          <p:cNvPr id="29" name="メモ 28"/>
          <p:cNvSpPr/>
          <p:nvPr/>
        </p:nvSpPr>
        <p:spPr>
          <a:xfrm>
            <a:off x="3319935" y="3251290"/>
            <a:ext cx="1982216" cy="418285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設定ファイル等</a:t>
            </a:r>
            <a:endParaRPr kumimoji="1" lang="en-US" altLang="ja-JP" dirty="0" smtClean="0"/>
          </a:p>
        </p:txBody>
      </p:sp>
      <p:sp>
        <p:nvSpPr>
          <p:cNvPr id="30" name="メモ 29"/>
          <p:cNvSpPr/>
          <p:nvPr/>
        </p:nvSpPr>
        <p:spPr>
          <a:xfrm>
            <a:off x="7308304" y="3598527"/>
            <a:ext cx="1586167" cy="717439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インストーラー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*.</a:t>
            </a:r>
            <a:r>
              <a:rPr kumimoji="1" lang="en-US" altLang="ja-JP" dirty="0" err="1" smtClean="0"/>
              <a:t>msi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24071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ＷｉＸ　ｔｏｏｌｓｅｔに触れる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4" y="1600200"/>
            <a:ext cx="8641655" cy="4525963"/>
          </a:xfrm>
        </p:spPr>
        <p:txBody>
          <a:bodyPr/>
          <a:lstStyle/>
          <a:p>
            <a:pPr marL="742950" lvl="2" indent="-342900"/>
            <a:r>
              <a:rPr kumimoji="1" lang="en-US" altLang="ja-JP" dirty="0" err="1"/>
              <a:t>javapackager</a:t>
            </a:r>
            <a:r>
              <a:rPr kumimoji="1" lang="ja-JP" altLang="en-US" dirty="0"/>
              <a:t>を</a:t>
            </a:r>
            <a:r>
              <a:rPr kumimoji="1" lang="en-US" altLang="ja-JP" dirty="0"/>
              <a:t>-v</a:t>
            </a:r>
            <a:r>
              <a:rPr kumimoji="1" lang="ja-JP" altLang="en-US" dirty="0"/>
              <a:t>オプション付きで</a:t>
            </a:r>
            <a:r>
              <a:rPr kumimoji="1" lang="ja-JP" altLang="en-US" dirty="0" smtClean="0"/>
              <a:t>実行</a:t>
            </a:r>
            <a:endParaRPr kumimoji="1" lang="en-US" altLang="ja-JP" dirty="0" smtClean="0"/>
          </a:p>
          <a:p>
            <a:pPr marL="1200150" lvl="3" indent="-342900"/>
            <a:r>
              <a:rPr kumimoji="1" lang="en-US" altLang="ja-JP" dirty="0" err="1" smtClean="0"/>
              <a:t>javapackager</a:t>
            </a:r>
            <a:r>
              <a:rPr kumimoji="1" lang="ja-JP" altLang="en-US" dirty="0" smtClean="0"/>
              <a:t>が</a:t>
            </a:r>
            <a:r>
              <a:rPr kumimoji="1" lang="en-US" altLang="ja-JP" dirty="0" smtClean="0"/>
              <a:t>%Temp%</a:t>
            </a:r>
            <a:r>
              <a:rPr kumimoji="1" lang="ja-JP" altLang="en-US" dirty="0" smtClean="0"/>
              <a:t>下に生成</a:t>
            </a:r>
            <a:r>
              <a:rPr kumimoji="1" lang="ja-JP" altLang="en-US" dirty="0"/>
              <a:t>する</a:t>
            </a:r>
            <a:r>
              <a:rPr kumimoji="1" lang="en-US" altLang="ja-JP" dirty="0" smtClean="0"/>
              <a:t>WiX</a:t>
            </a:r>
            <a:r>
              <a:rPr kumimoji="1" lang="ja-JP" altLang="en-US" dirty="0" smtClean="0"/>
              <a:t>ソースファイルのパスが表示されるので、これを取得していじる</a:t>
            </a:r>
            <a:endParaRPr kumimoji="1" lang="en-US" altLang="ja-JP" dirty="0" smtClean="0"/>
          </a:p>
          <a:p>
            <a:pPr marL="1200150" lvl="3" indent="-342900"/>
            <a:endParaRPr kumimoji="1" lang="en-US" altLang="ja-JP" dirty="0"/>
          </a:p>
          <a:p>
            <a:pPr marL="742950" lvl="2" indent="-342900"/>
            <a:endParaRPr kumimoji="1" lang="en-US" altLang="ja-JP" dirty="0" smtClean="0"/>
          </a:p>
          <a:p>
            <a:pPr marL="742950" lvl="2" indent="-342900"/>
            <a:endParaRPr kumimoji="1" lang="en-US" altLang="ja-JP" dirty="0"/>
          </a:p>
          <a:p>
            <a:pPr marL="742950" lvl="2" indent="-342900"/>
            <a:endParaRPr kumimoji="1" lang="en-US" altLang="ja-JP" dirty="0" smtClean="0"/>
          </a:p>
          <a:p>
            <a:pPr marL="742950" lvl="2" indent="-342900"/>
            <a:endParaRPr kumimoji="1" lang="en-US" altLang="ja-JP" dirty="0"/>
          </a:p>
          <a:p>
            <a:pPr marL="742950" lvl="2" indent="-342900"/>
            <a:endParaRPr kumimoji="1" lang="en-US" altLang="ja-JP" dirty="0" smtClean="0"/>
          </a:p>
          <a:p>
            <a:pPr marL="742950" lvl="2" indent="-342900"/>
            <a:r>
              <a:rPr kumimoji="1" lang="en-US" altLang="ja-JP" dirty="0" smtClean="0"/>
              <a:t>&lt;JDK&gt;\lib\ant-javafx.jar</a:t>
            </a:r>
            <a:r>
              <a:rPr kumimoji="1" lang="ja-JP" altLang="en-US" dirty="0" smtClean="0"/>
              <a:t>に含まれる</a:t>
            </a:r>
            <a:r>
              <a:rPr kumimoji="1" lang="en-US" altLang="ja-JP" dirty="0" err="1" smtClean="0"/>
              <a:t>template.wxs</a:t>
            </a:r>
            <a:r>
              <a:rPr kumimoji="1" lang="ja-JP" altLang="en-US" dirty="0" smtClean="0"/>
              <a:t>を取り出していじる</a:t>
            </a:r>
            <a:endParaRPr kumimoji="1" lang="en-US" altLang="ja-JP" dirty="0" smtClean="0"/>
          </a:p>
          <a:p>
            <a:pPr marL="1200150" lvl="3" indent="-342900"/>
            <a:r>
              <a:rPr kumimoji="1" lang="en-US" altLang="ja-JP" dirty="0" err="1" smtClean="0"/>
              <a:t>javapackager</a:t>
            </a:r>
            <a:r>
              <a:rPr kumimoji="1" lang="ja-JP" altLang="en-US" dirty="0" smtClean="0"/>
              <a:t>を実行するディレクトリ下に、</a:t>
            </a:r>
            <a:r>
              <a:rPr kumimoji="1" lang="en-US" altLang="ja-JP" dirty="0" smtClean="0"/>
              <a:t>package\windows\</a:t>
            </a:r>
            <a:r>
              <a:rPr kumimoji="1" lang="en-US" altLang="ja-JP" dirty="0" err="1" smtClean="0"/>
              <a:t>JarManifestViewer.wxs</a:t>
            </a:r>
            <a:r>
              <a:rPr kumimoji="1" lang="ja-JP" altLang="en-US" dirty="0" smtClean="0"/>
              <a:t> とアプリケーション名で保存すると、</a:t>
            </a:r>
            <a:r>
              <a:rPr kumimoji="1" lang="en-US" altLang="ja-JP" dirty="0" err="1" smtClean="0"/>
              <a:t>javapackager</a:t>
            </a:r>
            <a:r>
              <a:rPr kumimoji="1" lang="ja-JP" altLang="en-US" dirty="0" smtClean="0"/>
              <a:t>がテンプレートとして利用する。</a:t>
            </a:r>
            <a:endParaRPr kumimoji="1" lang="en-US" altLang="ja-JP" dirty="0" smtClean="0"/>
          </a:p>
          <a:p>
            <a:pPr marL="857250" lvl="3" indent="0">
              <a:buNone/>
            </a:pPr>
            <a:endParaRPr kumimoji="1" lang="en-US" altLang="ja-JP" dirty="0" smtClean="0"/>
          </a:p>
          <a:p>
            <a:pPr marL="742950" lvl="2" indent="-342900"/>
            <a:endParaRPr kumimoji="1" lang="en-US" altLang="ja-JP" dirty="0"/>
          </a:p>
          <a:p>
            <a:pPr marL="742950" lvl="2" indent="-342900"/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934" y="2612982"/>
            <a:ext cx="4472361" cy="196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0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プログラムを</a:t>
            </a:r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インストーラーで配布</a:t>
            </a:r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CPU</a:t>
            </a:r>
            <a:r>
              <a:rPr kumimoji="1" lang="ja-JP" altLang="en-US" dirty="0" err="1" smtClean="0"/>
              <a:t>とメ</a:t>
            </a:r>
            <a:r>
              <a:rPr kumimoji="1" lang="ja-JP" altLang="en-US" dirty="0" smtClean="0"/>
              <a:t>モリを控え目に使うには</a:t>
            </a:r>
            <a:r>
              <a:rPr kumimoji="1" lang="en-US" altLang="ja-JP" dirty="0" smtClean="0"/>
              <a:t>32bit</a:t>
            </a:r>
            <a:r>
              <a:rPr kumimoji="1" lang="ja-JP" altLang="en-US" dirty="0" smtClean="0"/>
              <a:t>版</a:t>
            </a:r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で実行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33354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補遺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798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簡単に配布してインストール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536" y="1600200"/>
            <a:ext cx="8086178" cy="4525963"/>
          </a:xfrm>
          <a:prstGeom prst="rect">
            <a:avLst/>
          </a:prstGeom>
        </p:spPr>
      </p:pic>
      <p:sp>
        <p:nvSpPr>
          <p:cNvPr id="5" name="四角形吹き出し 4"/>
          <p:cNvSpPr/>
          <p:nvPr/>
        </p:nvSpPr>
        <p:spPr>
          <a:xfrm>
            <a:off x="2331423" y="2996952"/>
            <a:ext cx="3672408" cy="1152128"/>
          </a:xfrm>
          <a:prstGeom prst="wedgeRectCallout">
            <a:avLst/>
          </a:prstGeom>
          <a:ln w="254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のコントロールパネルから</a:t>
            </a:r>
            <a:endParaRPr kumimoji="1" lang="en-US" altLang="ja-JP" dirty="0" smtClean="0"/>
          </a:p>
          <a:p>
            <a:r>
              <a:rPr kumimoji="1" lang="ja-JP" altLang="en-US" dirty="0" smtClean="0"/>
              <a:t>プログラム名、発行元、バージョン等を参照できる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971383" y="4365104"/>
            <a:ext cx="5760640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吹き出し 6"/>
          <p:cNvSpPr/>
          <p:nvPr/>
        </p:nvSpPr>
        <p:spPr>
          <a:xfrm>
            <a:off x="1179295" y="4984353"/>
            <a:ext cx="3672408" cy="720080"/>
          </a:xfrm>
          <a:prstGeom prst="wedgeRectCallout">
            <a:avLst>
              <a:gd name="adj1" fmla="val -10554"/>
              <a:gd name="adj2" fmla="val -92592"/>
            </a:avLst>
          </a:prstGeom>
          <a:ln w="254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アンインストールも簡単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94660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簡単に配布してインストール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1600200"/>
            <a:ext cx="8229600" cy="4925144"/>
          </a:xfrm>
        </p:spPr>
        <p:txBody>
          <a:bodyPr/>
          <a:lstStyle/>
          <a:p>
            <a:r>
              <a:rPr kumimoji="1" lang="ja-JP" altLang="en-US" dirty="0" smtClean="0"/>
              <a:t>コマンドラインでインストール情報取得</a:t>
            </a:r>
            <a:endParaRPr kumimoji="1" lang="en-US" altLang="ja-JP" dirty="0" smtClean="0"/>
          </a:p>
          <a:p>
            <a:endParaRPr kumimoji="1" lang="en-US" altLang="ja-JP" dirty="0"/>
          </a:p>
          <a:p>
            <a:endParaRPr kumimoji="1" lang="en-US" altLang="ja-JP" dirty="0" smtClean="0"/>
          </a:p>
          <a:p>
            <a:endParaRPr kumimoji="1" lang="en-US" altLang="ja-JP" dirty="0"/>
          </a:p>
          <a:p>
            <a:endParaRPr kumimoji="1" lang="en-US" altLang="ja-JP" dirty="0" smtClean="0"/>
          </a:p>
          <a:p>
            <a:endParaRPr kumimoji="1" lang="en-US" altLang="ja-JP" dirty="0"/>
          </a:p>
          <a:p>
            <a:endParaRPr kumimoji="1" lang="en-US" altLang="ja-JP" dirty="0" smtClean="0"/>
          </a:p>
          <a:p>
            <a:endParaRPr kumimoji="1" lang="en-US" altLang="ja-JP" dirty="0"/>
          </a:p>
          <a:p>
            <a:pPr lvl="1"/>
            <a:endParaRPr kumimoji="1" lang="en-US" altLang="ja-JP" sz="1800" dirty="0" smtClean="0"/>
          </a:p>
          <a:p>
            <a:pPr lvl="1"/>
            <a:r>
              <a:rPr kumimoji="1" lang="ja-JP" altLang="en-US" sz="1800" dirty="0" smtClean="0"/>
              <a:t>リモートマシンの情報取得も可（</a:t>
            </a:r>
            <a:r>
              <a:rPr kumimoji="1" lang="en-US" altLang="ja-JP" sz="1800" dirty="0" smtClean="0"/>
              <a:t>-</a:t>
            </a:r>
            <a:r>
              <a:rPr kumimoji="1" lang="en-US" altLang="ja-JP" sz="1800" dirty="0" err="1" smtClean="0"/>
              <a:t>ComputerName</a:t>
            </a:r>
            <a:r>
              <a:rPr kumimoji="1" lang="ja-JP" altLang="en-US" sz="1800" dirty="0" smtClean="0"/>
              <a:t>オプション）</a:t>
            </a:r>
            <a:endParaRPr kumimoji="1" lang="en-US" altLang="ja-JP" sz="1800" dirty="0" smtClean="0"/>
          </a:p>
          <a:p>
            <a:pPr lvl="1"/>
            <a:r>
              <a:rPr kumimoji="1" lang="en-US" altLang="ja-JP" sz="1800" dirty="0" smtClean="0"/>
              <a:t>MSI</a:t>
            </a:r>
            <a:r>
              <a:rPr kumimoji="1" lang="ja-JP" altLang="en-US" sz="1800" dirty="0" smtClean="0"/>
              <a:t>形式のインストーラでインストールしたものに限る</a:t>
            </a:r>
            <a:endParaRPr kumimoji="1" lang="ja-JP" altLang="en-US" sz="18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76872"/>
            <a:ext cx="8555859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1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補遺</a:t>
            </a:r>
            <a:endParaRPr lang="en-US" altLang="en-US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400" b="1" dirty="0" smtClean="0"/>
              <a:t>Windows</a:t>
            </a:r>
            <a:r>
              <a:rPr lang="ja-JP" altLang="en-US" sz="2400" b="1" dirty="0" smtClean="0"/>
              <a:t> </a:t>
            </a:r>
            <a:r>
              <a:rPr lang="en-US" altLang="ja-JP" sz="2400" b="1" dirty="0" smtClean="0"/>
              <a:t>Management</a:t>
            </a:r>
            <a:r>
              <a:rPr lang="ja-JP" altLang="en-US" sz="2400" b="1" dirty="0" smtClean="0"/>
              <a:t> </a:t>
            </a:r>
            <a:r>
              <a:rPr lang="en-US" altLang="ja-JP" sz="2400" b="1" dirty="0" smtClean="0"/>
              <a:t>Instrumentation</a:t>
            </a:r>
            <a:endParaRPr lang="en-GB" altLang="en-US" sz="2400" b="1" dirty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150938" y="3214864"/>
            <a:ext cx="7165478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u="sng" dirty="0" smtClean="0"/>
              <a:t>Get-</a:t>
            </a:r>
            <a:r>
              <a:rPr lang="en-GB" altLang="en-US" sz="2000" b="1" u="sng" dirty="0" err="1" smtClean="0"/>
              <a:t>WmiObject</a:t>
            </a:r>
            <a:r>
              <a:rPr lang="en-GB" altLang="en-US" sz="2000" b="1" u="sng" dirty="0" smtClean="0"/>
              <a:t> </a:t>
            </a:r>
            <a:r>
              <a:rPr lang="ja-JP" altLang="en-US" sz="2000" b="1" u="sng" dirty="0" smtClean="0"/>
              <a:t>コマンドレットでインストール情報を取得</a:t>
            </a:r>
            <a:endParaRPr lang="en-US" altLang="ja-JP" sz="2000" b="1" u="sng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b="1" u="sng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1800" dirty="0" smtClean="0"/>
              <a:t>Windows</a:t>
            </a:r>
            <a:r>
              <a:rPr lang="ja-JP" altLang="en-US" sz="1800" dirty="0" smtClean="0"/>
              <a:t>インストーラー形式（</a:t>
            </a:r>
            <a:r>
              <a:rPr lang="en-US" altLang="ja-JP" sz="1800" dirty="0" smtClean="0"/>
              <a:t>MSI</a:t>
            </a:r>
            <a:r>
              <a:rPr lang="ja-JP" altLang="en-US" sz="1800" dirty="0" smtClean="0"/>
              <a:t>）の情報のみ参照</a:t>
            </a:r>
            <a:endParaRPr lang="en-US" altLang="ja-JP" sz="1800" dirty="0" smtClean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ja-JP" altLang="en-US" sz="1800" dirty="0" smtClean="0"/>
              <a:t>ローカルホストおよびリモートホストの情報を取得可能</a:t>
            </a:r>
            <a:endParaRPr lang="en-US" altLang="ja-JP" sz="1800" dirty="0" smtClean="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50938" y="2366914"/>
            <a:ext cx="69262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800" dirty="0"/>
              <a:t>Windows OS</a:t>
            </a:r>
            <a:r>
              <a:rPr lang="ja-JP" altLang="en-US" sz="1800" dirty="0"/>
              <a:t>のシステム情報の収集・監視・管理を行う仕組みです。ローカルおよびリモートを対象とします</a:t>
            </a:r>
            <a:r>
              <a:rPr lang="ja-JP" altLang="en-US" sz="1800" dirty="0" smtClean="0"/>
              <a:t>。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167921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補遺</a:t>
            </a:r>
            <a:endParaRPr lang="en-US" altLang="en-US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000" b="1" dirty="0" smtClean="0"/>
              <a:t>インストーラー作成ツール</a:t>
            </a:r>
            <a:endParaRPr lang="en-GB" altLang="en-US" sz="2000" b="1" dirty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55576" y="3140075"/>
            <a:ext cx="3805312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u="sng" dirty="0" smtClean="0"/>
              <a:t>Windows</a:t>
            </a:r>
            <a:r>
              <a:rPr lang="ja-JP" altLang="en-US" sz="1600" b="1" u="sng" dirty="0" smtClean="0"/>
              <a:t>インストーラー（</a:t>
            </a:r>
            <a:r>
              <a:rPr lang="en-US" altLang="ja-JP" sz="1600" b="1" u="sng" dirty="0" smtClean="0"/>
              <a:t>MSI</a:t>
            </a:r>
            <a:r>
              <a:rPr lang="ja-JP" altLang="en-US" sz="1600" b="1" u="sng" dirty="0" smtClean="0"/>
              <a:t>）</a:t>
            </a:r>
            <a:endParaRPr lang="en-GB" altLang="en-US" sz="1600" b="1" u="sng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 dirty="0" err="1" smtClean="0"/>
              <a:t>InstallShield</a:t>
            </a:r>
            <a:endParaRPr lang="en-GB" altLang="en-US" sz="14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　</a:t>
            </a:r>
            <a:r>
              <a:rPr lang="en-GB" altLang="en-US" sz="1400" dirty="0" smtClean="0">
                <a:hlinkClick r:id="rId3"/>
              </a:rPr>
              <a:t>http</a:t>
            </a:r>
            <a:r>
              <a:rPr lang="en-GB" altLang="en-US" sz="1400" dirty="0">
                <a:hlinkClick r:id="rId3"/>
              </a:rPr>
              <a:t>://www.networld.co.jp/product/is/</a:t>
            </a:r>
            <a:endParaRPr lang="en-GB" altLang="en-US" sz="1400" dirty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400" dirty="0" smtClean="0"/>
              <a:t>　　商用製品。</a:t>
            </a:r>
            <a:endParaRPr lang="en-US" altLang="ja-JP" sz="14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400" dirty="0" smtClean="0"/>
              <a:t>　　</a:t>
            </a:r>
            <a:r>
              <a:rPr lang="en-US" altLang="ja-JP" sz="1400" dirty="0" smtClean="0"/>
              <a:t>Professional</a:t>
            </a:r>
            <a:r>
              <a:rPr lang="ja-JP" altLang="en-US" sz="1400" dirty="0" smtClean="0"/>
              <a:t>版（ノードロック）</a:t>
            </a:r>
            <a:r>
              <a:rPr lang="en-US" altLang="ja-JP" sz="1400" dirty="0" smtClean="0"/>
              <a:t>46</a:t>
            </a:r>
            <a:r>
              <a:rPr lang="ja-JP" altLang="en-US" sz="1400" dirty="0" smtClean="0"/>
              <a:t>万、</a:t>
            </a:r>
            <a:endParaRPr lang="en-US" altLang="ja-JP" sz="14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　フローティング</a:t>
            </a:r>
            <a:r>
              <a:rPr lang="en-US" altLang="ja-JP" sz="1400" dirty="0" smtClean="0"/>
              <a:t>160</a:t>
            </a:r>
            <a:r>
              <a:rPr lang="ja-JP" altLang="en-US" sz="1400" dirty="0" smtClean="0"/>
              <a:t>万／ユーザー</a:t>
            </a:r>
            <a:endParaRPr lang="en-US" altLang="ja-JP" sz="14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400" dirty="0" smtClean="0"/>
              <a:t>　　限定版</a:t>
            </a:r>
            <a:r>
              <a:rPr lang="en-US" altLang="ja-JP" sz="1400" dirty="0" smtClean="0"/>
              <a:t>(LE)</a:t>
            </a:r>
            <a:r>
              <a:rPr lang="ja-JP" altLang="en-US" sz="1400" dirty="0" smtClean="0"/>
              <a:t>の権利が</a:t>
            </a:r>
            <a:r>
              <a:rPr lang="en-US" altLang="ja-JP" sz="1400" dirty="0" smtClean="0"/>
              <a:t>Visual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Studio 2012</a:t>
            </a:r>
            <a:r>
              <a:rPr lang="ja-JP" altLang="en-US" sz="1400" dirty="0" smtClean="0"/>
              <a:t>～</a:t>
            </a:r>
            <a:endParaRPr lang="en-US" altLang="ja-JP" sz="14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　（</a:t>
            </a:r>
            <a:r>
              <a:rPr lang="en-US" altLang="ja-JP" sz="1400" dirty="0" smtClean="0"/>
              <a:t>Professional</a:t>
            </a:r>
            <a:r>
              <a:rPr lang="ja-JP" altLang="en-US" sz="1400" dirty="0" smtClean="0"/>
              <a:t>以上）</a:t>
            </a:r>
            <a:endParaRPr lang="en-GB" altLang="en-US" sz="1400" dirty="0" smtClean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1400" dirty="0" smtClean="0"/>
              <a:t>Visual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Studio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Installer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400" dirty="0" smtClean="0"/>
              <a:t>　　商用製品の</a:t>
            </a:r>
            <a:r>
              <a:rPr lang="en-US" altLang="ja-JP" sz="1400" dirty="0" smtClean="0"/>
              <a:t>Visual</a:t>
            </a:r>
            <a:r>
              <a:rPr lang="ja-JP" altLang="en-US" sz="1400" dirty="0"/>
              <a:t> </a:t>
            </a:r>
            <a:r>
              <a:rPr lang="en-US" altLang="ja-JP" sz="1400" dirty="0" smtClean="0"/>
              <a:t>Studio</a:t>
            </a:r>
            <a:r>
              <a:rPr lang="ja-JP" altLang="en-US" sz="1400" dirty="0" smtClean="0"/>
              <a:t>の拡張機能（無償）</a:t>
            </a:r>
            <a:endParaRPr lang="en-US" altLang="ja-JP" sz="1400" dirty="0" smtClean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1400" dirty="0" smtClean="0"/>
              <a:t>WiX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toolset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400" dirty="0" smtClean="0"/>
              <a:t>　　</a:t>
            </a:r>
            <a:r>
              <a:rPr lang="en-US" altLang="ja-JP" sz="1400" dirty="0" smtClean="0">
                <a:hlinkClick r:id="rId4"/>
              </a:rPr>
              <a:t>http</a:t>
            </a:r>
            <a:r>
              <a:rPr lang="en-US" altLang="ja-JP" sz="1400" dirty="0">
                <a:hlinkClick r:id="rId4"/>
              </a:rPr>
              <a:t>://wixtoolset.org/</a:t>
            </a:r>
            <a:endParaRPr lang="en-US" altLang="ja-JP" sz="14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400" dirty="0" smtClean="0"/>
              <a:t>　　無償</a:t>
            </a:r>
            <a:endParaRPr lang="en-US" altLang="en-US" sz="1400" dirty="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944264" y="5921404"/>
            <a:ext cx="71643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US" altLang="ja-JP" sz="2000" b="1" dirty="0" smtClean="0"/>
              <a:t>Java</a:t>
            </a:r>
            <a:r>
              <a:rPr lang="ja-JP" altLang="en-US" sz="2000" b="1" dirty="0" smtClean="0"/>
              <a:t> </a:t>
            </a:r>
            <a:r>
              <a:rPr lang="en-US" altLang="ja-JP" sz="2000" b="1" dirty="0" smtClean="0"/>
              <a:t>SE</a:t>
            </a:r>
            <a:r>
              <a:rPr lang="ja-JP" altLang="en-US" sz="2000" b="1" dirty="0" smtClean="0"/>
              <a:t> </a:t>
            </a:r>
            <a:r>
              <a:rPr lang="en-US" altLang="ja-JP" sz="2000" b="1" dirty="0" smtClean="0"/>
              <a:t>8</a:t>
            </a:r>
            <a:r>
              <a:rPr lang="ja-JP" altLang="en-US" sz="2000" b="1" dirty="0" smtClean="0"/>
              <a:t>の</a:t>
            </a:r>
            <a:r>
              <a:rPr lang="en-US" altLang="ja-JP" sz="2000" b="1" dirty="0" err="1" smtClean="0"/>
              <a:t>javapackager</a:t>
            </a:r>
            <a:r>
              <a:rPr lang="ja-JP" altLang="en-US" sz="2000" b="1" dirty="0" smtClean="0"/>
              <a:t>は、</a:t>
            </a:r>
            <a:endParaRPr lang="en-US" altLang="ja-JP" sz="2000" b="1" dirty="0" smtClean="0"/>
          </a:p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US" altLang="ja-JP" sz="2000" b="1" dirty="0" smtClean="0"/>
              <a:t>WiX toolset</a:t>
            </a:r>
            <a:r>
              <a:rPr lang="ja-JP" altLang="en-US" sz="2000" b="1" dirty="0" smtClean="0"/>
              <a:t>または</a:t>
            </a:r>
            <a:r>
              <a:rPr lang="en-US" altLang="ja-JP" sz="2000" b="1" dirty="0" err="1" smtClean="0"/>
              <a:t>Inno</a:t>
            </a:r>
            <a:r>
              <a:rPr lang="en-US" altLang="ja-JP" sz="2000" b="1" dirty="0" smtClean="0"/>
              <a:t> Setup</a:t>
            </a:r>
            <a:r>
              <a:rPr lang="ja-JP" altLang="en-US" sz="2000" b="1" dirty="0" smtClean="0"/>
              <a:t>を使う</a:t>
            </a:r>
            <a:endParaRPr lang="en-US" altLang="en-US" sz="2000" b="1" dirty="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755576" y="2608263"/>
            <a:ext cx="73216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400" dirty="0" smtClean="0"/>
              <a:t>Windows</a:t>
            </a:r>
            <a:r>
              <a:rPr lang="ja-JP" altLang="en-US" sz="1400" dirty="0" smtClean="0"/>
              <a:t>インストーラー形式（</a:t>
            </a:r>
            <a:r>
              <a:rPr lang="en-US" altLang="ja-JP" sz="1400" dirty="0" smtClean="0"/>
              <a:t>MSI</a:t>
            </a:r>
            <a:r>
              <a:rPr lang="ja-JP" altLang="en-US" sz="1400" dirty="0" smtClean="0"/>
              <a:t>）を作成するもの、独自インストーラー形式を作成するものがある</a:t>
            </a:r>
            <a:endParaRPr lang="en-US" altLang="en-US" sz="14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103161" y="3140075"/>
            <a:ext cx="380531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b="1" u="sng" dirty="0"/>
              <a:t>独自</a:t>
            </a:r>
            <a:r>
              <a:rPr lang="ja-JP" altLang="en-US" sz="1600" b="1" u="sng" dirty="0" smtClean="0"/>
              <a:t>インストーラー</a:t>
            </a:r>
            <a:endParaRPr lang="en-GB" altLang="en-US" sz="1600" b="1" u="sng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1400" dirty="0" err="1" smtClean="0"/>
              <a:t>Inno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Setup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　</a:t>
            </a:r>
            <a:r>
              <a:rPr lang="en-US" altLang="ja-JP" sz="1400" dirty="0"/>
              <a:t> </a:t>
            </a:r>
            <a:r>
              <a:rPr lang="en-US" altLang="ja-JP" sz="1400" dirty="0">
                <a:hlinkClick r:id="rId5"/>
              </a:rPr>
              <a:t>http://www.jrsoftware.org/isinfo.php</a:t>
            </a:r>
            <a:endParaRPr lang="en-GB" altLang="en-US" sz="14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　無償</a:t>
            </a:r>
            <a:endParaRPr lang="en-US" altLang="ja-JP" sz="1400" dirty="0" smtClean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1400" dirty="0" smtClean="0"/>
              <a:t>NSIS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400" dirty="0" smtClean="0"/>
              <a:t>　　</a:t>
            </a:r>
            <a:r>
              <a:rPr lang="en-US" altLang="ja-JP" sz="1400" dirty="0"/>
              <a:t> </a:t>
            </a:r>
            <a:r>
              <a:rPr lang="en-US" altLang="ja-JP" sz="1400" dirty="0">
                <a:hlinkClick r:id="rId6"/>
              </a:rPr>
              <a:t>http://nsis.sourceforge.net</a:t>
            </a:r>
            <a:r>
              <a:rPr lang="en-US" altLang="ja-JP" sz="1400" dirty="0" smtClean="0">
                <a:hlinkClick r:id="rId6"/>
              </a:rPr>
              <a:t>/</a:t>
            </a:r>
            <a:endParaRPr lang="en-US" altLang="ja-JP" sz="14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400" dirty="0" smtClean="0"/>
              <a:t>　　無償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01507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539552" y="1916832"/>
            <a:ext cx="4104456" cy="46085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en-US" altLang="ja-JP" sz="2000" dirty="0" smtClean="0"/>
              <a:t>Windows</a:t>
            </a:r>
            <a:r>
              <a:rPr kumimoji="1" lang="ja-JP" altLang="en-US" sz="2000" dirty="0" smtClean="0"/>
              <a:t>インストーラー（</a:t>
            </a:r>
            <a:r>
              <a:rPr kumimoji="1" lang="en-US" altLang="ja-JP" sz="2000" dirty="0" smtClean="0"/>
              <a:t>MSI</a:t>
            </a:r>
            <a:r>
              <a:rPr kumimoji="1" lang="ja-JP" altLang="en-US" sz="2000" dirty="0" smtClean="0"/>
              <a:t>）形式</a:t>
            </a:r>
            <a:endParaRPr kumimoji="1" lang="ja-JP" altLang="en-US" sz="20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インストーラーを作成する方法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1080597" y="2420888"/>
            <a:ext cx="2232248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err="1" smtClean="0"/>
              <a:t>InstallShield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商用製品</a:t>
            </a:r>
            <a:endParaRPr kumimoji="1" lang="ja-JP" altLang="en-US" sz="2400" dirty="0"/>
          </a:p>
        </p:txBody>
      </p:sp>
      <p:sp>
        <p:nvSpPr>
          <p:cNvPr id="8" name="角丸四角形 7"/>
          <p:cNvSpPr/>
          <p:nvPr/>
        </p:nvSpPr>
        <p:spPr>
          <a:xfrm>
            <a:off x="1115616" y="3861048"/>
            <a:ext cx="2232248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Visual Studio Installer</a:t>
            </a:r>
          </a:p>
          <a:p>
            <a:pPr algn="ctr"/>
            <a:r>
              <a:rPr kumimoji="1" lang="ja-JP" altLang="en-US" sz="2400" dirty="0" smtClean="0"/>
              <a:t>商用</a:t>
            </a:r>
            <a:r>
              <a:rPr kumimoji="1" lang="ja-JP" altLang="en-US" sz="2400" dirty="0"/>
              <a:t>製品</a:t>
            </a:r>
            <a:endParaRPr kumimoji="1" lang="en-US" altLang="ja-JP" sz="2400" dirty="0" smtClean="0"/>
          </a:p>
        </p:txBody>
      </p:sp>
      <p:sp>
        <p:nvSpPr>
          <p:cNvPr id="10" name="角丸四角形 9"/>
          <p:cNvSpPr/>
          <p:nvPr/>
        </p:nvSpPr>
        <p:spPr>
          <a:xfrm>
            <a:off x="1115616" y="5301208"/>
            <a:ext cx="2232248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WiX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toolset</a:t>
            </a:r>
          </a:p>
          <a:p>
            <a:pPr algn="ctr"/>
            <a:r>
              <a:rPr kumimoji="1" lang="ja-JP" altLang="en-US" sz="2400" dirty="0"/>
              <a:t>無償</a:t>
            </a:r>
            <a:endParaRPr kumimoji="1" lang="en-US" altLang="ja-JP" sz="2400" dirty="0" smtClean="0"/>
          </a:p>
        </p:txBody>
      </p:sp>
      <p:sp>
        <p:nvSpPr>
          <p:cNvPr id="12" name="正方形/長方形 11"/>
          <p:cNvSpPr/>
          <p:nvPr/>
        </p:nvSpPr>
        <p:spPr>
          <a:xfrm>
            <a:off x="4932040" y="1916832"/>
            <a:ext cx="3960440" cy="46085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2000" dirty="0" smtClean="0"/>
              <a:t>独自インストーラー形式</a:t>
            </a:r>
            <a:endParaRPr kumimoji="1" lang="ja-JP" altLang="en-US" sz="2000" dirty="0"/>
          </a:p>
        </p:txBody>
      </p:sp>
      <p:sp>
        <p:nvSpPr>
          <p:cNvPr id="13" name="角丸四角形 12"/>
          <p:cNvSpPr/>
          <p:nvPr/>
        </p:nvSpPr>
        <p:spPr>
          <a:xfrm>
            <a:off x="5976826" y="3861048"/>
            <a:ext cx="2232248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NSIS</a:t>
            </a:r>
          </a:p>
          <a:p>
            <a:pPr algn="ctr"/>
            <a:r>
              <a:rPr kumimoji="1" lang="ja-JP" altLang="en-US" sz="2400" dirty="0" smtClean="0"/>
              <a:t>無償</a:t>
            </a:r>
            <a:endParaRPr kumimoji="1" lang="en-US" altLang="ja-JP" sz="2400" dirty="0" smtClean="0"/>
          </a:p>
        </p:txBody>
      </p:sp>
      <p:sp>
        <p:nvSpPr>
          <p:cNvPr id="14" name="角丸四角形 13"/>
          <p:cNvSpPr/>
          <p:nvPr/>
        </p:nvSpPr>
        <p:spPr>
          <a:xfrm>
            <a:off x="5976826" y="2420888"/>
            <a:ext cx="2232248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err="1" smtClean="0"/>
              <a:t>Inno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Setup</a:t>
            </a:r>
          </a:p>
          <a:p>
            <a:pPr algn="ctr"/>
            <a:r>
              <a:rPr kumimoji="1" lang="ja-JP" altLang="en-US" sz="2400" dirty="0"/>
              <a:t>無償</a:t>
            </a:r>
            <a:endParaRPr kumimoji="1" lang="en-US" altLang="ja-JP" sz="2400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755576" y="5085184"/>
            <a:ext cx="3528392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185053" y="2276872"/>
            <a:ext cx="3528392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54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Java</a:t>
            </a:r>
            <a:r>
              <a:rPr kumimoji="1" lang="ja-JP" altLang="en-US" dirty="0"/>
              <a:t>プログラムを使ってもらう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916832"/>
            <a:ext cx="8046156" cy="4525963"/>
          </a:xfrm>
          <a:prstGeom prst="rect">
            <a:avLst/>
          </a:prstGeom>
        </p:spPr>
      </p:pic>
      <p:sp>
        <p:nvSpPr>
          <p:cNvPr id="5" name="雲形吹き出し 4"/>
          <p:cNvSpPr/>
          <p:nvPr/>
        </p:nvSpPr>
        <p:spPr>
          <a:xfrm>
            <a:off x="611560" y="2564904"/>
            <a:ext cx="8064896" cy="2808312"/>
          </a:xfrm>
          <a:prstGeom prst="cloudCallou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  <a:alpha val="88000"/>
                </a:schemeClr>
              </a:gs>
              <a:gs pos="100000">
                <a:schemeClr val="accent1">
                  <a:tint val="15000"/>
                  <a:satMod val="350000"/>
                  <a:alpha val="95000"/>
                </a:schemeClr>
              </a:gs>
            </a:gsLst>
            <a:lin ang="16200000" scaled="1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簡単な配布、インストール、実行</a:t>
            </a:r>
            <a:endParaRPr kumimoji="1" lang="en-US" altLang="ja-JP" sz="2400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CPU</a:t>
            </a:r>
            <a:r>
              <a:rPr kumimoji="1" lang="ja-JP" altLang="en-US" sz="2400" dirty="0" err="1" smtClean="0"/>
              <a:t>やメ</a:t>
            </a:r>
            <a:r>
              <a:rPr kumimoji="1" lang="ja-JP" altLang="en-US" sz="2400" dirty="0" smtClean="0"/>
              <a:t>モリの使用は控え目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6381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Windows</a:t>
            </a:r>
            <a:r>
              <a:rPr kumimoji="1" lang="ja-JP" altLang="en-US" dirty="0"/>
              <a:t>インストーラーの作成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7" y="2132856"/>
            <a:ext cx="7944258" cy="458493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0825" y="1484784"/>
            <a:ext cx="7417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WiX Toolset</a:t>
            </a:r>
            <a:r>
              <a:rPr kumimoji="1" lang="ja-JP" altLang="en-US" sz="2400" dirty="0" smtClean="0"/>
              <a:t>のインストール</a:t>
            </a:r>
            <a:endParaRPr kumimoji="1" lang="ja-JP" altLang="en-US" sz="2400" dirty="0"/>
          </a:p>
        </p:txBody>
      </p:sp>
      <p:sp>
        <p:nvSpPr>
          <p:cNvPr id="7" name="角丸四角形 6"/>
          <p:cNvSpPr/>
          <p:nvPr/>
        </p:nvSpPr>
        <p:spPr>
          <a:xfrm>
            <a:off x="6300192" y="3429000"/>
            <a:ext cx="1368152" cy="432048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135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Windows</a:t>
            </a:r>
            <a:r>
              <a:rPr kumimoji="1" lang="ja-JP" altLang="en-US" dirty="0"/>
              <a:t>インストーラーの作成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0825" y="1484784"/>
            <a:ext cx="7417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WiX Toolset</a:t>
            </a:r>
            <a:r>
              <a:rPr kumimoji="1" lang="ja-JP" altLang="en-US" sz="2400" dirty="0" smtClean="0"/>
              <a:t>のインストール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07" y="1973012"/>
            <a:ext cx="6022885" cy="4617545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3973646" y="5085184"/>
            <a:ext cx="1966506" cy="576064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203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Windows</a:t>
            </a:r>
            <a:r>
              <a:rPr kumimoji="1" lang="ja-JP" altLang="en-US" dirty="0"/>
              <a:t>インストーラーの作成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0825" y="1484784"/>
            <a:ext cx="7417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WiX Toolset</a:t>
            </a:r>
            <a:r>
              <a:rPr kumimoji="1" lang="ja-JP" altLang="en-US" sz="2400" dirty="0" smtClean="0"/>
              <a:t>のインストール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949846"/>
            <a:ext cx="5977359" cy="4366310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250824" y="5445224"/>
            <a:ext cx="2376959" cy="576064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585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Windows</a:t>
            </a:r>
            <a:r>
              <a:rPr kumimoji="1" lang="ja-JP" altLang="en-US" dirty="0"/>
              <a:t>インストーラーの作成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0825" y="1484784"/>
            <a:ext cx="7417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WiX Toolset</a:t>
            </a:r>
            <a:r>
              <a:rPr kumimoji="1" lang="ja-JP" altLang="en-US" sz="2400" dirty="0" smtClean="0"/>
              <a:t>のインストール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14" y="2564904"/>
            <a:ext cx="3289548" cy="3289548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179512" y="3717032"/>
            <a:ext cx="3816424" cy="1008112"/>
          </a:xfrm>
          <a:prstGeom prst="roundRect">
            <a:avLst/>
          </a:prstGeom>
          <a:noFill/>
          <a:ln w="635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3068960"/>
            <a:ext cx="4064993" cy="3021617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4331554" y="3717032"/>
            <a:ext cx="3984862" cy="360040"/>
          </a:xfrm>
          <a:prstGeom prst="roundRect">
            <a:avLst/>
          </a:prstGeom>
          <a:noFill/>
          <a:ln w="635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367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Windows</a:t>
            </a:r>
            <a:r>
              <a:rPr kumimoji="1" lang="ja-JP" altLang="en-US" dirty="0"/>
              <a:t>インストーラーの作成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0825" y="1484784"/>
            <a:ext cx="7417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WiX Toolset</a:t>
            </a:r>
            <a:r>
              <a:rPr kumimoji="1" lang="ja-JP" altLang="en-US" sz="2400" dirty="0" smtClean="0"/>
              <a:t>のインストール</a:t>
            </a:r>
            <a:endParaRPr kumimoji="1" lang="ja-JP" altLang="en-US" sz="24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307350"/>
            <a:ext cx="4349974" cy="2184512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467544" y="4005064"/>
            <a:ext cx="1224136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65795"/>
            <a:ext cx="3444223" cy="4416710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6660232" y="5248086"/>
            <a:ext cx="1224136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88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Windows</a:t>
            </a:r>
            <a:r>
              <a:rPr kumimoji="1" lang="ja-JP" altLang="en-US" dirty="0"/>
              <a:t>インストーラーの作成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0825" y="1484784"/>
            <a:ext cx="7417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WiX Toolset</a:t>
            </a:r>
            <a:r>
              <a:rPr kumimoji="1" lang="ja-JP" altLang="en-US" sz="2400" dirty="0" smtClean="0"/>
              <a:t>のインストール</a:t>
            </a:r>
            <a:endParaRPr kumimoji="1" lang="ja-JP" altLang="en-US" sz="24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26" y="2263657"/>
            <a:ext cx="5074162" cy="2328077"/>
          </a:xfrm>
          <a:prstGeom prst="rect">
            <a:avLst/>
          </a:prstGeom>
        </p:spPr>
      </p:pic>
      <p:sp>
        <p:nvSpPr>
          <p:cNvPr id="14" name="角丸四角形 13"/>
          <p:cNvSpPr/>
          <p:nvPr/>
        </p:nvSpPr>
        <p:spPr>
          <a:xfrm>
            <a:off x="3557257" y="4187720"/>
            <a:ext cx="1007385" cy="3076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460914" y="3743683"/>
            <a:ext cx="4536140" cy="2673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4971776"/>
            <a:ext cx="6316143" cy="1038617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7524327" y="5589239"/>
            <a:ext cx="1275583" cy="4211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4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Windows</a:t>
            </a:r>
            <a:r>
              <a:rPr kumimoji="1" lang="ja-JP" altLang="en-US" dirty="0"/>
              <a:t>インストーラーの作成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0825" y="1484784"/>
            <a:ext cx="7417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WiX Toolset</a:t>
            </a:r>
            <a:r>
              <a:rPr kumimoji="1" lang="ja-JP" altLang="en-US" sz="2400" dirty="0" smtClean="0"/>
              <a:t>のインストール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39" y="2234258"/>
            <a:ext cx="7957210" cy="165618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39" y="4437112"/>
            <a:ext cx="7943895" cy="159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4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補遺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4" y="1844824"/>
            <a:ext cx="6735115" cy="4505954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611560" y="645333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Intel 64 and IA-32 Architectures Optimization Reference Manual</a:t>
            </a:r>
            <a:r>
              <a:rPr kumimoji="1" lang="ja-JP" altLang="en-US" dirty="0"/>
              <a:t> </a:t>
            </a:r>
            <a:r>
              <a:rPr kumimoji="1" lang="ja-JP" altLang="en-US" dirty="0" smtClean="0"/>
              <a:t>より</a:t>
            </a:r>
            <a:endParaRPr kumimoji="1" lang="ja-JP" altLang="en-US" dirty="0"/>
          </a:p>
        </p:txBody>
      </p:sp>
      <p:sp>
        <p:nvSpPr>
          <p:cNvPr id="7" name="四角形吹き出し 6"/>
          <p:cNvSpPr/>
          <p:nvPr/>
        </p:nvSpPr>
        <p:spPr>
          <a:xfrm>
            <a:off x="7092950" y="2564904"/>
            <a:ext cx="1656184" cy="648072"/>
          </a:xfrm>
          <a:prstGeom prst="wedgeRectCallout">
            <a:avLst>
              <a:gd name="adj1" fmla="val -86175"/>
              <a:gd name="adj2" fmla="val 12689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同時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命令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Port 0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28954" y="3669937"/>
            <a:ext cx="1584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但し、</a:t>
            </a:r>
            <a:r>
              <a:rPr kumimoji="1" lang="en-US" altLang="ja-JP" sz="1400" dirty="0" smtClean="0"/>
              <a:t>Port</a:t>
            </a:r>
            <a:r>
              <a:rPr kumimoji="1" lang="ja-JP" altLang="en-US" sz="1400" dirty="0" smtClean="0"/>
              <a:t>により実行可能な命令が異なる。</a:t>
            </a:r>
            <a:endParaRPr kumimoji="1" lang="en-US" altLang="ja-JP" sz="1400" dirty="0" smtClean="0"/>
          </a:p>
          <a:p>
            <a:r>
              <a:rPr kumimoji="1" lang="en-US" altLang="ja-JP" sz="1400" dirty="0" smtClean="0"/>
              <a:t>ALU(</a:t>
            </a:r>
            <a:r>
              <a:rPr kumimoji="1" lang="ja-JP" altLang="en-US" sz="1400" dirty="0" smtClean="0"/>
              <a:t>演算装置</a:t>
            </a:r>
            <a:r>
              <a:rPr kumimoji="1" lang="en-US" altLang="ja-JP" sz="1400" dirty="0" smtClean="0"/>
              <a:t>)</a:t>
            </a:r>
            <a:r>
              <a:rPr kumimoji="1" lang="ja-JP" altLang="en-US" sz="1400" dirty="0" smtClean="0"/>
              <a:t>４つ</a:t>
            </a:r>
            <a:endParaRPr kumimoji="1" lang="en-US" altLang="ja-JP" sz="1400" dirty="0" smtClean="0"/>
          </a:p>
          <a:p>
            <a:r>
              <a:rPr kumimoji="1" lang="en-US" altLang="ja-JP" sz="1400" dirty="0" smtClean="0"/>
              <a:t>LD/STA</a:t>
            </a:r>
            <a:r>
              <a:rPr kumimoji="1" lang="ja-JP" altLang="en-US" sz="1400" dirty="0" smtClean="0"/>
              <a:t>（メモリ読み書き）</a:t>
            </a:r>
            <a:r>
              <a:rPr kumimoji="1" lang="en-US" altLang="ja-JP" sz="1400" dirty="0" smtClean="0"/>
              <a:t>4</a:t>
            </a:r>
            <a:r>
              <a:rPr kumimoji="1" lang="ja-JP" altLang="en-US" sz="1400" dirty="0" smtClean="0"/>
              <a:t>つ</a:t>
            </a:r>
            <a:endParaRPr kumimoji="1" lang="ja-JP" altLang="en-US" sz="1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91680" y="155679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世代</a:t>
            </a:r>
            <a:r>
              <a:rPr kumimoji="1" lang="en-US" altLang="ja-JP" dirty="0" smtClean="0"/>
              <a:t>Core</a:t>
            </a:r>
            <a:r>
              <a:rPr kumimoji="1" lang="ja-JP" altLang="en-US" dirty="0" smtClean="0"/>
              <a:t>プロセッサ </a:t>
            </a:r>
            <a:r>
              <a:rPr kumimoji="1" lang="en-US" altLang="ja-JP" dirty="0" smtClean="0"/>
              <a:t>Haswell</a:t>
            </a:r>
            <a:r>
              <a:rPr kumimoji="1" lang="ja-JP" altLang="en-US" dirty="0" smtClean="0"/>
              <a:t> アーキテクチャ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191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補遺</a:t>
            </a:r>
            <a:endParaRPr lang="en-US" altLang="en-US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000" b="1" dirty="0" err="1" smtClean="0"/>
              <a:t>JavaVM</a:t>
            </a:r>
            <a:r>
              <a:rPr lang="en-US" altLang="ja-JP" sz="2000" b="1" dirty="0" smtClean="0"/>
              <a:t> 32bit</a:t>
            </a:r>
            <a:r>
              <a:rPr lang="ja-JP" altLang="en-US" sz="2000" b="1" dirty="0" smtClean="0"/>
              <a:t>か</a:t>
            </a:r>
            <a:r>
              <a:rPr lang="en-US" altLang="ja-JP" sz="2000" b="1" dirty="0" smtClean="0"/>
              <a:t>64bit</a:t>
            </a:r>
            <a:r>
              <a:rPr lang="ja-JP" altLang="en-US" sz="2000" b="1" dirty="0" smtClean="0"/>
              <a:t>か、それが問題だ</a:t>
            </a:r>
            <a:endParaRPr lang="en-GB" altLang="en-US" sz="2000" b="1" dirty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150938" y="3140075"/>
            <a:ext cx="340995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 dirty="0" smtClean="0"/>
              <a:t>32bit</a:t>
            </a:r>
            <a:r>
              <a:rPr lang="ja-JP" altLang="en-US" sz="1600" b="1" u="sng" dirty="0" smtClean="0"/>
              <a:t>版の優位点</a:t>
            </a:r>
            <a:endParaRPr lang="en-GB" altLang="en-US" sz="1600" b="1" u="sng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ja-JP" altLang="en-US" sz="1400" dirty="0" smtClean="0"/>
              <a:t>ヒープサイズが小さいとき、メモリ使用量が少なくメモリ参照が高速</a:t>
            </a:r>
            <a:endParaRPr lang="en-US" altLang="ja-JP" sz="1400" dirty="0" smtClean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1400" dirty="0" smtClean="0"/>
              <a:t>JIT</a:t>
            </a:r>
            <a:r>
              <a:rPr lang="ja-JP" altLang="en-US" sz="1400" dirty="0" smtClean="0"/>
              <a:t>クライアントコンパイラのみを使用可能</a:t>
            </a:r>
            <a:endParaRPr lang="en-GB" altLang="en-US" sz="1400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 dirty="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495800" y="3140075"/>
            <a:ext cx="364013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 dirty="0" smtClean="0"/>
              <a:t>32bit</a:t>
            </a:r>
            <a:r>
              <a:rPr lang="ja-JP" altLang="en-US" sz="1600" b="1" u="sng" dirty="0" smtClean="0"/>
              <a:t>版の欠点</a:t>
            </a:r>
            <a:endParaRPr lang="en-GB" altLang="en-US" sz="1600" b="1" u="sng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ja-JP" altLang="en-US" sz="1400" dirty="0" smtClean="0"/>
              <a:t>プロセス合計サイズが</a:t>
            </a:r>
            <a:r>
              <a:rPr lang="en-US" altLang="ja-JP" sz="1400" dirty="0" smtClean="0"/>
              <a:t>2GB</a:t>
            </a:r>
            <a:r>
              <a:rPr lang="en-US" altLang="ja-JP" sz="1400" baseline="30000" dirty="0" smtClean="0">
                <a:solidFill>
                  <a:schemeClr val="accent2">
                    <a:lumMod val="75000"/>
                  </a:schemeClr>
                </a:solidFill>
              </a:rPr>
              <a:t>*1</a:t>
            </a:r>
            <a:r>
              <a:rPr lang="ja-JP" altLang="en-US" sz="1400" dirty="0" smtClean="0"/>
              <a:t>以下に制限</a:t>
            </a:r>
            <a:endParaRPr lang="en-GB" altLang="en-US" sz="1400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 dirty="0"/>
              <a:t>l</a:t>
            </a:r>
            <a:r>
              <a:rPr lang="en-GB" altLang="en-US" sz="1400" dirty="0" smtClean="0"/>
              <a:t>ong</a:t>
            </a:r>
            <a:r>
              <a:rPr lang="ja-JP" altLang="en-US" sz="1400" dirty="0" smtClean="0"/>
              <a:t>型、</a:t>
            </a:r>
            <a:r>
              <a:rPr lang="en-US" altLang="ja-JP" sz="1400" dirty="0" smtClean="0"/>
              <a:t>double</a:t>
            </a:r>
            <a:r>
              <a:rPr lang="ja-JP" altLang="en-US" sz="1400" dirty="0" smtClean="0"/>
              <a:t>型で</a:t>
            </a:r>
            <a:r>
              <a:rPr lang="en-US" altLang="ja-JP" sz="1400" dirty="0" smtClean="0"/>
              <a:t>64bit</a:t>
            </a:r>
            <a:r>
              <a:rPr lang="ja-JP" altLang="en-US" sz="1400" dirty="0" smtClean="0"/>
              <a:t>レジスタを利用できず低速</a:t>
            </a:r>
            <a:endParaRPr lang="en-US" altLang="ja-JP" sz="1400" dirty="0" smtClean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endParaRPr lang="en-US" altLang="ja-JP" sz="1400" dirty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ja-JP" sz="1400" dirty="0" smtClean="0"/>
              <a:t>*1 Windows 32bit OS</a:t>
            </a:r>
            <a:r>
              <a:rPr lang="ja-JP" altLang="en-US" sz="1400" dirty="0" smtClean="0"/>
              <a:t>の場合</a:t>
            </a:r>
            <a:endParaRPr lang="en-US" altLang="ja-JP" sz="1400" dirty="0" smtClean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endParaRPr lang="en-GB" altLang="en-US" sz="1400" dirty="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42988" y="4627285"/>
            <a:ext cx="7164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ja-JP" altLang="en-US" sz="2000" b="1" dirty="0" smtClean="0"/>
              <a:t>書籍「</a:t>
            </a:r>
            <a:r>
              <a:rPr lang="en-US" altLang="ja-JP" sz="2000" b="1" dirty="0" smtClean="0"/>
              <a:t>Java</a:t>
            </a:r>
            <a:r>
              <a:rPr lang="ja-JP" altLang="en-US" sz="2000" b="1" dirty="0" smtClean="0"/>
              <a:t>パフォーマンス」より</a:t>
            </a:r>
            <a:endParaRPr lang="en-US" altLang="en-US" sz="2000" b="1" dirty="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50938" y="2292737"/>
            <a:ext cx="69262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400" dirty="0" smtClean="0"/>
              <a:t>OS</a:t>
            </a:r>
            <a:r>
              <a:rPr lang="ja-JP" altLang="en-US" sz="1400" dirty="0" smtClean="0"/>
              <a:t>が</a:t>
            </a:r>
            <a:r>
              <a:rPr lang="en-US" altLang="ja-JP" sz="1400" dirty="0" smtClean="0"/>
              <a:t>32bit</a:t>
            </a:r>
            <a:r>
              <a:rPr lang="ja-JP" altLang="en-US" sz="1400" dirty="0" smtClean="0"/>
              <a:t>であれば、</a:t>
            </a:r>
            <a:r>
              <a:rPr lang="en-US" altLang="ja-JP" sz="1400" dirty="0" smtClean="0"/>
              <a:t>Java VM</a:t>
            </a:r>
            <a:r>
              <a:rPr lang="ja-JP" altLang="en-US" sz="1400" dirty="0" smtClean="0"/>
              <a:t>は</a:t>
            </a:r>
            <a:r>
              <a:rPr lang="en-US" altLang="ja-JP" sz="1400" dirty="0" smtClean="0"/>
              <a:t>32bit</a:t>
            </a:r>
            <a:r>
              <a:rPr lang="ja-JP" altLang="en-US" sz="1400" dirty="0" smtClean="0"/>
              <a:t>のみ。</a:t>
            </a:r>
            <a:r>
              <a:rPr lang="en-US" altLang="ja-JP" sz="1400" dirty="0" smtClean="0"/>
              <a:t>OS</a:t>
            </a:r>
            <a:r>
              <a:rPr lang="ja-JP" altLang="en-US" sz="1400" dirty="0" smtClean="0"/>
              <a:t>が</a:t>
            </a:r>
            <a:r>
              <a:rPr lang="en-US" altLang="ja-JP" sz="1400" dirty="0" smtClean="0"/>
              <a:t>64bit</a:t>
            </a:r>
            <a:r>
              <a:rPr lang="ja-JP" altLang="en-US" sz="1400" dirty="0" smtClean="0"/>
              <a:t>のときは、</a:t>
            </a:r>
            <a:r>
              <a:rPr lang="en-US" altLang="ja-JP" sz="1400" dirty="0" smtClean="0"/>
              <a:t>Java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VM</a:t>
            </a:r>
            <a:r>
              <a:rPr lang="ja-JP" altLang="en-US" sz="1400" dirty="0" smtClean="0"/>
              <a:t>は</a:t>
            </a:r>
            <a:r>
              <a:rPr lang="en-US" altLang="ja-JP" sz="1400" dirty="0" smtClean="0"/>
              <a:t>32bit</a:t>
            </a:r>
            <a:r>
              <a:rPr lang="ja-JP" altLang="en-US" sz="1400" dirty="0" smtClean="0"/>
              <a:t>も</a:t>
            </a:r>
            <a:r>
              <a:rPr lang="en-US" altLang="ja-JP" sz="1400" dirty="0" smtClean="0"/>
              <a:t>64bit</a:t>
            </a:r>
            <a:r>
              <a:rPr lang="ja-JP" altLang="en-US" sz="1400" dirty="0" smtClean="0"/>
              <a:t>も選択可能。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05813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アナログ時計のプロセス情報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1600201"/>
            <a:ext cx="8229600" cy="604664"/>
          </a:xfrm>
        </p:spPr>
        <p:txBody>
          <a:bodyPr/>
          <a:lstStyle/>
          <a:p>
            <a:r>
              <a:rPr kumimoji="1" lang="en-US" altLang="ja-JP" dirty="0" smtClean="0"/>
              <a:t>Process Explorer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780928"/>
            <a:ext cx="2474021" cy="309634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768719"/>
            <a:ext cx="2483776" cy="310855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75543" y="240826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JDK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8u92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64bit</a:t>
            </a:r>
            <a:r>
              <a:rPr kumimoji="1" lang="ja-JP" altLang="en-US" dirty="0" smtClean="0"/>
              <a:t>版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05485" y="238065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JDK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8u92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32bit</a:t>
            </a:r>
            <a:r>
              <a:rPr kumimoji="1" lang="ja-JP" altLang="en-US" dirty="0" smtClean="0"/>
              <a:t>版</a:t>
            </a:r>
            <a:endParaRPr kumimoji="1" lang="ja-JP" altLang="en-US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124260"/>
              </p:ext>
            </p:extLst>
          </p:nvPr>
        </p:nvGraphicFramePr>
        <p:xfrm>
          <a:off x="5625764" y="2996952"/>
          <a:ext cx="3410732" cy="10972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38524"/>
                <a:gridCol w="936104"/>
                <a:gridCol w="936104"/>
              </a:tblGrid>
              <a:tr h="165962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64bit JVM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32bit  JVM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165962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Private</a:t>
                      </a:r>
                      <a:r>
                        <a:rPr kumimoji="1" lang="ja-JP" altLang="en-US" sz="1200" dirty="0" smtClean="0"/>
                        <a:t> </a:t>
                      </a:r>
                      <a:r>
                        <a:rPr kumimoji="1" lang="en-US" altLang="ja-JP" sz="1200" dirty="0" smtClean="0"/>
                        <a:t>Bytes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318MB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88MB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165962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Working</a:t>
                      </a:r>
                      <a:r>
                        <a:rPr kumimoji="1" lang="ja-JP" altLang="en-US" sz="1200" dirty="0" smtClean="0"/>
                        <a:t> </a:t>
                      </a:r>
                      <a:r>
                        <a:rPr kumimoji="1" lang="en-US" altLang="ja-JP" sz="1200" dirty="0" smtClean="0"/>
                        <a:t>Set</a:t>
                      </a:r>
                      <a:r>
                        <a:rPr kumimoji="1" lang="ja-JP" altLang="en-US" sz="1200" dirty="0" smtClean="0"/>
                        <a:t> </a:t>
                      </a:r>
                      <a:r>
                        <a:rPr kumimoji="1" lang="en-US" altLang="ja-JP" sz="1200" dirty="0" smtClean="0"/>
                        <a:t>-</a:t>
                      </a:r>
                      <a:r>
                        <a:rPr kumimoji="1" lang="ja-JP" altLang="en-US" sz="1200" dirty="0" smtClean="0"/>
                        <a:t> </a:t>
                      </a:r>
                      <a:r>
                        <a:rPr kumimoji="1" lang="en-US" altLang="ja-JP" sz="1200" dirty="0" smtClean="0"/>
                        <a:t>Private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110MB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50MB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165962"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Virsutal</a:t>
                      </a:r>
                      <a:r>
                        <a:rPr kumimoji="1" lang="ja-JP" altLang="en-US" sz="1200" dirty="0" smtClean="0"/>
                        <a:t> </a:t>
                      </a:r>
                      <a:r>
                        <a:rPr kumimoji="1" lang="en-US" altLang="ja-JP" sz="1200" dirty="0" smtClean="0"/>
                        <a:t>Size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3717MB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551MB</a:t>
                      </a:r>
                      <a:endParaRPr kumimoji="1" lang="ja-JP" alt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9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簡単な配布、インストール、実行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44824"/>
            <a:ext cx="5160205" cy="174684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3491880" y="2132856"/>
            <a:ext cx="1440160" cy="1440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076379"/>
            <a:ext cx="2971953" cy="1606633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631" y="4005064"/>
            <a:ext cx="2514729" cy="2597283"/>
          </a:xfrm>
          <a:prstGeom prst="rect">
            <a:avLst/>
          </a:prstGeom>
        </p:spPr>
      </p:pic>
      <p:sp>
        <p:nvSpPr>
          <p:cNvPr id="25" name="下カーブ矢印 24"/>
          <p:cNvSpPr/>
          <p:nvPr/>
        </p:nvSpPr>
        <p:spPr>
          <a:xfrm rot="2676270">
            <a:off x="5327956" y="2132129"/>
            <a:ext cx="1470128" cy="50010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左カーブ矢印 25"/>
          <p:cNvSpPr/>
          <p:nvPr/>
        </p:nvSpPr>
        <p:spPr>
          <a:xfrm rot="3657034">
            <a:off x="4106500" y="4228270"/>
            <a:ext cx="516587" cy="155890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横巻き 27"/>
          <p:cNvSpPr/>
          <p:nvPr/>
        </p:nvSpPr>
        <p:spPr>
          <a:xfrm>
            <a:off x="4211960" y="5491443"/>
            <a:ext cx="4680520" cy="90116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400" dirty="0"/>
              <a:t>Microsoft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Windows</a:t>
            </a:r>
            <a:r>
              <a:rPr kumimoji="1" lang="ja-JP" altLang="en-US" sz="2400" dirty="0"/>
              <a:t> インストーラー</a:t>
            </a:r>
          </a:p>
        </p:txBody>
      </p:sp>
    </p:spTree>
    <p:extLst>
      <p:ext uri="{BB962C8B-B14F-4D97-AF65-F5344CB8AC3E}">
        <p14:creationId xmlns:p14="http://schemas.microsoft.com/office/powerpoint/2010/main" val="293435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アナログ時計のプロセス情報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1600201"/>
            <a:ext cx="8229600" cy="604664"/>
          </a:xfrm>
        </p:spPr>
        <p:txBody>
          <a:bodyPr/>
          <a:lstStyle/>
          <a:p>
            <a:r>
              <a:rPr kumimoji="1" lang="en-US" altLang="ja-JP" dirty="0" smtClean="0"/>
              <a:t>Process Explorer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5543" y="240826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JDK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8u92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64bit</a:t>
            </a:r>
            <a:r>
              <a:rPr kumimoji="1" lang="ja-JP" altLang="en-US" dirty="0" smtClean="0"/>
              <a:t>版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05485" y="238065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JDK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8u92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32bit</a:t>
            </a:r>
            <a:r>
              <a:rPr kumimoji="1" lang="ja-JP" altLang="en-US" dirty="0" smtClean="0"/>
              <a:t>版</a:t>
            </a:r>
            <a:endParaRPr kumimoji="1" lang="ja-JP" altLang="en-US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5625764" y="2996952"/>
          <a:ext cx="3410732" cy="10972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38524"/>
                <a:gridCol w="936104"/>
                <a:gridCol w="936104"/>
              </a:tblGrid>
              <a:tr h="165962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64bit JVM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32bit  JVM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165962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Private</a:t>
                      </a:r>
                      <a:r>
                        <a:rPr kumimoji="1" lang="ja-JP" altLang="en-US" sz="1200" dirty="0" smtClean="0"/>
                        <a:t> </a:t>
                      </a:r>
                      <a:r>
                        <a:rPr kumimoji="1" lang="en-US" altLang="ja-JP" sz="1200" dirty="0" smtClean="0"/>
                        <a:t>Bytes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318MB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88MB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165962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Working</a:t>
                      </a:r>
                      <a:r>
                        <a:rPr kumimoji="1" lang="ja-JP" altLang="en-US" sz="1200" dirty="0" smtClean="0"/>
                        <a:t> </a:t>
                      </a:r>
                      <a:r>
                        <a:rPr kumimoji="1" lang="en-US" altLang="ja-JP" sz="1200" dirty="0" smtClean="0"/>
                        <a:t>Set</a:t>
                      </a:r>
                      <a:r>
                        <a:rPr kumimoji="1" lang="ja-JP" altLang="en-US" sz="1200" dirty="0" smtClean="0"/>
                        <a:t> </a:t>
                      </a:r>
                      <a:r>
                        <a:rPr kumimoji="1" lang="en-US" altLang="ja-JP" sz="1200" dirty="0" smtClean="0"/>
                        <a:t>-</a:t>
                      </a:r>
                      <a:r>
                        <a:rPr kumimoji="1" lang="ja-JP" altLang="en-US" sz="1200" dirty="0" smtClean="0"/>
                        <a:t> </a:t>
                      </a:r>
                      <a:r>
                        <a:rPr kumimoji="1" lang="en-US" altLang="ja-JP" sz="1200" dirty="0" smtClean="0"/>
                        <a:t>Private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110MB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50MB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165962"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Virsutal</a:t>
                      </a:r>
                      <a:r>
                        <a:rPr kumimoji="1" lang="ja-JP" altLang="en-US" sz="1200" dirty="0" smtClean="0"/>
                        <a:t> </a:t>
                      </a:r>
                      <a:r>
                        <a:rPr kumimoji="1" lang="en-US" altLang="ja-JP" sz="1200" dirty="0" smtClean="0"/>
                        <a:t>Size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3717MB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551MB</a:t>
                      </a:r>
                      <a:endParaRPr kumimoji="1" lang="ja-JP" alt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276" y="2777593"/>
            <a:ext cx="2476686" cy="309967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79" y="2777593"/>
            <a:ext cx="2476686" cy="309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1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補遺</a:t>
            </a:r>
            <a:endParaRPr lang="en-US" altLang="en-US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000" b="1" dirty="0" smtClean="0"/>
              <a:t>JIT</a:t>
            </a:r>
            <a:r>
              <a:rPr lang="ja-JP" altLang="en-US" sz="2000" b="1" dirty="0" smtClean="0"/>
              <a:t>コンパイラの使用するスレッド数</a:t>
            </a:r>
            <a:endParaRPr lang="en-GB" altLang="en-US" sz="2000" b="1" dirty="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31875" y="6277542"/>
            <a:ext cx="7164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ja-JP" altLang="en-US" sz="2000" b="1" dirty="0" smtClean="0"/>
              <a:t>書籍「</a:t>
            </a:r>
            <a:r>
              <a:rPr lang="en-US" altLang="ja-JP" sz="2000" b="1" dirty="0" smtClean="0"/>
              <a:t>Java</a:t>
            </a:r>
            <a:r>
              <a:rPr lang="ja-JP" altLang="en-US" sz="2000" b="1" dirty="0" smtClean="0"/>
              <a:t>パフォーマンス」</a:t>
            </a:r>
            <a:r>
              <a:rPr lang="en-US" altLang="ja-JP" sz="2000" b="1" dirty="0" smtClean="0"/>
              <a:t>4.5.1</a:t>
            </a:r>
            <a:r>
              <a:rPr lang="ja-JP" altLang="en-US" sz="2000" b="1" dirty="0" smtClean="0"/>
              <a:t>より</a:t>
            </a:r>
            <a:endParaRPr lang="en-US" altLang="en-US" sz="2000" b="1" dirty="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50938" y="2292737"/>
            <a:ext cx="6926262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400" dirty="0" smtClean="0"/>
              <a:t>32bit</a:t>
            </a:r>
            <a:r>
              <a:rPr lang="ja-JP" altLang="en-US" sz="1400" dirty="0" smtClean="0"/>
              <a:t>版は、クライアントコンパイラ（</a:t>
            </a:r>
            <a:r>
              <a:rPr lang="en-US" altLang="ja-JP" sz="1400" dirty="0" smtClean="0"/>
              <a:t>C1</a:t>
            </a:r>
            <a:r>
              <a:rPr lang="ja-JP" altLang="en-US" sz="1400" dirty="0" smtClean="0"/>
              <a:t>）とサーバーコンパイラ（</a:t>
            </a:r>
            <a:r>
              <a:rPr lang="en-US" altLang="ja-JP" sz="1400" dirty="0" smtClean="0"/>
              <a:t>C2</a:t>
            </a:r>
            <a:r>
              <a:rPr lang="ja-JP" altLang="en-US" sz="1400" dirty="0" smtClean="0"/>
              <a:t>）の選択が可能</a:t>
            </a:r>
            <a:endParaRPr lang="en-US" altLang="ja-JP" sz="1400" dirty="0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 smtClean="0"/>
              <a:t>64bit</a:t>
            </a:r>
            <a:r>
              <a:rPr lang="ja-JP" altLang="en-US" sz="1400" dirty="0" smtClean="0"/>
              <a:t>版は、階層コンパイラ（</a:t>
            </a:r>
            <a:r>
              <a:rPr lang="en-US" altLang="ja-JP" sz="1400" dirty="0" smtClean="0"/>
              <a:t>C1+C2</a:t>
            </a:r>
            <a:r>
              <a:rPr lang="ja-JP" altLang="en-US" sz="1400" dirty="0" smtClean="0"/>
              <a:t>）とサーバーコンパイラ（</a:t>
            </a:r>
            <a:r>
              <a:rPr lang="en-US" altLang="ja-JP" sz="1400" dirty="0" smtClean="0"/>
              <a:t>C2</a:t>
            </a:r>
            <a:r>
              <a:rPr lang="ja-JP" altLang="en-US" sz="1400" dirty="0" smtClean="0"/>
              <a:t>）の選択が可能（</a:t>
            </a:r>
            <a:r>
              <a:rPr lang="en-US" altLang="ja-JP" sz="1400" dirty="0" smtClean="0"/>
              <a:t>C1</a:t>
            </a:r>
            <a:r>
              <a:rPr lang="ja-JP" altLang="en-US" sz="1400" dirty="0" smtClean="0"/>
              <a:t>のみの選択は不可能）</a:t>
            </a:r>
            <a:endParaRPr lang="en-US" altLang="en-US" sz="1400" dirty="0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972726"/>
              </p:ext>
            </p:extLst>
          </p:nvPr>
        </p:nvGraphicFramePr>
        <p:xfrm>
          <a:off x="1596231" y="3320425"/>
          <a:ext cx="6096000" cy="22250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CPU</a:t>
                      </a:r>
                      <a:r>
                        <a:rPr kumimoji="1" lang="ja-JP" altLang="en-US" dirty="0" smtClean="0"/>
                        <a:t>数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C1+C2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403648" y="5760538"/>
            <a:ext cx="4696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-</a:t>
            </a:r>
            <a:r>
              <a:rPr kumimoji="1" lang="en-US" altLang="ja-JP" sz="1600" dirty="0" err="1" smtClean="0"/>
              <a:t>XX:CICompilerCount</a:t>
            </a:r>
            <a:r>
              <a:rPr kumimoji="1" lang="en-US" altLang="ja-JP" sz="1600" dirty="0" smtClean="0"/>
              <a:t>=N </a:t>
            </a:r>
            <a:r>
              <a:rPr kumimoji="1" lang="ja-JP" altLang="en-US" sz="1600" dirty="0" smtClean="0"/>
              <a:t>で合計スレッド数の指定可能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81759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補遺</a:t>
            </a:r>
            <a:endParaRPr lang="en-US" altLang="en-US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000" b="1" dirty="0" smtClean="0"/>
              <a:t>Ｇ</a:t>
            </a:r>
            <a:r>
              <a:rPr lang="ja-JP" altLang="en-US" sz="2000" b="1" dirty="0"/>
              <a:t>Ｃ</a:t>
            </a:r>
            <a:r>
              <a:rPr lang="ja-JP" altLang="en-US" sz="2000" b="1" dirty="0" smtClean="0"/>
              <a:t>の使用するスレッド数</a:t>
            </a:r>
            <a:endParaRPr lang="en-GB" altLang="en-US" sz="2000" b="1" dirty="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31875" y="6277542"/>
            <a:ext cx="7164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ja-JP" altLang="en-US" sz="2000" b="1" dirty="0" smtClean="0"/>
              <a:t>書籍「</a:t>
            </a:r>
            <a:r>
              <a:rPr lang="en-US" altLang="ja-JP" sz="2000" b="1" dirty="0" smtClean="0"/>
              <a:t>Java</a:t>
            </a:r>
            <a:r>
              <a:rPr lang="ja-JP" altLang="en-US" sz="2000" b="1" dirty="0" smtClean="0"/>
              <a:t>パフォーマンス」</a:t>
            </a:r>
            <a:r>
              <a:rPr lang="en-US" altLang="ja-JP" sz="2000" b="1" dirty="0" smtClean="0"/>
              <a:t>5.2.4</a:t>
            </a:r>
            <a:r>
              <a:rPr lang="ja-JP" altLang="en-US" sz="2000" b="1" dirty="0" smtClean="0"/>
              <a:t>より</a:t>
            </a:r>
            <a:endParaRPr lang="en-US" altLang="en-US" sz="2000" b="1" dirty="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50938" y="2292737"/>
            <a:ext cx="6926262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400" dirty="0" smtClean="0"/>
              <a:t>32bit</a:t>
            </a:r>
            <a:r>
              <a:rPr lang="ja-JP" altLang="en-US" sz="1400" dirty="0" smtClean="0"/>
              <a:t>版は、デフォルトでシリアルＧＣ</a:t>
            </a:r>
            <a:endParaRPr lang="en-US" altLang="ja-JP" sz="1400" dirty="0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 smtClean="0"/>
              <a:t>64bit</a:t>
            </a:r>
            <a:r>
              <a:rPr lang="ja-JP" altLang="en-US" sz="1400" dirty="0" smtClean="0"/>
              <a:t>版は、デフォルトで並列（スループット）ＧＣ</a:t>
            </a:r>
            <a:endParaRPr lang="en-US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996250"/>
                  </p:ext>
                </p:extLst>
              </p:nvPr>
            </p:nvGraphicFramePr>
            <p:xfrm>
              <a:off x="1236813" y="3229588"/>
              <a:ext cx="6864200" cy="2347595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887537"/>
                    <a:gridCol w="1367530"/>
                    <a:gridCol w="1440160"/>
                    <a:gridCol w="3168973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CPU</a:t>
                          </a:r>
                          <a:r>
                            <a:rPr kumimoji="1" lang="ja-JP" altLang="en-US" dirty="0" smtClean="0"/>
                            <a:t>数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dirty="0" smtClean="0"/>
                            <a:t>シリアルＧＣ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dirty="0" smtClean="0"/>
                            <a:t>並列ＧＣ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dirty="0" smtClean="0"/>
                            <a:t>備考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8</a:t>
                          </a:r>
                          <a:r>
                            <a:rPr kumimoji="1" lang="ja-JP" altLang="en-US" dirty="0" smtClean="0"/>
                            <a:t>個までは、ＣＰＵごとに１つ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4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4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8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8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16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13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8 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1"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5(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 −8)</m:t>
                                  </m:r>
                                </m:num>
                                <m:den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kumimoji="1" lang="ja-JP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996250"/>
                  </p:ext>
                </p:extLst>
              </p:nvPr>
            </p:nvGraphicFramePr>
            <p:xfrm>
              <a:off x="1236813" y="3229588"/>
              <a:ext cx="6864200" cy="2347595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887537"/>
                    <a:gridCol w="1367530"/>
                    <a:gridCol w="1440160"/>
                    <a:gridCol w="3168973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CPU</a:t>
                          </a:r>
                          <a:r>
                            <a:rPr kumimoji="1" lang="ja-JP" altLang="en-US" dirty="0" smtClean="0"/>
                            <a:t>数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dirty="0" smtClean="0"/>
                            <a:t>シリアルＧＣ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dirty="0" smtClean="0"/>
                            <a:t>並列ＧＣ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dirty="0" smtClean="0"/>
                            <a:t>備考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8</a:t>
                          </a:r>
                          <a:r>
                            <a:rPr kumimoji="1" lang="ja-JP" altLang="en-US" dirty="0" smtClean="0"/>
                            <a:t>個までは、ＣＰＵごとに１つ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4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4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8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8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</a:tr>
                  <a:tr h="493395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16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13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16923" t="-386420" r="-385" b="-864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1403648" y="5760538"/>
            <a:ext cx="47909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-</a:t>
            </a:r>
            <a:r>
              <a:rPr kumimoji="1" lang="en-US" altLang="ja-JP" sz="1600" dirty="0" err="1"/>
              <a:t>XX:ParallelGCThreads</a:t>
            </a:r>
            <a:r>
              <a:rPr kumimoji="1" lang="en-US" altLang="ja-JP" sz="1600" dirty="0"/>
              <a:t>=N </a:t>
            </a:r>
            <a:r>
              <a:rPr kumimoji="1" lang="ja-JP" altLang="en-US" sz="1600" dirty="0" smtClean="0"/>
              <a:t>で合計スレッド数の指定可能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121117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補遺</a:t>
            </a:r>
            <a:endParaRPr lang="en-US" altLang="en-US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000" b="1" dirty="0" smtClean="0"/>
              <a:t>初期ヒープサイズ</a:t>
            </a:r>
            <a:endParaRPr lang="en-GB" altLang="en-US" sz="2000" b="1" dirty="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31875" y="6277542"/>
            <a:ext cx="7164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ja-JP" altLang="en-US" sz="2000" b="1" dirty="0" smtClean="0"/>
              <a:t>書籍「</a:t>
            </a:r>
            <a:r>
              <a:rPr lang="en-US" altLang="ja-JP" sz="2000" b="1" dirty="0" smtClean="0"/>
              <a:t>Java</a:t>
            </a:r>
            <a:r>
              <a:rPr lang="ja-JP" altLang="en-US" sz="2000" b="1" dirty="0" smtClean="0"/>
              <a:t>パフォーマンス」</a:t>
            </a:r>
            <a:r>
              <a:rPr lang="en-US" altLang="ja-JP" sz="2000" b="1" dirty="0" smtClean="0"/>
              <a:t>5.2.3</a:t>
            </a:r>
            <a:r>
              <a:rPr lang="ja-JP" altLang="en-US" sz="2000" b="1" dirty="0" smtClean="0"/>
              <a:t>より</a:t>
            </a:r>
            <a:endParaRPr lang="en-US" altLang="en-US" sz="2000" b="1" dirty="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50938" y="4077072"/>
            <a:ext cx="69262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400" dirty="0" smtClean="0"/>
              <a:t>32bit</a:t>
            </a:r>
            <a:r>
              <a:rPr lang="ja-JP" altLang="en-US" sz="1400" dirty="0" smtClean="0"/>
              <a:t>版（クライアント</a:t>
            </a:r>
            <a:r>
              <a:rPr lang="en-US" altLang="ja-JP" sz="1400" dirty="0" smtClean="0"/>
              <a:t>VM</a:t>
            </a:r>
            <a:r>
              <a:rPr lang="ja-JP" altLang="en-US" sz="1400" dirty="0" smtClean="0"/>
              <a:t>）は、デフォルトで</a:t>
            </a:r>
            <a:r>
              <a:rPr lang="en-US" altLang="ja-JP" sz="1400" dirty="0" smtClean="0"/>
              <a:t>12MB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400" dirty="0" smtClean="0"/>
              <a:t>32bit</a:t>
            </a:r>
            <a:r>
              <a:rPr lang="ja-JP" altLang="en-US" sz="1400" dirty="0" smtClean="0"/>
              <a:t>版（サーバー</a:t>
            </a:r>
            <a:r>
              <a:rPr lang="en-US" altLang="ja-JP" sz="1400" dirty="0" smtClean="0"/>
              <a:t>VM</a:t>
            </a:r>
            <a:r>
              <a:rPr lang="ja-JP" altLang="en-US" sz="1400" dirty="0" smtClean="0"/>
              <a:t>）は、デフォルトで</a:t>
            </a:r>
            <a:r>
              <a:rPr lang="en-US" altLang="ja-JP" sz="1400" dirty="0" smtClean="0"/>
              <a:t>16MB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 smtClean="0"/>
              <a:t>64bit</a:t>
            </a:r>
            <a:r>
              <a:rPr lang="ja-JP" altLang="en-US" sz="1400" dirty="0" smtClean="0"/>
              <a:t>版は、デフォルトで</a:t>
            </a:r>
            <a:r>
              <a:rPr lang="en-US" altLang="ja-JP" sz="1400" dirty="0" smtClean="0"/>
              <a:t>20.75MB</a:t>
            </a:r>
            <a:endParaRPr lang="en-US" altLang="en-US" sz="1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03648" y="5760538"/>
            <a:ext cx="5294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-</a:t>
            </a:r>
            <a:r>
              <a:rPr kumimoji="1" lang="en-US" altLang="ja-JP" sz="1600" dirty="0" err="1" smtClean="0"/>
              <a:t>XX:MetaspaceSize</a:t>
            </a:r>
            <a:r>
              <a:rPr kumimoji="1" lang="en-US" altLang="ja-JP" sz="1600" dirty="0" smtClean="0"/>
              <a:t>=N </a:t>
            </a:r>
            <a:r>
              <a:rPr kumimoji="1" lang="ja-JP" altLang="en-US" sz="1600" dirty="0" smtClean="0"/>
              <a:t>でメタスペース初期サイズの指定可能</a:t>
            </a:r>
            <a:endParaRPr kumimoji="1" lang="ja-JP" altLang="en-US" sz="16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50938" y="2297157"/>
            <a:ext cx="6926262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400" dirty="0" smtClean="0"/>
              <a:t>物理メモリが</a:t>
            </a:r>
            <a:r>
              <a:rPr lang="en-US" altLang="ja-JP" sz="1400" dirty="0" smtClean="0"/>
              <a:t>192MB</a:t>
            </a:r>
            <a:r>
              <a:rPr lang="ja-JP" altLang="en-US" sz="1400" dirty="0" smtClean="0"/>
              <a:t>以下のマシン</a:t>
            </a:r>
            <a:endParaRPr lang="en-US" altLang="ja-JP" sz="1400" dirty="0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400" dirty="0" smtClean="0"/>
              <a:t>・デフォルトで物理メモリの</a:t>
            </a:r>
            <a:r>
              <a:rPr lang="en-US" altLang="ja-JP" sz="1400" dirty="0" smtClean="0"/>
              <a:t>1/2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400" dirty="0" smtClean="0"/>
              <a:t>物理メモリが</a:t>
            </a:r>
            <a:r>
              <a:rPr lang="en-US" altLang="ja-JP" sz="1400" dirty="0" smtClean="0"/>
              <a:t>192MB</a:t>
            </a:r>
            <a:r>
              <a:rPr lang="ja-JP" altLang="en-US" sz="1400" dirty="0" smtClean="0"/>
              <a:t>より大きいマシン</a:t>
            </a:r>
            <a:endParaRPr lang="en-US" altLang="ja-JP" sz="1400" dirty="0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400" dirty="0" smtClean="0"/>
              <a:t>・</a:t>
            </a:r>
            <a:r>
              <a:rPr lang="en-US" altLang="ja-JP" sz="1400" dirty="0" smtClean="0"/>
              <a:t>32bit</a:t>
            </a:r>
            <a:r>
              <a:rPr lang="ja-JP" altLang="en-US" sz="1400" dirty="0" smtClean="0"/>
              <a:t>版（サーバー</a:t>
            </a:r>
            <a:r>
              <a:rPr lang="en-US" altLang="ja-JP" sz="1400" dirty="0" smtClean="0"/>
              <a:t>VM</a:t>
            </a:r>
            <a:r>
              <a:rPr lang="ja-JP" altLang="en-US" sz="1400" dirty="0" smtClean="0"/>
              <a:t>）は、デフォルトで</a:t>
            </a:r>
            <a:r>
              <a:rPr lang="en-US" altLang="ja-JP" sz="1400" dirty="0" smtClean="0"/>
              <a:t>16MB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 smtClean="0"/>
              <a:t>64bit</a:t>
            </a:r>
            <a:r>
              <a:rPr lang="ja-JP" altLang="en-US" sz="1400" dirty="0" smtClean="0"/>
              <a:t>版は、デフォルトで</a:t>
            </a:r>
            <a:r>
              <a:rPr lang="en-US" altLang="ja-JP" sz="1400" dirty="0" smtClean="0"/>
              <a:t>20.75MB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17632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補遺</a:t>
            </a:r>
            <a:endParaRPr lang="en-US" altLang="en-US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000" b="1" dirty="0" smtClean="0"/>
              <a:t>メタスペースの初期サイズ</a:t>
            </a:r>
            <a:endParaRPr lang="en-GB" altLang="en-US" sz="2000" b="1" dirty="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31875" y="6277542"/>
            <a:ext cx="7164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ja-JP" altLang="en-US" sz="2000" b="1" dirty="0" smtClean="0"/>
              <a:t>書籍「</a:t>
            </a:r>
            <a:r>
              <a:rPr lang="en-US" altLang="ja-JP" sz="2000" b="1" dirty="0" smtClean="0"/>
              <a:t>Java</a:t>
            </a:r>
            <a:r>
              <a:rPr lang="ja-JP" altLang="en-US" sz="2000" b="1" dirty="0" smtClean="0"/>
              <a:t>パフォーマンス」</a:t>
            </a:r>
            <a:r>
              <a:rPr lang="en-US" altLang="ja-JP" sz="2000" b="1" dirty="0" smtClean="0"/>
              <a:t>5.2.3</a:t>
            </a:r>
            <a:r>
              <a:rPr lang="ja-JP" altLang="en-US" sz="2000" b="1" dirty="0" smtClean="0"/>
              <a:t>より</a:t>
            </a:r>
            <a:endParaRPr lang="en-US" altLang="en-US" sz="2000" b="1" dirty="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50938" y="2292737"/>
            <a:ext cx="69262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400" dirty="0" smtClean="0"/>
              <a:t>32bit</a:t>
            </a:r>
            <a:r>
              <a:rPr lang="ja-JP" altLang="en-US" sz="1400" dirty="0" smtClean="0"/>
              <a:t>版（クライアント</a:t>
            </a:r>
            <a:r>
              <a:rPr lang="en-US" altLang="ja-JP" sz="1400" dirty="0" smtClean="0"/>
              <a:t>VM</a:t>
            </a:r>
            <a:r>
              <a:rPr lang="ja-JP" altLang="en-US" sz="1400" dirty="0" smtClean="0"/>
              <a:t>）は、デフォルトで</a:t>
            </a:r>
            <a:r>
              <a:rPr lang="en-US" altLang="ja-JP" sz="1400" dirty="0" smtClean="0"/>
              <a:t>12MB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400" dirty="0" smtClean="0"/>
              <a:t>32bit</a:t>
            </a:r>
            <a:r>
              <a:rPr lang="ja-JP" altLang="en-US" sz="1400" dirty="0" smtClean="0"/>
              <a:t>版（サーバー</a:t>
            </a:r>
            <a:r>
              <a:rPr lang="en-US" altLang="ja-JP" sz="1400" dirty="0" smtClean="0"/>
              <a:t>VM</a:t>
            </a:r>
            <a:r>
              <a:rPr lang="ja-JP" altLang="en-US" sz="1400" dirty="0" smtClean="0"/>
              <a:t>）は、デフォルトで</a:t>
            </a:r>
            <a:r>
              <a:rPr lang="en-US" altLang="ja-JP" sz="1400" dirty="0" smtClean="0"/>
              <a:t>16MB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 smtClean="0"/>
              <a:t>64bit</a:t>
            </a:r>
            <a:r>
              <a:rPr lang="ja-JP" altLang="en-US" sz="1400" dirty="0" smtClean="0"/>
              <a:t>版は、デフォルトで</a:t>
            </a:r>
            <a:r>
              <a:rPr lang="en-US" altLang="ja-JP" sz="1400" dirty="0" smtClean="0"/>
              <a:t>20.75MB</a:t>
            </a:r>
            <a:endParaRPr lang="en-US" altLang="en-US" sz="1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03648" y="5760538"/>
            <a:ext cx="5294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-</a:t>
            </a:r>
            <a:r>
              <a:rPr kumimoji="1" lang="en-US" altLang="ja-JP" sz="1600" dirty="0" err="1" smtClean="0"/>
              <a:t>XX:MetaspaceSize</a:t>
            </a:r>
            <a:r>
              <a:rPr kumimoji="1" lang="en-US" altLang="ja-JP" sz="1600" dirty="0" smtClean="0"/>
              <a:t>=N </a:t>
            </a:r>
            <a:r>
              <a:rPr kumimoji="1" lang="ja-JP" altLang="en-US" sz="1600" dirty="0" smtClean="0"/>
              <a:t>でメタスペース初期サイズの指定可能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38333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補遺</a:t>
            </a:r>
            <a:endParaRPr lang="en-US" altLang="en-US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000" b="1" dirty="0"/>
              <a:t>スレッド</a:t>
            </a:r>
            <a:r>
              <a:rPr lang="ja-JP" altLang="en-US" sz="2000" b="1" dirty="0" smtClean="0"/>
              <a:t>の使用するスタックサイズ</a:t>
            </a:r>
            <a:endParaRPr lang="en-GB" altLang="en-US" sz="2000" b="1" dirty="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31875" y="6277542"/>
            <a:ext cx="7164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ja-JP" altLang="en-US" sz="2000" b="1" dirty="0" smtClean="0"/>
              <a:t>書籍「</a:t>
            </a:r>
            <a:r>
              <a:rPr lang="en-US" altLang="ja-JP" sz="2000" b="1" dirty="0" smtClean="0"/>
              <a:t>Java</a:t>
            </a:r>
            <a:r>
              <a:rPr lang="ja-JP" altLang="en-US" sz="2000" b="1" dirty="0" smtClean="0"/>
              <a:t>パフォーマンス」</a:t>
            </a:r>
            <a:r>
              <a:rPr lang="en-US" altLang="ja-JP" sz="2000" b="1" dirty="0" smtClean="0"/>
              <a:t>9.4.</a:t>
            </a:r>
            <a:r>
              <a:rPr lang="en-US" altLang="ja-JP" sz="2000" b="1" dirty="0"/>
              <a:t>1</a:t>
            </a:r>
            <a:r>
              <a:rPr lang="ja-JP" altLang="en-US" sz="2000" b="1" dirty="0" smtClean="0"/>
              <a:t>より</a:t>
            </a:r>
            <a:endParaRPr lang="en-US" altLang="en-US" sz="2000" b="1" dirty="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50938" y="2292737"/>
            <a:ext cx="6926262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400" dirty="0" smtClean="0"/>
              <a:t>32bit</a:t>
            </a:r>
            <a:r>
              <a:rPr lang="ja-JP" altLang="en-US" sz="1400" dirty="0" smtClean="0"/>
              <a:t>版は、デフォルトで</a:t>
            </a:r>
            <a:r>
              <a:rPr lang="en-US" altLang="ja-JP" sz="1400" dirty="0" smtClean="0"/>
              <a:t>320KB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 smtClean="0"/>
              <a:t>64bit</a:t>
            </a:r>
            <a:r>
              <a:rPr lang="ja-JP" altLang="en-US" sz="1400" dirty="0" smtClean="0"/>
              <a:t>版は、デフォルトで</a:t>
            </a:r>
            <a:r>
              <a:rPr lang="en-US" altLang="ja-JP" sz="1400" dirty="0" smtClean="0"/>
              <a:t>1MB</a:t>
            </a:r>
            <a:endParaRPr lang="en-US" altLang="en-US" sz="1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03648" y="5760538"/>
            <a:ext cx="4639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-</a:t>
            </a:r>
            <a:r>
              <a:rPr kumimoji="1" lang="en-US" altLang="ja-JP" sz="1600" dirty="0" err="1" smtClean="0"/>
              <a:t>Xss</a:t>
            </a:r>
            <a:r>
              <a:rPr kumimoji="1" lang="en-US" altLang="ja-JP" sz="1600" dirty="0" smtClean="0"/>
              <a:t>=N </a:t>
            </a:r>
            <a:r>
              <a:rPr kumimoji="1" lang="ja-JP" altLang="en-US" sz="1600" dirty="0" smtClean="0"/>
              <a:t>でスレッドあたりのスタックサイズの指定可能</a:t>
            </a:r>
            <a:endParaRPr kumimoji="1" lang="ja-JP" altLang="en-US" sz="1600" dirty="0"/>
          </a:p>
        </p:txBody>
      </p:sp>
      <p:sp>
        <p:nvSpPr>
          <p:cNvPr id="2" name="メモ 1"/>
          <p:cNvSpPr/>
          <p:nvPr/>
        </p:nvSpPr>
        <p:spPr>
          <a:xfrm>
            <a:off x="6043060" y="4601202"/>
            <a:ext cx="2376264" cy="864096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dirty="0" smtClean="0"/>
              <a:t>メインスレッドのスタックサイズは</a:t>
            </a:r>
            <a:r>
              <a:rPr kumimoji="1" lang="en-US" altLang="ja-JP" sz="1600" dirty="0" smtClean="0"/>
              <a:t>-</a:t>
            </a:r>
            <a:r>
              <a:rPr kumimoji="1" lang="en-US" altLang="ja-JP" sz="1600" dirty="0" err="1" smtClean="0"/>
              <a:t>Xss</a:t>
            </a:r>
            <a:r>
              <a:rPr kumimoji="1" lang="ja-JP" altLang="en-US" sz="1600" dirty="0" smtClean="0"/>
              <a:t>で指定したものとは別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65779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PC</a:t>
            </a:r>
            <a:r>
              <a:rPr kumimoji="1" lang="ja-JP" altLang="en-US" dirty="0" smtClean="0"/>
              <a:t>のリソース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計測ツールにより呼び方がゆらぐ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015909"/>
              </p:ext>
            </p:extLst>
          </p:nvPr>
        </p:nvGraphicFramePr>
        <p:xfrm>
          <a:off x="323529" y="2936081"/>
          <a:ext cx="7992886" cy="26619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344204"/>
                <a:gridCol w="1688243"/>
                <a:gridCol w="1584176"/>
                <a:gridCol w="1656184"/>
                <a:gridCol w="720079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項目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パフォーマンスカウンタ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Process</a:t>
                      </a:r>
                      <a:r>
                        <a:rPr kumimoji="1" lang="ja-JP" altLang="en-US" dirty="0" smtClean="0"/>
                        <a:t> </a:t>
                      </a:r>
                      <a:r>
                        <a:rPr kumimoji="1" lang="en-US" altLang="ja-JP" dirty="0" smtClean="0"/>
                        <a:t>Explorer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タスクマネージャ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仮想サイズ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Virtual Bytes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Virtual Size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コミットサイズ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Private Bytes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Private Bytes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コミットサイズ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ワーキングセット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Working Set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Working Set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ワーキングセット（メモリ）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プライベートワーキングセット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Working</a:t>
                      </a:r>
                      <a:r>
                        <a:rPr kumimoji="1" lang="en-US" altLang="ja-JP" baseline="0" dirty="0" smtClean="0"/>
                        <a:t> Set - Private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WS Private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メモリ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22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Windows</a:t>
            </a:r>
            <a:r>
              <a:rPr kumimoji="1" lang="ja-JP" altLang="en-US" dirty="0"/>
              <a:t>インストーラーの作成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1600201"/>
            <a:ext cx="8229600" cy="2548880"/>
          </a:xfrm>
        </p:spPr>
        <p:txBody>
          <a:bodyPr/>
          <a:lstStyle/>
          <a:p>
            <a:r>
              <a:rPr kumimoji="1" lang="ja-JP" altLang="en-US" dirty="0" err="1"/>
              <a:t>ｊ</a:t>
            </a:r>
            <a:r>
              <a:rPr kumimoji="1" lang="en-US" altLang="ja-JP" dirty="0" err="1" smtClean="0"/>
              <a:t>avapackager</a:t>
            </a:r>
            <a:endParaRPr kumimoji="1" lang="en-US" altLang="ja-JP" dirty="0"/>
          </a:p>
          <a:p>
            <a:pPr lvl="1"/>
            <a:r>
              <a:rPr kumimoji="1" lang="ja-JP" altLang="en-US" dirty="0" smtClean="0"/>
              <a:t>次の</a:t>
            </a:r>
            <a:r>
              <a:rPr kumimoji="1" lang="ja-JP" altLang="en-US" dirty="0"/>
              <a:t>機能</a:t>
            </a:r>
            <a:r>
              <a:rPr kumimoji="1" lang="ja-JP" altLang="en-US" dirty="0" smtClean="0"/>
              <a:t>を持つ</a:t>
            </a:r>
            <a:r>
              <a:rPr kumimoji="1" lang="en-US" altLang="ja-JP" dirty="0" smtClean="0"/>
              <a:t>JDK</a:t>
            </a:r>
            <a:r>
              <a:rPr kumimoji="1" lang="ja-JP" altLang="en-US" dirty="0" smtClean="0"/>
              <a:t>標準コマンド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CSS</a:t>
            </a:r>
            <a:r>
              <a:rPr kumimoji="1" lang="ja-JP" altLang="en-US" dirty="0" smtClean="0"/>
              <a:t>ファイルをバイナリ形式に変換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JAR</a:t>
            </a:r>
            <a:r>
              <a:rPr kumimoji="1" lang="ja-JP" altLang="en-US" dirty="0" smtClean="0"/>
              <a:t>アーカイブファイルを作成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再配布用パッケージを作成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JAR</a:t>
            </a:r>
            <a:r>
              <a:rPr kumimoji="1" lang="ja-JP" altLang="en-US" dirty="0" smtClean="0"/>
              <a:t>ファイルを</a:t>
            </a:r>
            <a:r>
              <a:rPr kumimoji="1" lang="ja-JP" altLang="en-US" dirty="0" smtClean="0"/>
              <a:t>署名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オプション説明</a:t>
            </a:r>
            <a:endParaRPr kumimoji="1" lang="en-US" altLang="ja-JP" dirty="0"/>
          </a:p>
          <a:p>
            <a:pPr marL="914400" lvl="2" indent="0">
              <a:buNone/>
            </a:pPr>
            <a:r>
              <a:rPr kumimoji="1" lang="en-US" altLang="ja-JP" dirty="0" smtClean="0">
                <a:hlinkClick r:id="rId2"/>
              </a:rPr>
              <a:t>https</a:t>
            </a:r>
            <a:r>
              <a:rPr kumimoji="1" lang="en-US" altLang="ja-JP" dirty="0">
                <a:hlinkClick r:id="rId2"/>
              </a:rPr>
              <a:t>://docs.oracle.com/javase/jp/8/docs/technotes/tools/windows/javapackager.html</a:t>
            </a:r>
            <a:endParaRPr kumimoji="1" lang="ja-JP" altLang="en-US" dirty="0"/>
          </a:p>
          <a:p>
            <a:pPr lvl="2"/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8538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5004048" y="4437112"/>
            <a:ext cx="3240360" cy="216024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自己完結型アプリケーション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83568" y="4455115"/>
            <a:ext cx="3240360" cy="120613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スタンドアロンアプリケーション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Windows</a:t>
            </a:r>
            <a:r>
              <a:rPr kumimoji="1" lang="ja-JP" altLang="en-US" dirty="0"/>
              <a:t>インストーラーの作成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1600201"/>
            <a:ext cx="8229600" cy="2548880"/>
          </a:xfrm>
        </p:spPr>
        <p:txBody>
          <a:bodyPr/>
          <a:lstStyle/>
          <a:p>
            <a:r>
              <a:rPr kumimoji="1" lang="ja-JP" altLang="en-US" dirty="0" err="1"/>
              <a:t>ｊ</a:t>
            </a:r>
            <a:r>
              <a:rPr kumimoji="1" lang="en-US" altLang="ja-JP" dirty="0" err="1" smtClean="0"/>
              <a:t>avapackager</a:t>
            </a:r>
            <a:endParaRPr kumimoji="1" lang="en-US" altLang="ja-JP" dirty="0"/>
          </a:p>
          <a:p>
            <a:pPr lvl="1"/>
            <a:r>
              <a:rPr kumimoji="1" lang="ja-JP" altLang="en-US" dirty="0" smtClean="0"/>
              <a:t>次の</a:t>
            </a:r>
            <a:r>
              <a:rPr kumimoji="1" lang="ja-JP" altLang="en-US" dirty="0"/>
              <a:t>機能</a:t>
            </a:r>
            <a:r>
              <a:rPr kumimoji="1" lang="ja-JP" altLang="en-US" dirty="0" smtClean="0"/>
              <a:t>を持つ</a:t>
            </a:r>
            <a:r>
              <a:rPr kumimoji="1" lang="en-US" altLang="ja-JP" dirty="0" smtClean="0"/>
              <a:t>JDK</a:t>
            </a:r>
            <a:r>
              <a:rPr kumimoji="1" lang="ja-JP" altLang="en-US" dirty="0" smtClean="0"/>
              <a:t>標準コマンド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CSS</a:t>
            </a:r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</a:rPr>
              <a:t>ファイルをバイナリ形式に変換</a:t>
            </a:r>
            <a:endParaRPr kumimoji="1" lang="en-US" altLang="ja-JP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JAR</a:t>
            </a:r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</a:rPr>
              <a:t>アーカイブファイルを作成</a:t>
            </a:r>
            <a:endParaRPr kumimoji="1" lang="en-US" altLang="ja-JP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kumimoji="1" lang="ja-JP" altLang="en-US" dirty="0" smtClean="0"/>
              <a:t>再配布用パッケージを作成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JAR</a:t>
            </a:r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</a:rPr>
              <a:t>ファイルを署名</a:t>
            </a:r>
            <a:endParaRPr kumimoji="1" lang="en-US" altLang="ja-JP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367644" y="4959759"/>
            <a:ext cx="1872208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アプリケーション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688124" y="4869160"/>
            <a:ext cx="1872208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アプリケーション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367644" y="5788439"/>
            <a:ext cx="1872208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JRE</a:t>
            </a:r>
            <a:endParaRPr kumimoji="1" lang="ja-JP" altLang="en-US" sz="2400" dirty="0"/>
          </a:p>
        </p:txBody>
      </p:sp>
      <p:sp>
        <p:nvSpPr>
          <p:cNvPr id="9" name="正方形/長方形 8"/>
          <p:cNvSpPr/>
          <p:nvPr/>
        </p:nvSpPr>
        <p:spPr>
          <a:xfrm>
            <a:off x="5688124" y="5788439"/>
            <a:ext cx="1872208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JRE</a:t>
            </a:r>
            <a:endParaRPr kumimoji="1" lang="ja-JP" altLang="en-US" sz="2400" dirty="0"/>
          </a:p>
        </p:txBody>
      </p:sp>
      <p:sp>
        <p:nvSpPr>
          <p:cNvPr id="10" name="角丸四角形 9"/>
          <p:cNvSpPr/>
          <p:nvPr/>
        </p:nvSpPr>
        <p:spPr>
          <a:xfrm>
            <a:off x="1187624" y="3284984"/>
            <a:ext cx="3816424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カギ線コネクタ 11"/>
          <p:cNvCxnSpPr>
            <a:stCxn id="10" idx="3"/>
            <a:endCxn id="8" idx="0"/>
          </p:cNvCxnSpPr>
          <p:nvPr/>
        </p:nvCxnSpPr>
        <p:spPr>
          <a:xfrm>
            <a:off x="5004048" y="3465004"/>
            <a:ext cx="1620180" cy="972108"/>
          </a:xfrm>
          <a:prstGeom prst="bentConnector2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77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メモ 5"/>
          <p:cNvSpPr/>
          <p:nvPr/>
        </p:nvSpPr>
        <p:spPr>
          <a:xfrm>
            <a:off x="179512" y="1790445"/>
            <a:ext cx="8064896" cy="4590883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kumimoji="1" lang="en-US" altLang="ja-JP" sz="2000" dirty="0" smtClean="0">
              <a:latin typeface="Consolas" panose="020B0609020204030204" pitchFamily="49" charset="0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2000" dirty="0" err="1" smtClean="0">
                <a:latin typeface="Consolas" panose="020B0609020204030204" pitchFamily="49" charset="0"/>
                <a:ea typeface="ＭＳ ゴシック" panose="020B0609070205080204" pitchFamily="49" charset="-128"/>
              </a:rPr>
              <a:t>javapackager</a:t>
            </a:r>
            <a:r>
              <a:rPr kumimoji="1" lang="en-US" altLang="ja-JP" sz="2000" dirty="0" smtClean="0">
                <a:latin typeface="Consolas" panose="020B0609020204030204" pitchFamily="49" charset="0"/>
                <a:ea typeface="ＭＳ ゴシック" panose="020B0609070205080204" pitchFamily="49" charset="-128"/>
              </a:rPr>
              <a:t> 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-deploy -native 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msi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 ^</a:t>
            </a:r>
          </a:p>
          <a:p>
            <a:pPr>
              <a:lnSpc>
                <a:spcPct val="150000"/>
              </a:lnSpc>
            </a:pP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-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outdir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 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dist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 -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outfile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 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JarManifestViewer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 ^</a:t>
            </a:r>
          </a:p>
          <a:p>
            <a:pPr>
              <a:lnSpc>
                <a:spcPct val="150000"/>
              </a:lnSpc>
            </a:pP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-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srcdir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 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dist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 -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srcfiles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 jarmanifestviewer.jar ^</a:t>
            </a:r>
          </a:p>
          <a:p>
            <a:pPr>
              <a:lnSpc>
                <a:spcPct val="150000"/>
              </a:lnSpc>
            </a:pP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-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appclass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 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com.torutk.jarmanifest.JarManifestViewer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 ^</a:t>
            </a:r>
          </a:p>
          <a:p>
            <a:pPr>
              <a:lnSpc>
                <a:spcPct val="150000"/>
              </a:lnSpc>
            </a:pP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-description "View for JAR file manifest" ^</a:t>
            </a:r>
          </a:p>
          <a:p>
            <a:pPr>
              <a:lnSpc>
                <a:spcPct val="150000"/>
              </a:lnSpc>
            </a:pP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-name 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JarManifestViewer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 ^</a:t>
            </a:r>
          </a:p>
          <a:p>
            <a:pPr>
              <a:lnSpc>
                <a:spcPct val="150000"/>
              </a:lnSpc>
            </a:pPr>
            <a:r>
              <a:rPr kumimoji="1" lang="en-US" altLang="ja-JP" sz="2000" dirty="0" smtClean="0">
                <a:latin typeface="Consolas" panose="020B0609020204030204" pitchFamily="49" charset="0"/>
                <a:ea typeface="ＭＳ ゴシック" panose="020B0609070205080204" pitchFamily="49" charset="-128"/>
              </a:rPr>
              <a:t>-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vendor 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Torutk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 ^</a:t>
            </a:r>
          </a:p>
          <a:p>
            <a:pPr>
              <a:lnSpc>
                <a:spcPct val="150000"/>
              </a:lnSpc>
            </a:pP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-</a:t>
            </a:r>
            <a:r>
              <a:rPr kumimoji="1" lang="en-US" altLang="ja-JP" sz="2000" dirty="0" err="1" smtClean="0">
                <a:latin typeface="Consolas" panose="020B0609020204030204" pitchFamily="49" charset="0"/>
                <a:ea typeface="ＭＳ ゴシック" panose="020B0609070205080204" pitchFamily="49" charset="-128"/>
              </a:rPr>
              <a:t>BappVersion</a:t>
            </a:r>
            <a:r>
              <a:rPr kumimoji="1" lang="en-US" altLang="ja-JP" sz="2000" dirty="0" smtClean="0">
                <a:latin typeface="Consolas" panose="020B0609020204030204" pitchFamily="49" charset="0"/>
                <a:ea typeface="ＭＳ ゴシック" panose="020B0609070205080204" pitchFamily="49" charset="-128"/>
              </a:rPr>
              <a:t>=1.0 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^</a:t>
            </a:r>
          </a:p>
          <a:p>
            <a:pPr>
              <a:lnSpc>
                <a:spcPct val="150000"/>
              </a:lnSpc>
            </a:pP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-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Bwin.menuGroup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="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Torutk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 Tools"</a:t>
            </a:r>
            <a:endParaRPr kumimoji="1" lang="ja-JP" altLang="en-US" sz="2000" dirty="0">
              <a:latin typeface="Consolas" panose="020B0609020204030204" pitchFamily="49" charset="0"/>
              <a:ea typeface="ＭＳ ゴシック" panose="020B0609070205080204" pitchFamily="49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デモ１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51821" y="1390335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c</a:t>
            </a:r>
            <a:r>
              <a:rPr kumimoji="1" lang="en-US" altLang="ja-JP" sz="2000" dirty="0" smtClean="0"/>
              <a:t>reatemsi.ps1</a:t>
            </a:r>
            <a:endParaRPr kumimoji="1" lang="ja-JP" altLang="en-US" sz="20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879" y="4221088"/>
            <a:ext cx="4476282" cy="2525316"/>
          </a:xfrm>
          <a:prstGeom prst="rect">
            <a:avLst/>
          </a:prstGeom>
        </p:spPr>
      </p:pic>
      <p:sp>
        <p:nvSpPr>
          <p:cNvPr id="10" name="右カーブ矢印 9"/>
          <p:cNvSpPr/>
          <p:nvPr/>
        </p:nvSpPr>
        <p:spPr>
          <a:xfrm rot="17165744">
            <a:off x="3875063" y="5816665"/>
            <a:ext cx="470687" cy="130159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CPU</a:t>
            </a:r>
            <a:r>
              <a:rPr kumimoji="1" lang="ja-JP" altLang="en-US" dirty="0" err="1"/>
              <a:t>やメ</a:t>
            </a:r>
            <a:r>
              <a:rPr kumimoji="1" lang="ja-JP" altLang="en-US" dirty="0"/>
              <a:t>モリの使用は控え目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22" y="1556391"/>
            <a:ext cx="2851297" cy="4711942"/>
          </a:xfrm>
          <a:prstGeom prst="rect">
            <a:avLst/>
          </a:prstGeom>
        </p:spPr>
      </p:pic>
      <p:pic>
        <p:nvPicPr>
          <p:cNvPr id="6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1556792"/>
            <a:ext cx="7201270" cy="471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067364" y="6443885"/>
            <a:ext cx="449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Process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Explorer</a:t>
            </a:r>
            <a:r>
              <a:rPr kumimoji="1" lang="ja-JP" altLang="en-US" dirty="0" smtClean="0"/>
              <a:t> の </a:t>
            </a:r>
            <a:r>
              <a:rPr kumimoji="1" lang="en-US" altLang="ja-JP" dirty="0" smtClean="0"/>
              <a:t>System Information</a:t>
            </a:r>
            <a:r>
              <a:rPr kumimoji="1" lang="ja-JP" altLang="en-US" dirty="0" smtClean="0"/>
              <a:t>画面</a:t>
            </a:r>
            <a:endParaRPr kumimoji="1" lang="ja-JP" altLang="en-US" dirty="0"/>
          </a:p>
        </p:txBody>
      </p:sp>
      <p:sp>
        <p:nvSpPr>
          <p:cNvPr id="10" name="メモ 9"/>
          <p:cNvSpPr/>
          <p:nvPr/>
        </p:nvSpPr>
        <p:spPr>
          <a:xfrm>
            <a:off x="2115387" y="4972390"/>
            <a:ext cx="4392488" cy="864096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多数の</a:t>
            </a:r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プログラムを実行すると、</a:t>
            </a:r>
            <a:endParaRPr kumimoji="1" lang="en-US" altLang="ja-JP" dirty="0" smtClean="0"/>
          </a:p>
          <a:p>
            <a:pPr algn="ctr"/>
            <a:r>
              <a:rPr kumimoji="1" lang="en-US" altLang="ja-JP" dirty="0" smtClean="0"/>
              <a:t>CPU</a:t>
            </a:r>
            <a:r>
              <a:rPr kumimoji="1" lang="ja-JP" altLang="en-US" dirty="0" err="1" smtClean="0"/>
              <a:t>、</a:t>
            </a:r>
            <a:r>
              <a:rPr kumimoji="1" lang="ja-JP" altLang="en-US" dirty="0" smtClean="0"/>
              <a:t>メモリとも増加量が著しい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714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デモ１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4" y="1600201"/>
            <a:ext cx="8713663" cy="1036712"/>
          </a:xfrm>
        </p:spPr>
        <p:txBody>
          <a:bodyPr/>
          <a:lstStyle/>
          <a:p>
            <a:r>
              <a:rPr kumimoji="1" lang="en-US" altLang="ja-JP" dirty="0" err="1" smtClean="0"/>
              <a:t>Javapackager</a:t>
            </a:r>
            <a:r>
              <a:rPr kumimoji="1" lang="ja-JP" altLang="en-US" dirty="0" smtClean="0"/>
              <a:t>で作成した</a:t>
            </a:r>
            <a:r>
              <a:rPr kumimoji="1" lang="en-US" altLang="ja-JP" dirty="0" smtClean="0"/>
              <a:t>MSI</a:t>
            </a:r>
            <a:r>
              <a:rPr kumimoji="1" lang="ja-JP" altLang="en-US" dirty="0" smtClean="0"/>
              <a:t>のインストール</a:t>
            </a:r>
            <a:endParaRPr kumimoji="1"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276872"/>
            <a:ext cx="3658230" cy="363016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396" y="2623490"/>
            <a:ext cx="2915816" cy="1648483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525490" y="3373733"/>
            <a:ext cx="1007385" cy="3076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>
            <a:stCxn id="11" idx="3"/>
          </p:cNvCxnSpPr>
          <p:nvPr/>
        </p:nvCxnSpPr>
        <p:spPr>
          <a:xfrm flipV="1">
            <a:off x="1532875" y="3447731"/>
            <a:ext cx="3903221" cy="798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1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99" y="4581128"/>
            <a:ext cx="8092807" cy="223224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デモ１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56" y="2907532"/>
            <a:ext cx="4190863" cy="576064"/>
          </a:xfrm>
          <a:prstGeom prst="rect">
            <a:avLst/>
          </a:prstGeom>
        </p:spPr>
      </p:pic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4" y="1600201"/>
            <a:ext cx="8641655" cy="1036712"/>
          </a:xfrm>
        </p:spPr>
        <p:txBody>
          <a:bodyPr/>
          <a:lstStyle/>
          <a:p>
            <a:r>
              <a:rPr kumimoji="1" lang="en-US" altLang="ja-JP" dirty="0" err="1" smtClean="0"/>
              <a:t>javapackager</a:t>
            </a:r>
            <a:r>
              <a:rPr kumimoji="1" lang="ja-JP" altLang="en-US" dirty="0"/>
              <a:t>で作成した</a:t>
            </a:r>
            <a:r>
              <a:rPr kumimoji="1" lang="en-US" altLang="ja-JP" dirty="0"/>
              <a:t>MSI</a:t>
            </a:r>
            <a:r>
              <a:rPr kumimoji="1" lang="ja-JP" altLang="en-US" dirty="0"/>
              <a:t>のインストール</a:t>
            </a:r>
            <a:endParaRPr kumimoji="1" lang="en-US" altLang="ja-JP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2132856"/>
            <a:ext cx="4032448" cy="371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0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デモ１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プログラム</a:t>
            </a:r>
            <a:r>
              <a:rPr kumimoji="1" lang="ja-JP" altLang="en-US" dirty="0" smtClean="0"/>
              <a:t>実行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83" y="2204864"/>
            <a:ext cx="3202601" cy="252997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731" y="1807806"/>
            <a:ext cx="3470172" cy="248529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4286133"/>
            <a:ext cx="7308304" cy="23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デモ２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1600201"/>
            <a:ext cx="8229600" cy="604664"/>
          </a:xfrm>
        </p:spPr>
        <p:txBody>
          <a:bodyPr/>
          <a:lstStyle/>
          <a:p>
            <a:r>
              <a:rPr kumimoji="1" lang="ja-JP" altLang="en-US" dirty="0" smtClean="0"/>
              <a:t>メモリ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780928"/>
            <a:ext cx="2474021" cy="309634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768719"/>
            <a:ext cx="2483776" cy="310855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75543" y="240826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JDK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8u92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64bit</a:t>
            </a:r>
            <a:r>
              <a:rPr kumimoji="1" lang="ja-JP" altLang="en-US" dirty="0" smtClean="0"/>
              <a:t>版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05485" y="238065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JDK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8u92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32bit</a:t>
            </a:r>
            <a:r>
              <a:rPr kumimoji="1" lang="ja-JP" altLang="en-US" dirty="0" smtClean="0"/>
              <a:t>版</a:t>
            </a:r>
            <a:endParaRPr kumimoji="1" lang="ja-JP" altLang="en-US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/>
          </p:nvPr>
        </p:nvGraphicFramePr>
        <p:xfrm>
          <a:off x="5625764" y="2996952"/>
          <a:ext cx="3410732" cy="10972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38524"/>
                <a:gridCol w="936104"/>
                <a:gridCol w="936104"/>
              </a:tblGrid>
              <a:tr h="165962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64bit JVM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32bit  JVM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165962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Private</a:t>
                      </a:r>
                      <a:r>
                        <a:rPr kumimoji="1" lang="ja-JP" altLang="en-US" sz="1200" dirty="0" smtClean="0"/>
                        <a:t> </a:t>
                      </a:r>
                      <a:r>
                        <a:rPr kumimoji="1" lang="en-US" altLang="ja-JP" sz="1200" dirty="0" smtClean="0"/>
                        <a:t>Bytes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318MB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88MB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165962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Working</a:t>
                      </a:r>
                      <a:r>
                        <a:rPr kumimoji="1" lang="ja-JP" altLang="en-US" sz="1200" dirty="0" smtClean="0"/>
                        <a:t> </a:t>
                      </a:r>
                      <a:r>
                        <a:rPr kumimoji="1" lang="en-US" altLang="ja-JP" sz="1200" dirty="0" smtClean="0"/>
                        <a:t>Set</a:t>
                      </a:r>
                      <a:r>
                        <a:rPr kumimoji="1" lang="ja-JP" altLang="en-US" sz="1200" dirty="0" smtClean="0"/>
                        <a:t> </a:t>
                      </a:r>
                      <a:r>
                        <a:rPr kumimoji="1" lang="en-US" altLang="ja-JP" sz="1200" dirty="0" smtClean="0"/>
                        <a:t>-</a:t>
                      </a:r>
                      <a:r>
                        <a:rPr kumimoji="1" lang="ja-JP" altLang="en-US" sz="1200" dirty="0" smtClean="0"/>
                        <a:t> </a:t>
                      </a:r>
                      <a:r>
                        <a:rPr kumimoji="1" lang="en-US" altLang="ja-JP" sz="1200" dirty="0" smtClean="0"/>
                        <a:t>Private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110MB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50MB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165962"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Virsutal</a:t>
                      </a:r>
                      <a:r>
                        <a:rPr kumimoji="1" lang="ja-JP" altLang="en-US" sz="1200" dirty="0" smtClean="0"/>
                        <a:t> </a:t>
                      </a:r>
                      <a:r>
                        <a:rPr kumimoji="1" lang="en-US" altLang="ja-JP" sz="1200" dirty="0" smtClean="0"/>
                        <a:t>Size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3717MB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551MB</a:t>
                      </a:r>
                      <a:endParaRPr kumimoji="1" lang="ja-JP" alt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09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デモ２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1600201"/>
            <a:ext cx="8229600" cy="604664"/>
          </a:xfrm>
        </p:spPr>
        <p:txBody>
          <a:bodyPr/>
          <a:lstStyle/>
          <a:p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（スレッド）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5543" y="240826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JDK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8u92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64bit</a:t>
            </a:r>
            <a:r>
              <a:rPr kumimoji="1" lang="ja-JP" altLang="en-US" dirty="0" smtClean="0"/>
              <a:t>版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05485" y="238065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JDK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8u92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32bit</a:t>
            </a:r>
            <a:r>
              <a:rPr kumimoji="1" lang="ja-JP" altLang="en-US" dirty="0" smtClean="0"/>
              <a:t>版</a:t>
            </a:r>
            <a:endParaRPr kumimoji="1" lang="ja-JP" altLang="en-US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5625764" y="2996952"/>
          <a:ext cx="3410732" cy="10972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38524"/>
                <a:gridCol w="936104"/>
                <a:gridCol w="936104"/>
              </a:tblGrid>
              <a:tr h="165962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64bit JVM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32bit  JVM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165962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Private</a:t>
                      </a:r>
                      <a:r>
                        <a:rPr kumimoji="1" lang="ja-JP" altLang="en-US" sz="1200" dirty="0" smtClean="0"/>
                        <a:t> </a:t>
                      </a:r>
                      <a:r>
                        <a:rPr kumimoji="1" lang="en-US" altLang="ja-JP" sz="1200" dirty="0" smtClean="0"/>
                        <a:t>Bytes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318MB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88MB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165962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Working</a:t>
                      </a:r>
                      <a:r>
                        <a:rPr kumimoji="1" lang="ja-JP" altLang="en-US" sz="1200" dirty="0" smtClean="0"/>
                        <a:t> </a:t>
                      </a:r>
                      <a:r>
                        <a:rPr kumimoji="1" lang="en-US" altLang="ja-JP" sz="1200" dirty="0" smtClean="0"/>
                        <a:t>Set</a:t>
                      </a:r>
                      <a:r>
                        <a:rPr kumimoji="1" lang="ja-JP" altLang="en-US" sz="1200" dirty="0" smtClean="0"/>
                        <a:t> </a:t>
                      </a:r>
                      <a:r>
                        <a:rPr kumimoji="1" lang="en-US" altLang="ja-JP" sz="1200" dirty="0" smtClean="0"/>
                        <a:t>-</a:t>
                      </a:r>
                      <a:r>
                        <a:rPr kumimoji="1" lang="ja-JP" altLang="en-US" sz="1200" dirty="0" smtClean="0"/>
                        <a:t> </a:t>
                      </a:r>
                      <a:r>
                        <a:rPr kumimoji="1" lang="en-US" altLang="ja-JP" sz="1200" dirty="0" smtClean="0"/>
                        <a:t>Private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110MB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50MB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165962"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Virsutal</a:t>
                      </a:r>
                      <a:r>
                        <a:rPr kumimoji="1" lang="ja-JP" altLang="en-US" sz="1200" dirty="0" smtClean="0"/>
                        <a:t> </a:t>
                      </a:r>
                      <a:r>
                        <a:rPr kumimoji="1" lang="en-US" altLang="ja-JP" sz="1200" dirty="0" smtClean="0"/>
                        <a:t>Size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3717MB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551MB</a:t>
                      </a:r>
                      <a:endParaRPr kumimoji="1" lang="ja-JP" alt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276" y="2777593"/>
            <a:ext cx="2476686" cy="309967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79" y="2777593"/>
            <a:ext cx="2476686" cy="309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0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Java</a:t>
            </a:r>
            <a:r>
              <a:rPr kumimoji="1" lang="ja-JP" altLang="en-US" dirty="0"/>
              <a:t>プログラムを使ってもらう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916832"/>
            <a:ext cx="8046156" cy="4525963"/>
          </a:xfrm>
          <a:prstGeom prst="rect">
            <a:avLst/>
          </a:prstGeom>
        </p:spPr>
      </p:pic>
      <p:sp>
        <p:nvSpPr>
          <p:cNvPr id="5" name="雲形吹き出し 4"/>
          <p:cNvSpPr/>
          <p:nvPr/>
        </p:nvSpPr>
        <p:spPr>
          <a:xfrm>
            <a:off x="611560" y="2564904"/>
            <a:ext cx="8064896" cy="2808312"/>
          </a:xfrm>
          <a:prstGeom prst="cloudCallou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  <a:alpha val="88000"/>
                </a:schemeClr>
              </a:gs>
              <a:gs pos="100000">
                <a:schemeClr val="accent1">
                  <a:tint val="15000"/>
                  <a:satMod val="350000"/>
                  <a:alpha val="95000"/>
                </a:schemeClr>
              </a:gs>
            </a:gsLst>
            <a:lin ang="16200000" scaled="1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簡単な配布、インストール、実行</a:t>
            </a:r>
            <a:endParaRPr kumimoji="1" lang="en-US" altLang="ja-JP" sz="2400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CPU</a:t>
            </a:r>
            <a:r>
              <a:rPr kumimoji="1" lang="ja-JP" altLang="en-US" sz="2400" dirty="0" err="1" smtClean="0"/>
              <a:t>やメ</a:t>
            </a:r>
            <a:r>
              <a:rPr kumimoji="1" lang="ja-JP" altLang="en-US" sz="2400" dirty="0" smtClean="0"/>
              <a:t>モリの使用は控え目</a:t>
            </a:r>
            <a:endParaRPr kumimoji="1" lang="ja-JP" altLang="en-US" sz="2400" dirty="0"/>
          </a:p>
        </p:txBody>
      </p:sp>
      <p:sp>
        <p:nvSpPr>
          <p:cNvPr id="6" name="雲形吹き出し 5"/>
          <p:cNvSpPr/>
          <p:nvPr/>
        </p:nvSpPr>
        <p:spPr>
          <a:xfrm>
            <a:off x="611560" y="2564904"/>
            <a:ext cx="8064896" cy="2808312"/>
          </a:xfrm>
          <a:prstGeom prst="cloudCallou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  <a:alpha val="88000"/>
                </a:schemeClr>
              </a:gs>
              <a:gs pos="100000">
                <a:schemeClr val="accent1">
                  <a:tint val="15000"/>
                  <a:satMod val="350000"/>
                  <a:alpha val="95000"/>
                </a:schemeClr>
              </a:gs>
            </a:gsLst>
            <a:lin ang="16200000" scaled="1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Windows</a:t>
            </a:r>
            <a:r>
              <a:rPr kumimoji="1" lang="ja-JP" altLang="en-US" sz="2800" dirty="0" smtClean="0"/>
              <a:t>インストーラーを作成</a:t>
            </a:r>
            <a:endParaRPr kumimoji="1" lang="en-US" altLang="ja-JP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CPU</a:t>
            </a:r>
            <a:r>
              <a:rPr kumimoji="1" lang="ja-JP" altLang="en-US" sz="2800" dirty="0" err="1" smtClean="0"/>
              <a:t>やメ</a:t>
            </a:r>
            <a:r>
              <a:rPr kumimoji="1" lang="ja-JP" altLang="en-US" sz="2800" dirty="0" smtClean="0"/>
              <a:t>モリの使用を抑制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6398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</a:rPr>
              <a:t>アジェンダ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Java</a:t>
            </a:r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 プログラムを使ってもらう</a:t>
            </a:r>
            <a:endParaRPr kumimoji="1" lang="en-US" altLang="ja-JP" dirty="0" smtClean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dirty="0" smtClean="0">
                <a:latin typeface="+mj-ea"/>
                <a:ea typeface="+mj-ea"/>
              </a:rPr>
              <a:t>Windows</a:t>
            </a:r>
            <a:r>
              <a:rPr kumimoji="1" lang="ja-JP" altLang="en-US" dirty="0" smtClean="0">
                <a:latin typeface="+mj-ea"/>
                <a:ea typeface="+mj-ea"/>
              </a:rPr>
              <a:t> インストーラー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メモリと </a:t>
            </a:r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CPU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簡単につくる</a:t>
            </a:r>
            <a:endParaRPr kumimoji="1" lang="en-US" altLang="ja-JP" dirty="0" smtClean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あれこれ注文をつける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3829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71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F6F4E8"/>
      </a:accent1>
      <a:accent2>
        <a:srgbClr val="6BA7F8"/>
      </a:accent2>
      <a:accent3>
        <a:srgbClr val="C3DBFC"/>
      </a:accent3>
      <a:accent4>
        <a:srgbClr val="0A2793"/>
      </a:accent4>
      <a:accent5>
        <a:srgbClr val="C0E8FD"/>
      </a:accent5>
      <a:accent6>
        <a:srgbClr val="6097E1"/>
      </a:accent6>
      <a:hlink>
        <a:srgbClr val="0B6DEF"/>
      </a:hlink>
      <a:folHlink>
        <a:srgbClr val="237DF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22763</TotalTime>
  <Words>2415</Words>
  <Application>Microsoft Office PowerPoint</Application>
  <PresentationFormat>画面に合わせる (4:3)</PresentationFormat>
  <Paragraphs>659</Paragraphs>
  <Slides>74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74</vt:i4>
      </vt:variant>
    </vt:vector>
  </HeadingPairs>
  <TitlesOfParts>
    <vt:vector size="82" baseType="lpstr">
      <vt:lpstr>ＭＳ Ｐゴシック</vt:lpstr>
      <vt:lpstr>ＭＳ ゴシック</vt:lpstr>
      <vt:lpstr>Arial</vt:lpstr>
      <vt:lpstr>Calibri</vt:lpstr>
      <vt:lpstr>Cambria Math</vt:lpstr>
      <vt:lpstr>Consolas</vt:lpstr>
      <vt:lpstr>Wingdings</vt:lpstr>
      <vt:lpstr>Office Theme</vt:lpstr>
      <vt:lpstr>JavaデスクトッププログラムをふつーのWindowsプログラムのように配布・実行 する方法とPCの動きが重くならないように 気を付けること  JJUG CCC Spring 2016 I-5</vt:lpstr>
      <vt:lpstr>高橋 徹の自己紹介</vt:lpstr>
      <vt:lpstr>アジェンダ</vt:lpstr>
      <vt:lpstr>Javaプログラムを使ってもらう</vt:lpstr>
      <vt:lpstr>Javaプログラムを使ってもらう</vt:lpstr>
      <vt:lpstr>簡単な配布、インストール、実行</vt:lpstr>
      <vt:lpstr>CPUやメモリの使用は控え目</vt:lpstr>
      <vt:lpstr>Javaプログラムを使ってもらう</vt:lpstr>
      <vt:lpstr>アジェンダ</vt:lpstr>
      <vt:lpstr>Windows インストーラー</vt:lpstr>
      <vt:lpstr>Windowsインストーラー</vt:lpstr>
      <vt:lpstr>Javaプログラムの配布のシーン</vt:lpstr>
      <vt:lpstr>Windowsインストーラー</vt:lpstr>
      <vt:lpstr>Windowsインストーラー</vt:lpstr>
      <vt:lpstr>Windowsインストーラー作成環境</vt:lpstr>
      <vt:lpstr>Windowsインストーラーの作成</vt:lpstr>
      <vt:lpstr>アジェンダ</vt:lpstr>
      <vt:lpstr>PCのリソース（メモリとCPU）</vt:lpstr>
      <vt:lpstr>PCのリソース（メモリとCPU）</vt:lpstr>
      <vt:lpstr>PCのリソース（メモリとCPU）</vt:lpstr>
      <vt:lpstr>PCのリソース（メモリとCPU）</vt:lpstr>
      <vt:lpstr>PCのリソース（メモリとCPU）</vt:lpstr>
      <vt:lpstr>CPUを喰うJavaの処理</vt:lpstr>
      <vt:lpstr>PCのリソース（メモリとCPU）</vt:lpstr>
      <vt:lpstr>PCのリソース（メモリとCPU）</vt:lpstr>
      <vt:lpstr>PCのリソース（メモリとCPU）</vt:lpstr>
      <vt:lpstr>PCのリソース（メモリとCPU）</vt:lpstr>
      <vt:lpstr>PCのリソース（メモリとCPU）</vt:lpstr>
      <vt:lpstr>Ｊａｖａプログラムの配布とＰＣのリソース</vt:lpstr>
      <vt:lpstr>Ｊａｖａプログラムの配布とＰＣのリソース</vt:lpstr>
      <vt:lpstr>アジェンダ</vt:lpstr>
      <vt:lpstr>ＮｅｔＢｅａｎｓ　ＩＤＥで</vt:lpstr>
      <vt:lpstr>ＮｅｔＢｅａｎｓ　ＩＤＥで</vt:lpstr>
      <vt:lpstr>ＮｅｔＢｅａｎｓ　ＩＤＥで</vt:lpstr>
      <vt:lpstr>ＮｅｔＢｅａｎｓ　ＩＤＥで</vt:lpstr>
      <vt:lpstr>ＮｅｔＢｅａｎｓ　ＩＤＥで</vt:lpstr>
      <vt:lpstr>ＮｅｔＢｅａｎｓ　ＩＤＥで</vt:lpstr>
      <vt:lpstr>ＮｅｔＢｅａｎｓ　ＩＤＥでＭＳＩ</vt:lpstr>
      <vt:lpstr>アジェンダ</vt:lpstr>
      <vt:lpstr>ＷｉＸ　ｔｏｏｌｓｅｔに触れる</vt:lpstr>
      <vt:lpstr>ＷｉＸ　ｔｏｏｌｓｅｔに触れる</vt:lpstr>
      <vt:lpstr>ＷｉＸ　ｔｏｏｌｓｅｔに触れる</vt:lpstr>
      <vt:lpstr>まとめ</vt:lpstr>
      <vt:lpstr>補遺</vt:lpstr>
      <vt:lpstr>簡単に配布してインストール</vt:lpstr>
      <vt:lpstr>簡単に配布してインストール</vt:lpstr>
      <vt:lpstr>補遺</vt:lpstr>
      <vt:lpstr>補遺</vt:lpstr>
      <vt:lpstr>Windowsインストーラーを作成する方法</vt:lpstr>
      <vt:lpstr>Windowsインストーラーの作成</vt:lpstr>
      <vt:lpstr>Windowsインストーラーの作成</vt:lpstr>
      <vt:lpstr>Windowsインストーラーの作成</vt:lpstr>
      <vt:lpstr>Windowsインストーラーの作成</vt:lpstr>
      <vt:lpstr>Windowsインストーラーの作成</vt:lpstr>
      <vt:lpstr>Windowsインストーラーの作成</vt:lpstr>
      <vt:lpstr>Windowsインストーラーの作成</vt:lpstr>
      <vt:lpstr>補遺</vt:lpstr>
      <vt:lpstr>補遺</vt:lpstr>
      <vt:lpstr>アナログ時計のプロセス情報</vt:lpstr>
      <vt:lpstr>アナログ時計のプロセス情報</vt:lpstr>
      <vt:lpstr>補遺</vt:lpstr>
      <vt:lpstr>補遺</vt:lpstr>
      <vt:lpstr>補遺</vt:lpstr>
      <vt:lpstr>補遺</vt:lpstr>
      <vt:lpstr>補遺</vt:lpstr>
      <vt:lpstr>PCのリソース</vt:lpstr>
      <vt:lpstr>Windowsインストーラーの作成</vt:lpstr>
      <vt:lpstr>Windowsインストーラーの作成</vt:lpstr>
      <vt:lpstr>デモ１</vt:lpstr>
      <vt:lpstr>デモ１</vt:lpstr>
      <vt:lpstr>デモ１</vt:lpstr>
      <vt:lpstr>デモ１</vt:lpstr>
      <vt:lpstr>デモ２</vt:lpstr>
      <vt:lpstr>デモ２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高橋徹</cp:lastModifiedBy>
  <cp:revision>188</cp:revision>
  <dcterms:created xsi:type="dcterms:W3CDTF">2011-07-11T11:56:50Z</dcterms:created>
  <dcterms:modified xsi:type="dcterms:W3CDTF">2016-05-17T00:29:47Z</dcterms:modified>
</cp:coreProperties>
</file>