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66" r:id="rId2"/>
    <p:sldId id="277" r:id="rId3"/>
    <p:sldId id="333" r:id="rId4"/>
    <p:sldId id="267" r:id="rId5"/>
    <p:sldId id="364" r:id="rId6"/>
    <p:sldId id="362" r:id="rId7"/>
    <p:sldId id="309" r:id="rId8"/>
    <p:sldId id="365" r:id="rId9"/>
    <p:sldId id="366" r:id="rId10"/>
    <p:sldId id="312" r:id="rId11"/>
    <p:sldId id="313" r:id="rId12"/>
    <p:sldId id="361" r:id="rId13"/>
    <p:sldId id="314" r:id="rId14"/>
    <p:sldId id="315" r:id="rId15"/>
    <p:sldId id="316" r:id="rId16"/>
    <p:sldId id="346" r:id="rId17"/>
    <p:sldId id="375" r:id="rId18"/>
    <p:sldId id="279" r:id="rId19"/>
    <p:sldId id="382" r:id="rId20"/>
    <p:sldId id="408" r:id="rId21"/>
    <p:sldId id="377" r:id="rId22"/>
    <p:sldId id="378" r:id="rId23"/>
    <p:sldId id="368" r:id="rId24"/>
    <p:sldId id="296" r:id="rId25"/>
    <p:sldId id="348" r:id="rId26"/>
    <p:sldId id="349" r:id="rId27"/>
    <p:sldId id="350" r:id="rId28"/>
    <p:sldId id="353" r:id="rId29"/>
    <p:sldId id="354" r:id="rId30"/>
    <p:sldId id="299" r:id="rId31"/>
    <p:sldId id="379" r:id="rId32"/>
    <p:sldId id="407" r:id="rId33"/>
    <p:sldId id="358" r:id="rId34"/>
    <p:sldId id="381" r:id="rId35"/>
    <p:sldId id="357" r:id="rId36"/>
    <p:sldId id="360" r:id="rId37"/>
    <p:sldId id="373" r:id="rId38"/>
    <p:sldId id="400" r:id="rId39"/>
    <p:sldId id="374" r:id="rId40"/>
    <p:sldId id="389" r:id="rId41"/>
    <p:sldId id="391" r:id="rId42"/>
    <p:sldId id="392" r:id="rId43"/>
    <p:sldId id="393" r:id="rId44"/>
    <p:sldId id="394" r:id="rId45"/>
    <p:sldId id="395" r:id="rId46"/>
    <p:sldId id="396" r:id="rId47"/>
    <p:sldId id="383" r:id="rId48"/>
    <p:sldId id="384" r:id="rId49"/>
    <p:sldId id="385" r:id="rId50"/>
    <p:sldId id="386" r:id="rId51"/>
    <p:sldId id="387" r:id="rId52"/>
    <p:sldId id="388" r:id="rId53"/>
    <p:sldId id="406" r:id="rId54"/>
    <p:sldId id="402" r:id="rId55"/>
    <p:sldId id="403" r:id="rId56"/>
    <p:sldId id="399" r:id="rId57"/>
    <p:sldId id="363" r:id="rId58"/>
    <p:sldId id="345" r:id="rId59"/>
    <p:sldId id="273" r:id="rId60"/>
    <p:sldId id="304" r:id="rId61"/>
    <p:sldId id="305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404" r:id="rId70"/>
    <p:sldId id="401" r:id="rId71"/>
    <p:sldId id="397" r:id="rId72"/>
    <p:sldId id="398" r:id="rId73"/>
    <p:sldId id="405" r:id="rId74"/>
    <p:sldId id="282" r:id="rId75"/>
    <p:sldId id="288" r:id="rId76"/>
    <p:sldId id="289" r:id="rId77"/>
    <p:sldId id="290" r:id="rId78"/>
    <p:sldId id="294" r:id="rId79"/>
    <p:sldId id="293" r:id="rId80"/>
    <p:sldId id="292" r:id="rId81"/>
    <p:sldId id="332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徹" initials="高橋徹" lastIdx="1" clrIdx="0">
    <p:extLst>
      <p:ext uri="{19B8F6BF-5375-455C-9EA6-DF929625EA0E}">
        <p15:presenceInfo xmlns:p15="http://schemas.microsoft.com/office/powerpoint/2012/main" userId="392632008f9132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>
      <p:cViewPr varScale="1">
        <p:scale>
          <a:sx n="85" d="100"/>
          <a:sy n="85" d="100"/>
        </p:scale>
        <p:origin x="1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7T08:43:14.177" idx="1">
    <p:pos x="10" y="10"/>
    <p:text>インストールは最初のユーザーエクスペリエンス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89919-42D7-45AF-BB6F-C0404F3B4774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18364B-6664-4BDF-9D5C-5A9EA51EB1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読書会</a:t>
            </a:r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開催データ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通算</a:t>
            </a:r>
            <a:r>
              <a:rPr lang="en-US" altLang="ja-JP" dirty="0" smtClean="0"/>
              <a:t>192</a:t>
            </a:r>
            <a:r>
              <a:rPr lang="ja-JP" altLang="en-US" dirty="0" smtClean="0"/>
              <a:t>回、</a:t>
            </a:r>
            <a:r>
              <a:rPr lang="en-US" altLang="ja-JP" dirty="0" smtClean="0"/>
              <a:t>28</a:t>
            </a:r>
            <a:r>
              <a:rPr lang="ja-JP" altLang="en-US" dirty="0" smtClean="0"/>
              <a:t>冊目、平均参加者数</a:t>
            </a:r>
            <a:r>
              <a:rPr lang="en-US" altLang="ja-JP" dirty="0" smtClean="0"/>
              <a:t>11.7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D62D-BD08-45F1-8CA5-30334EE90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72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1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956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64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74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82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8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69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081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95288" y="-7938"/>
            <a:ext cx="8569325" cy="1368426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272" y="48169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12" y="770680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FE9D-090C-440C-8D06-D837035E8126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48AE7-AA00-48E6-9BD0-F0E1363409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A8BF-2485-493A-9F1F-18B92F644A36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3E19-D357-4C40-99F4-C8DE02AF9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36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697414" cy="9223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600200"/>
            <a:ext cx="8084889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C887-9C08-43C7-B52A-221F0732AF00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35A8-DD8A-48F5-8059-EA87473EE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9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0BB0-878E-4F69-A018-91C8CC610C91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B1C-8AB5-4AAC-9E42-4EF9906A4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6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BC7-8C57-4DD2-A057-08DCA0022A27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AB0F-6CDE-4B2D-A5DB-750CD2BB7C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09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D9A-F1A8-4989-93BA-ABDD6065545C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DEC-5C24-4091-B0C7-5161FDF53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4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E04-C584-4B17-A767-464F94906CA7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E4B-3BD3-4A04-BB3D-E4CED780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CDC9-9D81-43F7-A723-DC55EF4C817C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4DF4-6178-40B9-9344-96738BA68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68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B12C-EE76-47AD-997F-00E349EAB5BC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95E-522F-4040-AA2E-97368AE2C3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75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56C4-2555-4706-8B4C-C0B3C439BD88}" type="datetimeFigureOut">
              <a:rPr lang="en-GB"/>
              <a:pPr>
                <a:defRPr/>
              </a:pPr>
              <a:t>20/05/2016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F169-8865-43D2-8542-7D8D79A949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</a:t>
            </a:r>
            <a:r>
              <a:rPr lang="ja-JP" altLang="en-US" dirty="0" smtClean="0"/>
              <a:t>ｚｘ</a:t>
            </a:r>
            <a:r>
              <a:rPr lang="en-US" altLang="en-US" dirty="0" smtClean="0"/>
              <a:t>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7FCA-7EF2-45F8-A24E-A55B2B032039}" type="datetimeFigureOut">
              <a:rPr lang="en-GB" altLang="ja-JP" noProof="0" smtClean="0"/>
              <a:pPr>
                <a:defRPr/>
              </a:pPr>
              <a:t>20/05/2016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645697-5302-468B-B802-D3D11664B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xtoolse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torut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echnet.microsoft.com/ja-jp/sysinternals/bb84206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ec.nikkeibp.co.jp/item/books/P94640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ld.co.jp/product/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is.sourceforge.net/" TargetMode="External"/><Relationship Id="rId5" Type="http://schemas.openxmlformats.org/officeDocument/2006/relationships/hyperlink" Target="http://www.jrsoftware.org/isinfo.php" TargetMode="External"/><Relationship Id="rId4" Type="http://schemas.openxmlformats.org/officeDocument/2006/relationships/hyperlink" Target="http://wixtoolset.org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ix-tutorial-ja.github.io/toc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://www.freeml.com/msi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jp/8/docs/technotes/tools/windows/javapackager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aa370859(v=VS.85).aspx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661295"/>
          </a:xfrm>
          <a:solidFill>
            <a:schemeClr val="accent1"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Java</a:t>
            </a:r>
            <a:r>
              <a:rPr lang="ja-JP" altLang="en-US" sz="3200" dirty="0" smtClean="0"/>
              <a:t>デスクトッププログラムを</a:t>
            </a:r>
            <a:r>
              <a:rPr lang="ja-JP" altLang="en-US" sz="3200" dirty="0" err="1" smtClean="0"/>
              <a:t>ふつ</a:t>
            </a:r>
            <a:r>
              <a:rPr lang="ja-JP" altLang="en-US" sz="3200" dirty="0" smtClean="0"/>
              <a:t>ーの</a:t>
            </a:r>
            <a:r>
              <a:rPr lang="en-US" altLang="ja-JP" sz="3200" dirty="0" smtClean="0"/>
              <a:t>Windows</a:t>
            </a:r>
            <a:r>
              <a:rPr lang="ja-JP" altLang="en-US" sz="3200" dirty="0" smtClean="0"/>
              <a:t>プログラムのように配布・実行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する方法と</a:t>
            </a:r>
            <a:r>
              <a:rPr lang="en-US" altLang="ja-JP" sz="3200" dirty="0" smtClean="0"/>
              <a:t>PC</a:t>
            </a:r>
            <a:r>
              <a:rPr lang="ja-JP" altLang="en-US" sz="3200" dirty="0" smtClean="0"/>
              <a:t>の動きが重くならないように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気を付けること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b="0" dirty="0" smtClean="0"/>
              <a:t>JJUG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CCC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Spring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2016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I-</a:t>
            </a:r>
            <a:r>
              <a:rPr lang="en-US" altLang="ja-JP" sz="2400" b="0" dirty="0"/>
              <a:t>5</a:t>
            </a:r>
            <a:endParaRPr lang="en-GB" altLang="en-US" sz="2400" b="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400800" cy="551433"/>
          </a:xfrm>
          <a:solidFill>
            <a:schemeClr val="accent1"/>
          </a:solidFill>
        </p:spPr>
        <p:txBody>
          <a:bodyPr/>
          <a:lstStyle/>
          <a:p>
            <a:r>
              <a:rPr lang="ja-JP" altLang="en-US" dirty="0" smtClean="0"/>
              <a:t>高橋　徹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 </a:t>
            </a:r>
            <a:r>
              <a:rPr kumimoji="1" lang="ja-JP" altLang="en-US" dirty="0" smtClean="0"/>
              <a:t>インストーラー</a:t>
            </a:r>
            <a:endParaRPr kumimoji="1" lang="en-US" altLang="ja-JP" dirty="0"/>
          </a:p>
        </p:txBody>
      </p:sp>
      <p:sp>
        <p:nvSpPr>
          <p:cNvPr id="5" name="メモ 4"/>
          <p:cNvSpPr/>
          <p:nvPr/>
        </p:nvSpPr>
        <p:spPr>
          <a:xfrm>
            <a:off x="547485" y="2723482"/>
            <a:ext cx="1091959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999168" y="3581023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コンパイラ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/>
              <a:t>javac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4129006" y="4310610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0" name="下カーブ矢印 9"/>
          <p:cNvSpPr/>
          <p:nvPr/>
        </p:nvSpPr>
        <p:spPr>
          <a:xfrm>
            <a:off x="1675110" y="2961218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5238925" y="306552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730778" y="4621382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385223" y="2564904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15" name="メモ 14"/>
          <p:cNvSpPr/>
          <p:nvPr/>
        </p:nvSpPr>
        <p:spPr>
          <a:xfrm>
            <a:off x="3989855" y="4197085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3093302" y="449707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4009430" y="2723482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8" name="メモ 17"/>
          <p:cNvSpPr/>
          <p:nvPr/>
        </p:nvSpPr>
        <p:spPr>
          <a:xfrm>
            <a:off x="3847559" y="2589133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9" name="円/楕円 18"/>
          <p:cNvSpPr/>
          <p:nvPr/>
        </p:nvSpPr>
        <p:spPr>
          <a:xfrm>
            <a:off x="5484434" y="3505722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アーカイバ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ja</a:t>
            </a:r>
            <a:r>
              <a:rPr kumimoji="1" lang="ja-JP" altLang="en-US" dirty="0" smtClean="0"/>
              <a:t>ｒ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10800000" flipH="1">
            <a:off x="5307354" y="451996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7387702" y="4130922"/>
            <a:ext cx="1204521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15159" y="4510356"/>
            <a:ext cx="724945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538786" y="4549154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2" name="メモ 11"/>
          <p:cNvSpPr/>
          <p:nvPr/>
        </p:nvSpPr>
        <p:spPr>
          <a:xfrm>
            <a:off x="422424" y="4390576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17053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プログラムのコンパイルと実行の流れ（非インストーラー）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0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159947" y="3079369"/>
            <a:ext cx="1728179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772435" y="5157192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>
            <a:off x="2467901" y="2724701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4716076" y="260972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9686610" flipH="1">
            <a:off x="2533563" y="3893584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755576" y="24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60" y="2911348"/>
            <a:ext cx="2385970" cy="1708799"/>
          </a:xfrm>
          <a:prstGeom prst="rect">
            <a:avLst/>
          </a:prstGeom>
        </p:spPr>
      </p:pic>
      <p:sp>
        <p:nvSpPr>
          <p:cNvPr id="19" name="メモ 18"/>
          <p:cNvSpPr/>
          <p:nvPr/>
        </p:nvSpPr>
        <p:spPr>
          <a:xfrm>
            <a:off x="4011016" y="5157192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178789" flipH="1">
            <a:off x="5659806" y="5067521"/>
            <a:ext cx="1347113" cy="4768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022047" y="3796085"/>
            <a:ext cx="1445854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5" name="メモ 14"/>
          <p:cNvSpPr/>
          <p:nvPr/>
        </p:nvSpPr>
        <p:spPr>
          <a:xfrm>
            <a:off x="755577" y="3637507"/>
            <a:ext cx="1532494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6" name="下カーブ矢印 15"/>
          <p:cNvSpPr/>
          <p:nvPr/>
        </p:nvSpPr>
        <p:spPr>
          <a:xfrm rot="7635600" flipH="1">
            <a:off x="2323433" y="4605585"/>
            <a:ext cx="1841235" cy="4768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170534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プログラムのコンパイルと実行の流れ（非インストーラー）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0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プログラムの配布のシーン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755576" y="1623864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動かすには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を入れてください。</a:t>
            </a:r>
            <a:r>
              <a:rPr kumimoji="1" lang="en-US" altLang="ja-JP" sz="2000" dirty="0" smtClean="0"/>
              <a:t>JDK</a:t>
            </a:r>
            <a:r>
              <a:rPr kumimoji="1" lang="ja-JP" altLang="en-US" sz="2000" dirty="0" smtClean="0"/>
              <a:t>でも</a:t>
            </a:r>
            <a:r>
              <a:rPr kumimoji="1" lang="en-US" altLang="ja-JP" sz="2000" dirty="0" smtClean="0"/>
              <a:t>JRE</a:t>
            </a:r>
            <a:r>
              <a:rPr kumimoji="1" lang="ja-JP" altLang="en-US" sz="2000" dirty="0" smtClean="0"/>
              <a:t>でも良いっす。</a:t>
            </a:r>
            <a:endParaRPr kumimoji="1" lang="ja-JP" altLang="en-US" sz="20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55576" y="2547596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</a:t>
            </a:r>
            <a:r>
              <a:rPr kumimoji="1" lang="ja-JP" altLang="en-US" sz="2000" dirty="0" smtClean="0"/>
              <a:t>でお願いします。</a:t>
            </a:r>
            <a:endParaRPr kumimoji="1" lang="ja-JP" altLang="en-US" sz="20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755576" y="3482342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8u40</a:t>
            </a:r>
            <a:r>
              <a:rPr kumimoji="1" lang="ja-JP" altLang="en-US" sz="2000" dirty="0" smtClean="0"/>
              <a:t>以上でお願いします。</a:t>
            </a:r>
            <a:endParaRPr kumimoji="1" lang="ja-JP" altLang="en-US" sz="20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4417088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あっ、環境変数</a:t>
            </a:r>
            <a:r>
              <a:rPr kumimoji="1" lang="en-US" altLang="ja-JP" sz="2000" dirty="0" smtClean="0"/>
              <a:t>JAVA_HOME</a:t>
            </a:r>
            <a:r>
              <a:rPr kumimoji="1" lang="ja-JP" altLang="en-US" sz="2000" dirty="0" smtClean="0"/>
              <a:t>を設定してください。</a:t>
            </a:r>
            <a:endParaRPr kumimoji="1" lang="ja-JP" altLang="en-US" sz="20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55576" y="5351834"/>
            <a:ext cx="3816424" cy="1317526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バッチファイルのパスをファイルを、プログラムを置いたフォルダに修正して下さい。空白の含まれるパスはだめです。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043993"/>
            <a:ext cx="4318222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808297" y="3624261"/>
            <a:ext cx="2203863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/>
              <a:t>javapackager</a:t>
            </a:r>
            <a:endParaRPr kumimoji="1" lang="ja-JP" altLang="en-US" sz="2000" dirty="0"/>
          </a:p>
        </p:txBody>
      </p:sp>
      <p:sp>
        <p:nvSpPr>
          <p:cNvPr id="9" name="メモ 8"/>
          <p:cNvSpPr/>
          <p:nvPr/>
        </p:nvSpPr>
        <p:spPr>
          <a:xfrm>
            <a:off x="530376" y="5624272"/>
            <a:ext cx="2164753" cy="64524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 rot="1629585">
            <a:off x="2754522" y="3061349"/>
            <a:ext cx="1408652" cy="2839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5580112" y="3265967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2827864" y="4030116"/>
            <a:ext cx="999789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505408" y="2679961"/>
            <a:ext cx="2189722" cy="76489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9" name="メモ 18"/>
          <p:cNvSpPr/>
          <p:nvPr/>
        </p:nvSpPr>
        <p:spPr>
          <a:xfrm>
            <a:off x="505408" y="4737327"/>
            <a:ext cx="2189722" cy="551275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742653" flipH="1">
            <a:off x="2725845" y="5187802"/>
            <a:ext cx="2088674" cy="570754"/>
          </a:xfrm>
          <a:prstGeom prst="curvedDownArrow">
            <a:avLst>
              <a:gd name="adj1" fmla="val 25000"/>
              <a:gd name="adj2" fmla="val 50000"/>
              <a:gd name="adj3" fmla="val 3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0376" y="173524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プログラムのコンパイルと実行の流れ（インストーラー）</a:t>
            </a:r>
            <a:endParaRPr kumimoji="1" lang="ja-JP" altLang="en-US" sz="2400" dirty="0"/>
          </a:p>
        </p:txBody>
      </p:sp>
      <p:sp>
        <p:nvSpPr>
          <p:cNvPr id="14" name="メモ 13"/>
          <p:cNvSpPr/>
          <p:nvPr/>
        </p:nvSpPr>
        <p:spPr>
          <a:xfrm>
            <a:off x="6451675" y="35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9992" y="5575039"/>
            <a:ext cx="443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/>
              <a:t>j</a:t>
            </a:r>
            <a:r>
              <a:rPr kumimoji="1" lang="en-US" altLang="ja-JP" sz="2000" dirty="0" err="1" smtClean="0"/>
              <a:t>avapackager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は、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8u20</a:t>
            </a:r>
            <a:r>
              <a:rPr kumimoji="1" lang="ja-JP" altLang="en-US" sz="2000" dirty="0" smtClean="0"/>
              <a:t>から搭載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（それ以前の</a:t>
            </a:r>
            <a:r>
              <a:rPr kumimoji="1" lang="en-US" altLang="ja-JP" sz="2000" dirty="0" err="1" smtClean="0"/>
              <a:t>javafxpackager</a:t>
            </a:r>
            <a:r>
              <a:rPr kumimoji="1" lang="ja-JP" altLang="en-US" sz="2000" dirty="0" smtClean="0"/>
              <a:t>のリネーム）</a:t>
            </a:r>
            <a:endParaRPr kumimoji="1" lang="ja-JP" altLang="en-US" sz="2000" dirty="0"/>
          </a:p>
        </p:txBody>
      </p:sp>
      <p:sp>
        <p:nvSpPr>
          <p:cNvPr id="16" name="メモ 15"/>
          <p:cNvSpPr/>
          <p:nvPr/>
        </p:nvSpPr>
        <p:spPr>
          <a:xfrm>
            <a:off x="746401" y="3841476"/>
            <a:ext cx="2045705" cy="719541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外部ライブラリ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7" name="メモ 16"/>
          <p:cNvSpPr/>
          <p:nvPr/>
        </p:nvSpPr>
        <p:spPr>
          <a:xfrm>
            <a:off x="530377" y="3682115"/>
            <a:ext cx="2045705" cy="719541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外部ライブラリ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2" name="下カーブ矢印 21"/>
          <p:cNvSpPr/>
          <p:nvPr/>
        </p:nvSpPr>
        <p:spPr>
          <a:xfrm rot="9648102" flipH="1">
            <a:off x="2752940" y="4688786"/>
            <a:ext cx="137451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11" name="下カーブ矢印 10"/>
          <p:cNvSpPr/>
          <p:nvPr/>
        </p:nvSpPr>
        <p:spPr>
          <a:xfrm rot="19826458">
            <a:off x="1419015" y="322882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395536" y="3860634"/>
            <a:ext cx="1656184" cy="870353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2233598" y="3340084"/>
            <a:ext cx="2000530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インストール</a:t>
            </a:r>
            <a:endParaRPr kumimoji="1" lang="ja-JP" altLang="en-US" dirty="0"/>
          </a:p>
        </p:txBody>
      </p:sp>
      <p:sp>
        <p:nvSpPr>
          <p:cNvPr id="17" name="メモ 16"/>
          <p:cNvSpPr/>
          <p:nvPr/>
        </p:nvSpPr>
        <p:spPr>
          <a:xfrm>
            <a:off x="4605431" y="2908196"/>
            <a:ext cx="1531798" cy="49570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ショートカット</a:t>
            </a:r>
            <a:endParaRPr kumimoji="1" lang="en-US" altLang="ja-JP" dirty="0" smtClean="0"/>
          </a:p>
        </p:txBody>
      </p:sp>
      <p:sp>
        <p:nvSpPr>
          <p:cNvPr id="22" name="下カーブ矢印 21"/>
          <p:cNvSpPr/>
          <p:nvPr/>
        </p:nvSpPr>
        <p:spPr>
          <a:xfrm>
            <a:off x="3494607" y="2761927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13" y="2689762"/>
            <a:ext cx="2385970" cy="1708799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18634868" flipV="1">
            <a:off x="7591565" y="4818026"/>
            <a:ext cx="1107045" cy="526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上矢印 2"/>
          <p:cNvSpPr/>
          <p:nvPr/>
        </p:nvSpPr>
        <p:spPr>
          <a:xfrm flipV="1">
            <a:off x="5214062" y="3414593"/>
            <a:ext cx="222034" cy="1247894"/>
          </a:xfrm>
          <a:prstGeom prst="up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4604365" y="6325107"/>
            <a:ext cx="2487519" cy="40519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7195368" y="4670291"/>
            <a:ext cx="360039" cy="206001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4604364" y="5861782"/>
            <a:ext cx="2487519" cy="35557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4604992" y="4660026"/>
            <a:ext cx="2487517" cy="589691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r>
              <a:rPr kumimoji="1" lang="en-US" altLang="ja-JP" dirty="0" smtClean="0"/>
              <a:t>(*.jar)</a:t>
            </a:r>
          </a:p>
        </p:txBody>
      </p:sp>
      <p:sp>
        <p:nvSpPr>
          <p:cNvPr id="5" name="左大かっこ 4"/>
          <p:cNvSpPr/>
          <p:nvPr/>
        </p:nvSpPr>
        <p:spPr>
          <a:xfrm>
            <a:off x="4345918" y="3286206"/>
            <a:ext cx="154074" cy="331067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5"/>
          <p:cNvSpPr/>
          <p:nvPr/>
        </p:nvSpPr>
        <p:spPr>
          <a:xfrm>
            <a:off x="4605429" y="3688755"/>
            <a:ext cx="1507761" cy="60705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実行ファイル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*.exe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8" name="メモ 17"/>
          <p:cNvSpPr/>
          <p:nvPr/>
        </p:nvSpPr>
        <p:spPr>
          <a:xfrm>
            <a:off x="4604366" y="5362194"/>
            <a:ext cx="2487517" cy="337838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外部ライブラリ</a:t>
            </a:r>
            <a:r>
              <a:rPr kumimoji="1" lang="en-US" altLang="ja-JP" dirty="0" smtClean="0"/>
              <a:t>(*.jar)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0376" y="1735243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59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 smtClean="0"/>
              <a:t>インストーラー作成</a:t>
            </a:r>
            <a:r>
              <a:rPr kumimoji="1" lang="ja-JP" altLang="en-US" dirty="0"/>
              <a:t>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Development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Kit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8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3.10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hlinkClick r:id="rId2"/>
              </a:rPr>
              <a:t>http</a:t>
            </a:r>
            <a:r>
              <a:rPr kumimoji="1" lang="en-US" altLang="ja-JP" dirty="0">
                <a:hlinkClick r:id="rId2"/>
              </a:rPr>
              <a:t>://</a:t>
            </a:r>
            <a:r>
              <a:rPr kumimoji="1" lang="en-US" altLang="ja-JP" dirty="0" smtClean="0">
                <a:hlinkClick r:id="rId2"/>
              </a:rPr>
              <a:t>wixtoolset.org</a:t>
            </a:r>
            <a:endParaRPr kumimoji="1" lang="en-US" altLang="ja-JP" dirty="0"/>
          </a:p>
          <a:p>
            <a:pPr marL="514350" indent="-457200">
              <a:lnSpc>
                <a:spcPct val="200000"/>
              </a:lnSpc>
            </a:pPr>
            <a:endParaRPr kumimoji="1" lang="en-US" altLang="ja-JP" dirty="0" smtClean="0"/>
          </a:p>
          <a:p>
            <a:pPr marL="514350" indent="-457200">
              <a:lnSpc>
                <a:spcPct val="200000"/>
              </a:lnSpc>
            </a:pPr>
            <a:r>
              <a:rPr kumimoji="1" lang="en-US" altLang="ja-JP" dirty="0" smtClean="0"/>
              <a:t>NetBeans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8.1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10" y="1834741"/>
            <a:ext cx="1638183" cy="9361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07" y="3049568"/>
            <a:ext cx="1302269" cy="839869"/>
          </a:xfrm>
          <a:prstGeom prst="rect">
            <a:avLst/>
          </a:prstGeom>
        </p:spPr>
      </p:pic>
      <p:pic>
        <p:nvPicPr>
          <p:cNvPr id="8194" name="Picture 2" descr="http://ja.netbeans.org/nekobean/nekobean_normal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11" y="4941168"/>
            <a:ext cx="1430865" cy="10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23528" y="1600200"/>
            <a:ext cx="8228210" cy="2980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077072"/>
            <a:ext cx="758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Microsoft</a:t>
            </a:r>
            <a:r>
              <a:rPr lang="ja-JP" altLang="en-US" sz="1600" dirty="0"/>
              <a:t>のオープンソース第</a:t>
            </a:r>
            <a:r>
              <a:rPr lang="en-US" altLang="ja-JP" sz="1600" dirty="0"/>
              <a:t>1</a:t>
            </a:r>
            <a:r>
              <a:rPr lang="ja-JP" altLang="en-US" sz="1600" dirty="0"/>
              <a:t>号（</a:t>
            </a:r>
            <a:r>
              <a:rPr lang="en-US" altLang="ja-JP" sz="1600" dirty="0"/>
              <a:t>2004</a:t>
            </a:r>
            <a:r>
              <a:rPr lang="ja-JP" altLang="en-US" sz="16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9417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05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90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25071"/>
            <a:ext cx="2176616" cy="16324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81912" y="1751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29089"/>
              </p:ext>
            </p:extLst>
          </p:nvPr>
        </p:nvGraphicFramePr>
        <p:xfrm>
          <a:off x="4281912" y="2160253"/>
          <a:ext cx="4064000" cy="1097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44836"/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3717032"/>
            <a:ext cx="5623990" cy="25194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626034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https://software.intel.com/en-us/articles/heterogeneous-computing-pipelining</a:t>
            </a:r>
            <a:endParaRPr kumimoji="1" lang="ja-JP" altLang="en-US" sz="1400" dirty="0"/>
          </a:p>
        </p:txBody>
      </p:sp>
      <p:sp>
        <p:nvSpPr>
          <p:cNvPr id="3" name="左カーブ矢印 2"/>
          <p:cNvSpPr/>
          <p:nvPr/>
        </p:nvSpPr>
        <p:spPr>
          <a:xfrm rot="2778603">
            <a:off x="6851294" y="3129038"/>
            <a:ext cx="720445" cy="28656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625071"/>
            <a:ext cx="2176616" cy="163246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81912" y="1751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66222"/>
              </p:ext>
            </p:extLst>
          </p:nvPr>
        </p:nvGraphicFramePr>
        <p:xfrm>
          <a:off x="4281912" y="2160253"/>
          <a:ext cx="4064000" cy="1097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44836"/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Intel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2core/4thread 2GHz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高橋 </a:t>
            </a:r>
            <a:r>
              <a:rPr lang="ja-JP" altLang="en-US" dirty="0" smtClean="0"/>
              <a:t>徹の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ja-JP" altLang="en-US" sz="2400" dirty="0" smtClean="0"/>
              <a:t>コミュニティ活動</a:t>
            </a:r>
            <a:endParaRPr lang="en-US" altLang="ja-JP" sz="2400" dirty="0" smtClean="0"/>
          </a:p>
          <a:p>
            <a:pPr marL="857250" lvl="2" indent="0">
              <a:buNone/>
            </a:pPr>
            <a:endParaRPr lang="en-US" altLang="ja-JP" dirty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r>
              <a:rPr lang="ja-JP" altLang="en-US" sz="1800" dirty="0" smtClean="0"/>
              <a:t>毎月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回読書会開催中</a:t>
            </a:r>
            <a:endParaRPr lang="en-US" altLang="ja-JP" sz="1800" dirty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lvl="1"/>
            <a:r>
              <a:rPr lang="ja-JP" altLang="en-US" dirty="0" smtClean="0"/>
              <a:t>ブログ等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ブログ </a:t>
            </a:r>
            <a:r>
              <a:rPr lang="en-US" altLang="ja-JP" dirty="0" smtClean="0">
                <a:hlinkClick r:id="rId3"/>
              </a:rPr>
              <a:t>http://d.hatena.ne.jp/torutk/</a:t>
            </a:r>
            <a:r>
              <a:rPr lang="en-US" altLang="ja-JP" dirty="0" smtClean="0"/>
              <a:t> </a:t>
            </a:r>
            <a:r>
              <a:rPr lang="ja-JP" altLang="en-US" dirty="0" smtClean="0"/>
              <a:t>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Twitter @</a:t>
            </a:r>
            <a:r>
              <a:rPr lang="en-US" altLang="ja-JP" dirty="0" err="1" smtClean="0"/>
              <a:t>boochnich</a:t>
            </a:r>
            <a:endParaRPr lang="en-US" altLang="ja-JP" dirty="0" smtClean="0"/>
          </a:p>
        </p:txBody>
      </p:sp>
      <p:pic>
        <p:nvPicPr>
          <p:cNvPr id="1026" name="Picture 2" descr="V:\jobs\presentation\devsumi2013\事前準備\JavaReadingBOF_Logo_300d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8074"/>
            <a:ext cx="3452153" cy="10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5" y="3271247"/>
            <a:ext cx="857370" cy="857370"/>
          </a:xfrm>
          <a:prstGeom prst="rect">
            <a:avLst/>
          </a:prstGeom>
        </p:spPr>
      </p:pic>
      <p:pic>
        <p:nvPicPr>
          <p:cNvPr id="8196" name="Picture 4" descr="https://www.oreilly.co.jp/books/images/picture_large978-4-87311-718-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60" y="2420888"/>
            <a:ext cx="1732452" cy="22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shop.com/static/images/product/18271/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14" y="1776969"/>
            <a:ext cx="1705913" cy="21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68634" y="3933732"/>
            <a:ext cx="1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2016-01</a:t>
            </a:r>
            <a:r>
              <a:rPr kumimoji="1" lang="ja-JP" altLang="en-US" dirty="0" smtClean="0"/>
              <a:t>～</a:t>
            </a:r>
            <a:r>
              <a:rPr kumimoji="1" lang="ja-JP" altLang="en-US" dirty="0"/>
              <a:t>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0920" y="4564323"/>
            <a:ext cx="174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2015-06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5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3717032"/>
            <a:ext cx="5623990" cy="25194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626034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https://software.intel.com/en-us/articles/heterogeneous-computing-pipelining</a:t>
            </a:r>
            <a:endParaRPr kumimoji="1" lang="ja-JP" altLang="en-US" sz="1400" dirty="0"/>
          </a:p>
        </p:txBody>
      </p:sp>
      <p:sp>
        <p:nvSpPr>
          <p:cNvPr id="3" name="左カーブ矢印 2"/>
          <p:cNvSpPr/>
          <p:nvPr/>
        </p:nvSpPr>
        <p:spPr>
          <a:xfrm rot="2778603">
            <a:off x="6851294" y="3129038"/>
            <a:ext cx="720445" cy="28656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0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625071"/>
            <a:ext cx="2176616" cy="163246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81912" y="1751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/>
          </p:nvPr>
        </p:nvGraphicFramePr>
        <p:xfrm>
          <a:off x="4281912" y="2160253"/>
          <a:ext cx="4064000" cy="1097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44836"/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Intel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2core/4thread 2GHz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四角形吹き出し 12"/>
          <p:cNvSpPr/>
          <p:nvPr/>
        </p:nvSpPr>
        <p:spPr>
          <a:xfrm>
            <a:off x="4708944" y="2705583"/>
            <a:ext cx="4435056" cy="1492914"/>
          </a:xfrm>
          <a:prstGeom prst="wedgeRectCallout">
            <a:avLst>
              <a:gd name="adj1" fmla="val 386"/>
              <a:gd name="adj2" fmla="val -613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u="sng" dirty="0" smtClean="0">
                <a:solidFill>
                  <a:srgbClr val="FF0000"/>
                </a:solidFill>
              </a:rPr>
              <a:t>ハイパースレッディングに注意</a:t>
            </a:r>
            <a:endParaRPr kumimoji="1" lang="en-US" altLang="ja-JP" sz="2400" b="1" u="sng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core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/>
              <a:t>2</a:t>
            </a:r>
            <a:r>
              <a:rPr kumimoji="1" lang="ja-JP" altLang="en-US" sz="2400" dirty="0" smtClean="0"/>
              <a:t>つだが、</a:t>
            </a:r>
            <a:r>
              <a:rPr kumimoji="1" lang="en-US" altLang="ja-JP" sz="2400" dirty="0" err="1" smtClean="0"/>
              <a:t>JavaVM</a:t>
            </a:r>
            <a:r>
              <a:rPr kumimoji="1" lang="ja-JP" altLang="en-US" sz="2400" dirty="0" smtClean="0"/>
              <a:t>からは</a:t>
            </a:r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が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つと見える。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9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625670" y="5061688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Haswell</a:t>
            </a:r>
            <a:r>
              <a:rPr kumimoji="1" lang="ja-JP" altLang="en-US" dirty="0" smtClean="0"/>
              <a:t>マイクロアーキテクチャ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稲妻 12"/>
          <p:cNvSpPr/>
          <p:nvPr/>
        </p:nvSpPr>
        <p:spPr>
          <a:xfrm>
            <a:off x="6815429" y="1768505"/>
            <a:ext cx="506296" cy="334603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66868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359677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2607348" y="5088990"/>
            <a:ext cx="4968552" cy="866293"/>
          </a:xfrm>
          <a:prstGeom prst="wedgeRectCallout">
            <a:avLst>
              <a:gd name="adj1" fmla="val 17587"/>
              <a:gd name="adj2" fmla="val -741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キャッシュ半減、競合増大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/>
              <a:t>を喰う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の処理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79040"/>
              </p:ext>
            </p:extLst>
          </p:nvPr>
        </p:nvGraphicFramePr>
        <p:xfrm>
          <a:off x="250825" y="2348880"/>
          <a:ext cx="8569647" cy="1889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45111"/>
                <a:gridCol w="2520280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 Java RE 8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64bit</a:t>
                      </a:r>
                      <a:r>
                        <a:rPr kumimoji="1" lang="ja-JP" altLang="en-US" sz="2000" dirty="0" smtClean="0"/>
                        <a:t>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Java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RE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32</a:t>
                      </a:r>
                      <a:r>
                        <a:rPr kumimoji="1" lang="ja-JP" altLang="en-US" sz="2000" dirty="0" smtClean="0"/>
                        <a:t>ｂｉｔ版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JIT</a:t>
                      </a:r>
                      <a:r>
                        <a:rPr kumimoji="1" lang="ja-JP" altLang="en-US" sz="2000" dirty="0" smtClean="0"/>
                        <a:t>コンパイルスレッド数（種類）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３（</a:t>
                      </a:r>
                      <a:r>
                        <a:rPr kumimoji="1" lang="en-US" altLang="ja-JP" sz="2000" dirty="0" smtClean="0"/>
                        <a:t>Tiered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Compile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Client Compiler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GC</a:t>
                      </a:r>
                      <a:r>
                        <a:rPr kumimoji="1" lang="ja-JP" altLang="en-US" sz="2000" dirty="0" smtClean="0"/>
                        <a:t>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４（</a:t>
                      </a:r>
                      <a:r>
                        <a:rPr kumimoji="1" lang="en-US" altLang="ja-JP" sz="2000" dirty="0" smtClean="0"/>
                        <a:t>Parallel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Serial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合計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２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1656494"/>
            <a:ext cx="830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JIT</a:t>
            </a:r>
            <a:r>
              <a:rPr kumimoji="1" lang="ja-JP" altLang="en-US" sz="2400" dirty="0" smtClean="0"/>
              <a:t>コンパイル・</a:t>
            </a:r>
            <a:r>
              <a:rPr kumimoji="1" lang="en-US" altLang="ja-JP" sz="2400" dirty="0" smtClean="0"/>
              <a:t>GC</a:t>
            </a:r>
            <a:r>
              <a:rPr kumimoji="1" lang="ja-JP" altLang="en-US" sz="2400" dirty="0" smtClean="0"/>
              <a:t>スレッド数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5608" y="42386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パフォーマンス」より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157192"/>
            <a:ext cx="3536267" cy="1584176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611560" y="4579019"/>
            <a:ext cx="8208912" cy="720081"/>
          </a:xfrm>
          <a:prstGeom prst="wedgeRectCallout">
            <a:avLst>
              <a:gd name="adj1" fmla="val -7520"/>
              <a:gd name="adj2" fmla="val -88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ハイパースレッディング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で</a:t>
            </a:r>
            <a:r>
              <a:rPr kumimoji="1" lang="en-US" altLang="ja-JP" dirty="0"/>
              <a:t>64bit </a:t>
            </a:r>
            <a:r>
              <a:rPr kumimoji="1" lang="en-US" altLang="ja-JP" dirty="0" err="1"/>
              <a:t>JavaVM</a:t>
            </a:r>
            <a:r>
              <a:rPr kumimoji="1" lang="ja-JP" altLang="en-US" dirty="0" smtClean="0"/>
              <a:t>では過剰にスレッドを使用する</a:t>
            </a:r>
            <a:endParaRPr kumimoji="1"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30606"/>
              </p:ext>
            </p:extLst>
          </p:nvPr>
        </p:nvGraphicFramePr>
        <p:xfrm>
          <a:off x="4756472" y="5517232"/>
          <a:ext cx="4064000" cy="1097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44836"/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Intel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2core/4thread 2GHz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30382"/>
              </p:ext>
            </p:extLst>
          </p:nvPr>
        </p:nvGraphicFramePr>
        <p:xfrm>
          <a:off x="395536" y="1916832"/>
          <a:ext cx="8145820" cy="1798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8312"/>
                <a:gridCol w="2952328"/>
                <a:gridCol w="2385180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64bit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32bit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初期ヒープサイズ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128MB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最大ヒープサイズ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2GB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256MB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メタスペースサイズ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20.75MB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71048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スタックサイズ（</a:t>
                      </a: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スレッド分）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6.25MB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四角形吹き出し 7"/>
          <p:cNvSpPr/>
          <p:nvPr/>
        </p:nvSpPr>
        <p:spPr>
          <a:xfrm>
            <a:off x="611560" y="3854045"/>
            <a:ext cx="8208912" cy="720081"/>
          </a:xfrm>
          <a:prstGeom prst="wedgeRectCallout">
            <a:avLst>
              <a:gd name="adj1" fmla="val -13271"/>
              <a:gd name="adj2" fmla="val -739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同一マシン上で複数の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プログラムを実行する場合、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64bit 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のデフォルト設定ではメモリ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使用が過剰</a:t>
            </a:r>
            <a:endParaRPr kumimoji="1" lang="ja-JP" altLang="en-US" dirty="0"/>
          </a:p>
        </p:txBody>
      </p:sp>
      <p:pic>
        <p:nvPicPr>
          <p:cNvPr id="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713019"/>
            <a:ext cx="2664296" cy="199822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281912" y="483917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18768"/>
              </p:ext>
            </p:extLst>
          </p:nvPr>
        </p:nvGraphicFramePr>
        <p:xfrm>
          <a:off x="4281912" y="5248201"/>
          <a:ext cx="4064000" cy="112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836"/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</a:rPr>
                        <a:t>メモリ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8GB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064420" y="4791890"/>
            <a:ext cx="3528392" cy="589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64420" y="2551997"/>
            <a:ext cx="6192688" cy="748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100424" y="4820130"/>
            <a:ext cx="1008112" cy="5613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（一部）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612592" y="2681345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予約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24760" y="2681345"/>
            <a:ext cx="3132348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空き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70852" y="2681345"/>
            <a:ext cx="154174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070852" y="5877272"/>
            <a:ext cx="100811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070852" y="4181014"/>
            <a:ext cx="154817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070852" y="3656345"/>
            <a:ext cx="3053908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70852" y="2996952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111752" y="5301208"/>
            <a:ext cx="0" cy="1219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97806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116241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62241" y="3471679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Virsutal</a:t>
            </a:r>
            <a:r>
              <a:rPr kumimoji="1" lang="en-US" altLang="ja-JP" dirty="0" smtClean="0"/>
              <a:t> Size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226" y="4012142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Private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Bytes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3800" y="5712047"/>
            <a:ext cx="160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Working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- Private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29132" y="5033428"/>
            <a:ext cx="274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†1</a:t>
            </a:r>
            <a:r>
              <a:rPr kumimoji="1" lang="ja-JP" altLang="en-US" sz="1400" dirty="0" smtClean="0"/>
              <a:t>） 他のプロセスと共有可能なメモリは</a:t>
            </a:r>
            <a:r>
              <a:rPr kumimoji="1" lang="en-US" altLang="ja-JP" sz="1400" dirty="0" smtClean="0"/>
              <a:t>Private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Bytes</a:t>
            </a:r>
            <a:r>
              <a:rPr kumimoji="1" lang="ja-JP" altLang="en-US" sz="1400" dirty="0" smtClean="0"/>
              <a:t>と</a:t>
            </a:r>
            <a:r>
              <a:rPr kumimoji="1" lang="en-US" altLang="ja-JP" sz="1400" dirty="0" smtClean="0"/>
              <a:t>Working Set - Private</a:t>
            </a:r>
            <a:r>
              <a:rPr kumimoji="1" lang="ja-JP" altLang="en-US" sz="1400" dirty="0" err="1" smtClean="0"/>
              <a:t>には</a:t>
            </a:r>
            <a:r>
              <a:rPr kumimoji="1" lang="ja-JP" altLang="en-US" sz="1400" dirty="0" smtClean="0"/>
              <a:t>含まれない</a:t>
            </a:r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1602303" y="38987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536483"/>
          </a:xfrm>
        </p:spPr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上のプロセスのメモリ管理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06802" y="596960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276" y="2726008"/>
            <a:ext cx="201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仮想アドレス空間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32897"/>
            <a:ext cx="180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物理メモリ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29132" y="6008704"/>
            <a:ext cx="274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†2</a:t>
            </a:r>
            <a:r>
              <a:rPr kumimoji="1" lang="ja-JP" altLang="en-US" sz="1400" dirty="0" smtClean="0"/>
              <a:t>） 物理メモリ上には実際にはリニアに配置されることはない</a:t>
            </a:r>
            <a:endParaRPr kumimoji="1"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078964" y="483714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†2</a:t>
            </a:r>
            <a:endParaRPr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592812" y="3656345"/>
            <a:ext cx="2592288" cy="664600"/>
          </a:xfrm>
          <a:prstGeom prst="wedgeRoundRectCallout">
            <a:avLst>
              <a:gd name="adj1" fmla="val -116539"/>
              <a:gd name="adj2" fmla="val 30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Bytes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に着目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50825" y="3898764"/>
            <a:ext cx="3601095" cy="538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ツールで使用メモリを測定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入手先「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Sysinternals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 marL="514350" lvl="1" indent="0">
              <a:buNone/>
            </a:pPr>
            <a:r>
              <a:rPr kumimoji="1" lang="en-US" altLang="ja-JP" sz="2000" dirty="0">
                <a:hlinkClick r:id="rId2"/>
              </a:rPr>
              <a:t>https://</a:t>
            </a:r>
            <a:r>
              <a:rPr kumimoji="1" lang="en-US" altLang="ja-JP" sz="2000" dirty="0" smtClean="0">
                <a:hlinkClick r:id="rId2"/>
              </a:rPr>
              <a:t>technet.microsoft.com/ja-jp/sysinternals/bb842062.aspx</a:t>
            </a:r>
            <a:endParaRPr kumimoji="1" lang="en-US" altLang="ja-JP" sz="2000" dirty="0" smtClean="0"/>
          </a:p>
          <a:p>
            <a:pPr marL="857250" lvl="1" indent="-342900"/>
            <a:r>
              <a:rPr kumimoji="1" lang="en-US" altLang="ja-JP" dirty="0" smtClean="0"/>
              <a:t>procexp.exe</a:t>
            </a:r>
            <a:endParaRPr kumimoji="1" lang="ja-JP" altLang="en-US" dirty="0"/>
          </a:p>
        </p:txBody>
      </p:sp>
      <p:pic>
        <p:nvPicPr>
          <p:cNvPr id="8194" name="Picture 2" descr="Windows Sysinternals徹底解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27770"/>
            <a:ext cx="1524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32153" y="6380395"/>
            <a:ext cx="380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hlinkClick r:id="rId4"/>
              </a:rPr>
              <a:t>http://ec.nikkeibp.co.jp/item/books/P94640.html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01906"/>
            <a:ext cx="4412730" cy="33282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907" y="3122987"/>
            <a:ext cx="3468492" cy="28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89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419872" y="4797152"/>
            <a:ext cx="4392488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2430"/>
            <a:ext cx="7161474" cy="4685903"/>
          </a:xfrm>
          <a:prstGeom prst="rect">
            <a:avLst/>
          </a:prstGeom>
        </p:spPr>
      </p:pic>
      <p:sp>
        <p:nvSpPr>
          <p:cNvPr id="12" name="メモ 11"/>
          <p:cNvSpPr/>
          <p:nvPr/>
        </p:nvSpPr>
        <p:spPr>
          <a:xfrm>
            <a:off x="2115386" y="4972390"/>
            <a:ext cx="4977563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</a:t>
            </a:r>
            <a:r>
              <a:rPr kumimoji="1" lang="en-US" altLang="ja-JP" dirty="0" smtClean="0"/>
              <a:t>32bit</a:t>
            </a:r>
            <a:r>
              <a:rPr kumimoji="1" lang="ja-JP" altLang="en-US" dirty="0"/>
              <a:t> 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上で実行すると、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特にメモリの増加量を抑制できた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Ｊａｖａプログラムの配布とＰＣのリソース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  <p:sp>
        <p:nvSpPr>
          <p:cNvPr id="6" name="雲形吹き出し 5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 smtClean="0"/>
              <a:t>javapackager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インストーラー（ＭＳＩ形式）を作成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32bit </a:t>
            </a:r>
            <a:r>
              <a:rPr kumimoji="1" lang="en-US" altLang="ja-JP" sz="2800" dirty="0" err="1" smtClean="0"/>
              <a:t>JavaVM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5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8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Ｊａｖａプログラムの配布とＰＣのリソース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3773016"/>
          </a:xfrm>
        </p:spPr>
        <p:txBody>
          <a:bodyPr/>
          <a:lstStyle/>
          <a:p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上で実行する場合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と近い設定をする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857430" y="3953756"/>
            <a:ext cx="4464496" cy="24482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-Xms16m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-Xmx256m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-Xss320k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-XX:+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UseSerialGC</a:t>
            </a:r>
            <a:endParaRPr kumimoji="1" lang="en-US" altLang="ja-JP" sz="2000" dirty="0" smtClean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XX:CICompilerCount</a:t>
            </a:r>
            <a:r>
              <a:rPr kumimoji="1" lang="en-US" altLang="ja-JP" sz="2000" dirty="0" smtClean="0">
                <a:latin typeface="Consolas" panose="020B0609020204030204" pitchFamily="49" charset="0"/>
              </a:rPr>
              <a:t>=2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59978"/>
              </p:ext>
            </p:extLst>
          </p:nvPr>
        </p:nvGraphicFramePr>
        <p:xfrm>
          <a:off x="827585" y="2579316"/>
          <a:ext cx="7272807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9105"/>
                <a:gridCol w="1561294"/>
                <a:gridCol w="165618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32bit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r>
                        <a:rPr kumimoji="1" lang="ja-JP" altLang="en-US" dirty="0" smtClean="0"/>
                        <a:t> 調整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66MB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304MB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107MB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87MB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61MB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6084168" y="2492896"/>
            <a:ext cx="2016224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カーブ矢印 6"/>
          <p:cNvSpPr/>
          <p:nvPr/>
        </p:nvSpPr>
        <p:spPr>
          <a:xfrm rot="19370111">
            <a:off x="5447793" y="4300561"/>
            <a:ext cx="2088232" cy="7407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42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簡単につくる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NetBeans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 で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インストーラー作成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4775445" cy="3670489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5796136" y="4293096"/>
            <a:ext cx="2088232" cy="1008112"/>
          </a:xfrm>
          <a:prstGeom prst="wedgeRectCallout">
            <a:avLst>
              <a:gd name="adj1" fmla="val -90379"/>
              <a:gd name="adj2" fmla="val 911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インストーラー作成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メニューが</a:t>
            </a:r>
            <a:r>
              <a:rPr kumimoji="1" lang="ja-JP" altLang="en-US" dirty="0"/>
              <a:t>用意</a:t>
            </a:r>
          </a:p>
        </p:txBody>
      </p:sp>
    </p:spTree>
    <p:extLst>
      <p:ext uri="{BB962C8B-B14F-4D97-AF65-F5344CB8AC3E}">
        <p14:creationId xmlns:p14="http://schemas.microsoft.com/office/powerpoint/2010/main" val="2331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簡単につくる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57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ＪＤＫ８の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ではできないこと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非ＡＳＣＩＩ文字での属性値設定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メジャーアップグレード・インストーラー作成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インストール先のカスタマイズ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インストーラーＵＩ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/>
              <a:t>WiX </a:t>
            </a:r>
            <a:r>
              <a:rPr kumimoji="1" lang="en-US" altLang="ja-JP" dirty="0" smtClean="0"/>
              <a:t>Toolset</a:t>
            </a:r>
            <a:r>
              <a:rPr kumimoji="1" lang="ja-JP" altLang="en-US" dirty="0" smtClean="0"/>
              <a:t>の世界で制御する</a:t>
            </a:r>
            <a:endParaRPr kumimoji="1"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987824" y="4077072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あれこれ注文をつける</a:t>
            </a:r>
          </a:p>
        </p:txBody>
      </p:sp>
      <p:sp>
        <p:nvSpPr>
          <p:cNvPr id="5" name="メモ 4"/>
          <p:cNvSpPr/>
          <p:nvPr/>
        </p:nvSpPr>
        <p:spPr>
          <a:xfrm>
            <a:off x="395536" y="2723482"/>
            <a:ext cx="1299751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ＷｉＸソース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773710" y="4432760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candle.exe</a:t>
            </a:r>
            <a:endParaRPr kumimoji="1" lang="ja-JP" altLang="en-US" dirty="0"/>
          </a:p>
        </p:txBody>
      </p:sp>
      <p:sp>
        <p:nvSpPr>
          <p:cNvPr id="10" name="下カーブ矢印 9"/>
          <p:cNvSpPr/>
          <p:nvPr/>
        </p:nvSpPr>
        <p:spPr>
          <a:xfrm rot="3233795">
            <a:off x="1597823" y="3679561"/>
            <a:ext cx="1225461" cy="3602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 rot="1773541">
            <a:off x="5517356" y="2949658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2805453" y="5376517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489658" y="3521037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light.exe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7936326" flipH="1">
            <a:off x="5412505" y="4766294"/>
            <a:ext cx="1118341" cy="4901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03499" y="441686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3655800" y="5186924"/>
            <a:ext cx="1681866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オブジェクトファイル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wxsobj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5536" y="175644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ＷｉＸでＭＳＩ作成</a:t>
            </a:r>
            <a:endParaRPr kumimoji="1" lang="ja-JP" altLang="en-US" sz="2400" dirty="0"/>
          </a:p>
        </p:txBody>
      </p:sp>
      <p:sp>
        <p:nvSpPr>
          <p:cNvPr id="27" name="メモ 26"/>
          <p:cNvSpPr/>
          <p:nvPr/>
        </p:nvSpPr>
        <p:spPr>
          <a:xfrm>
            <a:off x="3205957" y="3654503"/>
            <a:ext cx="1990291" cy="578577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3214033" y="2448579"/>
            <a:ext cx="1982216" cy="60788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9" name="メモ 28"/>
          <p:cNvSpPr/>
          <p:nvPr/>
        </p:nvSpPr>
        <p:spPr>
          <a:xfrm>
            <a:off x="3214033" y="3143914"/>
            <a:ext cx="1982216" cy="418285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30" name="メモ 29"/>
          <p:cNvSpPr/>
          <p:nvPr/>
        </p:nvSpPr>
        <p:spPr>
          <a:xfrm>
            <a:off x="7308304" y="3598527"/>
            <a:ext cx="1586167" cy="71743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3" name="右中かっこ 2"/>
          <p:cNvSpPr/>
          <p:nvPr/>
        </p:nvSpPr>
        <p:spPr>
          <a:xfrm>
            <a:off x="5196248" y="2430026"/>
            <a:ext cx="285695" cy="1816563"/>
          </a:xfrm>
          <a:prstGeom prst="rightBrace">
            <a:avLst>
              <a:gd name="adj1" fmla="val 8333"/>
              <a:gd name="adj2" fmla="val 388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425632" cy="4525963"/>
          </a:xfrm>
        </p:spPr>
        <p:txBody>
          <a:bodyPr/>
          <a:lstStyle/>
          <a:p>
            <a:pPr marL="742950" lvl="2" indent="-342900"/>
            <a:r>
              <a:rPr kumimoji="1" lang="en-US" altLang="ja-JP" dirty="0" err="1"/>
              <a:t>javapackager</a:t>
            </a:r>
            <a:r>
              <a:rPr kumimoji="1" lang="ja-JP" altLang="en-US" dirty="0"/>
              <a:t>を</a:t>
            </a:r>
            <a:r>
              <a:rPr kumimoji="1" lang="en-US" altLang="ja-JP" dirty="0"/>
              <a:t>-v</a:t>
            </a:r>
            <a:r>
              <a:rPr kumimoji="1" lang="ja-JP" altLang="en-US" dirty="0"/>
              <a:t>オプション付きで</a:t>
            </a:r>
            <a:r>
              <a:rPr kumimoji="1" lang="ja-JP" altLang="en-US" dirty="0" smtClean="0"/>
              <a:t>実行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%Temp%</a:t>
            </a:r>
            <a:r>
              <a:rPr kumimoji="1" lang="ja-JP" altLang="en-US" dirty="0" smtClean="0"/>
              <a:t>下に生成</a:t>
            </a:r>
            <a:r>
              <a:rPr kumimoji="1" lang="ja-JP" altLang="en-US" dirty="0"/>
              <a:t>する</a:t>
            </a: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ソースファイルのパスが表示されるので、これを取得していじる</a:t>
            </a:r>
            <a:endParaRPr kumimoji="1" lang="en-US" altLang="ja-JP" dirty="0" smtClean="0"/>
          </a:p>
          <a:p>
            <a:pPr marL="1200150" lvl="3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r>
              <a:rPr kumimoji="1" lang="en-US" altLang="ja-JP" dirty="0" smtClean="0"/>
              <a:t>&lt;JDK&gt;\lib\ant-javafx.jar</a:t>
            </a:r>
            <a:r>
              <a:rPr kumimoji="1" lang="ja-JP" altLang="en-US" dirty="0" smtClean="0"/>
              <a:t>に含まれる</a:t>
            </a:r>
            <a:r>
              <a:rPr kumimoji="1" lang="en-US" altLang="ja-JP" dirty="0" err="1" smtClean="0"/>
              <a:t>template.wxs</a:t>
            </a:r>
            <a:r>
              <a:rPr kumimoji="1" lang="ja-JP" altLang="en-US" dirty="0" smtClean="0"/>
              <a:t>を取り出していじる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を実行するディレクトリ下に、</a:t>
            </a:r>
            <a:r>
              <a:rPr kumimoji="1" lang="en-US" altLang="ja-JP" dirty="0" smtClean="0"/>
              <a:t>package\windows\</a:t>
            </a:r>
            <a:r>
              <a:rPr kumimoji="1" lang="en-US" altLang="ja-JP" dirty="0" err="1" smtClean="0"/>
              <a:t>JarManifestViewer.wxs</a:t>
            </a:r>
            <a:r>
              <a:rPr kumimoji="1" lang="ja-JP" altLang="en-US" dirty="0" smtClean="0"/>
              <a:t> のようにアプリケーション名で保存すると、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がテンプレートとして利用する。</a:t>
            </a:r>
            <a:endParaRPr kumimoji="1" lang="en-US" altLang="ja-JP" dirty="0" smtClean="0"/>
          </a:p>
          <a:p>
            <a:pPr marL="857250" lvl="3" indent="0">
              <a:buNone/>
            </a:pPr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34" y="2612982"/>
            <a:ext cx="4472361" cy="19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デモ４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24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インストーラーで配布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とメ</a:t>
            </a:r>
            <a:r>
              <a:rPr kumimoji="1" lang="ja-JP" altLang="en-US" dirty="0" smtClean="0"/>
              <a:t>モリを控え目に使うには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で実行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デモ内容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287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モ 5"/>
          <p:cNvSpPr/>
          <p:nvPr/>
        </p:nvSpPr>
        <p:spPr>
          <a:xfrm>
            <a:off x="179512" y="1790445"/>
            <a:ext cx="8064896" cy="459088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kumimoji="1" lang="en-US" altLang="ja-JP" sz="2000" dirty="0" smtClean="0">
              <a:latin typeface="Consolas" panose="020B0609020204030204" pitchFamily="49" charset="0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javapackager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-deploy -native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msi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outfile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srcfiles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jarmanifestviewer.jar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appclass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com.torutk.jarmanifest.JarManifestViewer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-description "View for JAR file manifest"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-name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vendor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BappVersion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=1.0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Bwin.menuGroup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="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Tools"</a:t>
            </a:r>
            <a:endParaRPr kumimoji="1" lang="ja-JP" altLang="en-US" sz="2000" dirty="0">
              <a:latin typeface="Consolas" panose="020B0609020204030204" pitchFamily="49" charset="0"/>
              <a:ea typeface="ＭＳ ゴシック" panose="020B0609070205080204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1821" y="139033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</a:t>
            </a:r>
            <a:r>
              <a:rPr kumimoji="1" lang="en-US" altLang="ja-JP" sz="2000" dirty="0" smtClean="0"/>
              <a:t>reatemsi.ps1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79" y="4221088"/>
            <a:ext cx="4476282" cy="2525316"/>
          </a:xfrm>
          <a:prstGeom prst="rect">
            <a:avLst/>
          </a:prstGeom>
        </p:spPr>
      </p:pic>
      <p:sp>
        <p:nvSpPr>
          <p:cNvPr id="10" name="右カーブ矢印 9"/>
          <p:cNvSpPr/>
          <p:nvPr/>
        </p:nvSpPr>
        <p:spPr>
          <a:xfrm rot="17165744">
            <a:off x="3875063" y="5816665"/>
            <a:ext cx="470687" cy="13015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713663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で作成した</a:t>
            </a:r>
            <a:r>
              <a:rPr kumimoji="1" lang="en-US" altLang="ja-JP" dirty="0" smtClean="0"/>
              <a:t>MSI</a:t>
            </a:r>
            <a:r>
              <a:rPr kumimoji="1" lang="ja-JP" altLang="en-US" dirty="0" smtClean="0"/>
              <a:t>のインストール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3658230" cy="36301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96" y="2623490"/>
            <a:ext cx="2915816" cy="164848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25490" y="3373733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1" idx="3"/>
          </p:cNvCxnSpPr>
          <p:nvPr/>
        </p:nvCxnSpPr>
        <p:spPr>
          <a:xfrm flipV="1">
            <a:off x="1532875" y="3447731"/>
            <a:ext cx="3903221" cy="79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9" y="4581128"/>
            <a:ext cx="8092807" cy="22322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6" y="2907532"/>
            <a:ext cx="4190863" cy="576064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641655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/>
              <a:t>で作成した</a:t>
            </a:r>
            <a:r>
              <a:rPr kumimoji="1" lang="en-US" altLang="ja-JP" dirty="0"/>
              <a:t>MSI</a:t>
            </a:r>
            <a:r>
              <a:rPr kumimoji="1" lang="ja-JP" altLang="en-US" dirty="0"/>
              <a:t>のインストール</a:t>
            </a:r>
            <a:endParaRPr kumimoji="1"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132856"/>
            <a:ext cx="4032448" cy="37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プログラム</a:t>
            </a:r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" y="2204864"/>
            <a:ext cx="3202601" cy="25299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31" y="1807806"/>
            <a:ext cx="3470172" cy="2485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286133"/>
            <a:ext cx="7308304" cy="23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メモリ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2474021" cy="30963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68719"/>
            <a:ext cx="2483776" cy="31085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（スレッド）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6" y="2777593"/>
            <a:ext cx="2476686" cy="30996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9" y="2777593"/>
            <a:ext cx="2476686" cy="30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r>
              <a:rPr kumimoji="1" lang="ja-JP" altLang="en-US" dirty="0"/>
              <a:t>３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00808"/>
            <a:ext cx="6019604" cy="489654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4427984" y="5157192"/>
            <a:ext cx="3168352" cy="720080"/>
          </a:xfrm>
          <a:prstGeom prst="wedgeRectCallout">
            <a:avLst>
              <a:gd name="adj1" fmla="val -132543"/>
              <a:gd name="adj2" fmla="val -346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プロジェクトを右クリックし、</a:t>
            </a:r>
            <a:endParaRPr kumimoji="1" lang="en-US" altLang="ja-JP" dirty="0"/>
          </a:p>
          <a:p>
            <a:r>
              <a:rPr kumimoji="1" lang="ja-JP" altLang="en-US" dirty="0" smtClean="0"/>
              <a:t>プロパティを開く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1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33" y="2060848"/>
            <a:ext cx="6093707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36" y="155679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種類のプロジェクト・プロパティでの設定</a:t>
            </a:r>
            <a:endParaRPr kumimoji="1" lang="ja-JP" altLang="en-US" sz="20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364088" y="3068960"/>
            <a:ext cx="3168352" cy="504056"/>
          </a:xfrm>
          <a:prstGeom prst="wedgeRectCallout">
            <a:avLst>
              <a:gd name="adj1" fmla="val -98632"/>
              <a:gd name="adj2" fmla="val 544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5292080" y="4221088"/>
            <a:ext cx="3168352" cy="612068"/>
          </a:xfrm>
          <a:prstGeom prst="wedgeRectCallout">
            <a:avLst>
              <a:gd name="adj1" fmla="val -116245"/>
              <a:gd name="adj2" fmla="val 918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システム共通（</a:t>
            </a:r>
            <a:r>
              <a:rPr kumimoji="1" lang="en-US" altLang="ja-JP" dirty="0" smtClean="0"/>
              <a:t>Program </a:t>
            </a:r>
            <a:r>
              <a:rPr kumimoji="1" lang="en-US" altLang="ja-JP" dirty="0" err="1" smtClean="0"/>
              <a:t>Filess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にインストール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13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5679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アプリケーション種類のプロジェクト・プロパティでの設定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6756747" cy="4419827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5508774" y="3634717"/>
            <a:ext cx="3168352" cy="504056"/>
          </a:xfrm>
          <a:prstGeom prst="wedgeRectCallout">
            <a:avLst>
              <a:gd name="adj1" fmla="val -48338"/>
              <a:gd name="adj2" fmla="val -88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5724128" y="4478778"/>
            <a:ext cx="3168352" cy="966446"/>
          </a:xfrm>
          <a:prstGeom prst="wedgeRectCallout">
            <a:avLst>
              <a:gd name="adj1" fmla="val -88233"/>
              <a:gd name="adj2" fmla="val 55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細かな設定が必要な場合は、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プロジェクトを</a:t>
            </a: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アプリケーション種類に切り替え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3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6498356" cy="425080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5148064" y="1844824"/>
            <a:ext cx="3600400" cy="1152128"/>
          </a:xfrm>
          <a:prstGeom prst="wedgeRectCallout">
            <a:avLst>
              <a:gd name="adj1" fmla="val -82537"/>
              <a:gd name="adj2" fmla="val 118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・アプリケーション名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・インストーラーファイルの名称部分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・実行ファイル（</a:t>
            </a:r>
            <a:r>
              <a:rPr kumimoji="1" lang="en-US" altLang="ja-JP" dirty="0" smtClean="0"/>
              <a:t>.exe</a:t>
            </a:r>
            <a:r>
              <a:rPr kumimoji="1" lang="ja-JP" altLang="en-US" dirty="0" smtClean="0"/>
              <a:t>）名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・ショートカット名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148064" y="3212976"/>
            <a:ext cx="3600400" cy="685242"/>
          </a:xfrm>
          <a:prstGeom prst="wedgeRectCallout">
            <a:avLst>
              <a:gd name="adj1" fmla="val -81582"/>
              <a:gd name="adj2" fmla="val -1026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・コントロールパネルの開発元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・スタートメニューのフォルダ名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148064" y="4137384"/>
            <a:ext cx="3600400" cy="1091816"/>
          </a:xfrm>
          <a:prstGeom prst="wedgeRectCallout">
            <a:avLst>
              <a:gd name="adj1" fmla="val -86929"/>
              <a:gd name="adj2" fmla="val -31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・インストーラーファイルのバージョン名部分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・コントロールパネルのバージョン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6270779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注記）日本語等非</a:t>
            </a:r>
            <a:r>
              <a:rPr kumimoji="1" lang="en-US" altLang="ja-JP" dirty="0" smtClean="0"/>
              <a:t>ASCII</a:t>
            </a:r>
            <a:r>
              <a:rPr kumimoji="1" lang="ja-JP" altLang="en-US" dirty="0" smtClean="0"/>
              <a:t>文字を指定するとエラーとなります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628800"/>
            <a:ext cx="6309081" cy="4896544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283968" y="2420888"/>
            <a:ext cx="3600400" cy="1045282"/>
          </a:xfrm>
          <a:prstGeom prst="wedgeRectCallout">
            <a:avLst>
              <a:gd name="adj1" fmla="val -98862"/>
              <a:gd name="adj2" fmla="val 58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プロジェクトを右クリックし、</a:t>
            </a:r>
            <a:endParaRPr kumimoji="1" lang="en-US" altLang="ja-JP" dirty="0" smtClean="0"/>
          </a:p>
          <a:p>
            <a:r>
              <a:rPr kumimoji="1" lang="ja-JP" altLang="en-US" dirty="0"/>
              <a:t>パッケージ</a:t>
            </a:r>
            <a:r>
              <a:rPr kumimoji="1" lang="ja-JP" altLang="en-US" dirty="0" smtClean="0"/>
              <a:t>として </a:t>
            </a:r>
            <a:r>
              <a:rPr kumimoji="1" lang="en-US" altLang="ja-JP" dirty="0" smtClean="0"/>
              <a:t>&gt; MSI</a:t>
            </a:r>
            <a:r>
              <a:rPr kumimoji="1" lang="ja-JP" altLang="en-US" dirty="0" smtClean="0"/>
              <a:t>インストーラ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を実行する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5" y="1988840"/>
            <a:ext cx="3543482" cy="3606985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355976" y="2636912"/>
            <a:ext cx="3600400" cy="36004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ファイルタブを</a:t>
            </a:r>
            <a:r>
              <a:rPr kumimoji="1" lang="ja-JP" altLang="en-US" dirty="0"/>
              <a:t>選択</a:t>
            </a:r>
            <a:endParaRPr kumimoji="1" lang="en-US" altLang="ja-JP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4374457" y="3573016"/>
            <a:ext cx="3600400" cy="108012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プロジェクト下の</a:t>
            </a:r>
            <a:r>
              <a:rPr kumimoji="1" lang="en-US" altLang="ja-JP" dirty="0" err="1" smtClean="0"/>
              <a:t>dist</a:t>
            </a:r>
            <a:r>
              <a:rPr kumimoji="1" lang="en-US" altLang="ja-JP" dirty="0" smtClean="0"/>
              <a:t>\bundles</a:t>
            </a:r>
            <a:r>
              <a:rPr kumimoji="1" lang="ja-JP" altLang="en-US" dirty="0" smtClean="0"/>
              <a:t>下に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インストーラファイルが生成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08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デモ３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1" y="1772816"/>
            <a:ext cx="5133596" cy="38164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12976"/>
            <a:ext cx="5677192" cy="18796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6" y="5301208"/>
            <a:ext cx="2527430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デモ４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24609"/>
            <a:ext cx="4140413" cy="21908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1803402"/>
            <a:ext cx="436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（１）プロジェクト直下に</a:t>
            </a:r>
            <a:r>
              <a:rPr kumimoji="1" lang="en-US" altLang="ja-JP" sz="1400" dirty="0" smtClean="0"/>
              <a:t>package\windows</a:t>
            </a:r>
            <a:r>
              <a:rPr kumimoji="1" lang="ja-JP" altLang="en-US" sz="1400" dirty="0" smtClean="0"/>
              <a:t>フォルダを作成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40968"/>
            <a:ext cx="2806844" cy="16066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60150" y="2492896"/>
            <a:ext cx="3584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（２）</a:t>
            </a:r>
            <a:r>
              <a:rPr kumimoji="1" lang="en-US" altLang="ja-JP" sz="1400" dirty="0" smtClean="0"/>
              <a:t>JDK</a:t>
            </a:r>
            <a:r>
              <a:rPr kumimoji="1" lang="ja-JP" altLang="en-US" sz="1400" dirty="0" smtClean="0"/>
              <a:t>の</a:t>
            </a:r>
            <a:r>
              <a:rPr kumimoji="1" lang="en-US" altLang="ja-JP" sz="1400" dirty="0" smtClean="0"/>
              <a:t>lib\ant-javafx.jar </a:t>
            </a:r>
            <a:r>
              <a:rPr kumimoji="1" lang="ja-JP" altLang="en-US" sz="1400" dirty="0" smtClean="0"/>
              <a:t>を</a:t>
            </a:r>
            <a:r>
              <a:rPr kumimoji="1" lang="en-US" altLang="ja-JP" sz="1400" dirty="0" smtClean="0"/>
              <a:t>zip</a:t>
            </a:r>
            <a:r>
              <a:rPr kumimoji="1" lang="ja-JP" altLang="en-US" sz="1400" dirty="0" smtClean="0"/>
              <a:t>解凍ツールで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開き、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221088"/>
            <a:ext cx="5010407" cy="23305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32240" y="5805264"/>
            <a:ext cx="250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（３）その中から</a:t>
            </a:r>
            <a:r>
              <a:rPr kumimoji="1" lang="en-US" altLang="ja-JP" sz="1400" dirty="0" err="1" smtClean="0"/>
              <a:t>template.wxs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を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取り出し、</a:t>
            </a:r>
            <a:endParaRPr kumimoji="1" lang="ja-JP" altLang="en-US" sz="1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406" y="3551653"/>
            <a:ext cx="1644735" cy="476274"/>
          </a:xfrm>
          <a:prstGeom prst="rect">
            <a:avLst/>
          </a:prstGeom>
        </p:spPr>
      </p:pic>
      <p:sp>
        <p:nvSpPr>
          <p:cNvPr id="29" name="左カーブ矢印 28"/>
          <p:cNvSpPr/>
          <p:nvPr/>
        </p:nvSpPr>
        <p:spPr>
          <a:xfrm rot="3316222">
            <a:off x="5620269" y="4594710"/>
            <a:ext cx="808474" cy="27157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下カーブ矢印 29"/>
          <p:cNvSpPr/>
          <p:nvPr/>
        </p:nvSpPr>
        <p:spPr>
          <a:xfrm rot="17040815">
            <a:off x="267878" y="4513029"/>
            <a:ext cx="255769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806770" y="3765790"/>
            <a:ext cx="332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（４）</a:t>
            </a:r>
            <a:r>
              <a:rPr kumimoji="1" lang="en-US" altLang="ja-JP" sz="1400" dirty="0" err="1" smtClean="0"/>
              <a:t>JarManifestViewer.wxs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に変えて保存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18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デモ４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825" y="1804896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（１）</a:t>
            </a:r>
            <a:r>
              <a:rPr kumimoji="1" lang="en-US" altLang="ja-JP" sz="1400" dirty="0" smtClean="0"/>
              <a:t>UUID</a:t>
            </a:r>
            <a:r>
              <a:rPr kumimoji="1" lang="ja-JP" altLang="en-US" sz="1400" dirty="0" smtClean="0"/>
              <a:t>を生成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110724"/>
            <a:ext cx="3169047" cy="11293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91762" y="1948327"/>
            <a:ext cx="268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（２）</a:t>
            </a:r>
            <a:r>
              <a:rPr kumimoji="1" lang="en-US" altLang="ja-JP" sz="1400" dirty="0" err="1" smtClean="0"/>
              <a:t>JarManifestViewer.wxs</a:t>
            </a:r>
            <a:r>
              <a:rPr kumimoji="1" lang="ja-JP" altLang="en-US" sz="1400" dirty="0" smtClean="0"/>
              <a:t>の編集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276872"/>
            <a:ext cx="5112013" cy="20638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998712" y="3335696"/>
            <a:ext cx="1296144" cy="16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曲線コネクタ 10"/>
          <p:cNvCxnSpPr/>
          <p:nvPr/>
        </p:nvCxnSpPr>
        <p:spPr>
          <a:xfrm>
            <a:off x="3055930" y="3000481"/>
            <a:ext cx="2938880" cy="338744"/>
          </a:xfrm>
          <a:prstGeom prst="curvedConnector3">
            <a:avLst>
              <a:gd name="adj1" fmla="val 5526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吹き出し 12"/>
          <p:cNvSpPr/>
          <p:nvPr/>
        </p:nvSpPr>
        <p:spPr>
          <a:xfrm>
            <a:off x="250825" y="4149080"/>
            <a:ext cx="4033143" cy="792088"/>
          </a:xfrm>
          <a:prstGeom prst="wedgeRectCallout">
            <a:avLst>
              <a:gd name="adj1" fmla="val 63849"/>
              <a:gd name="adj2" fmla="val -605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050" dirty="0">
                <a:latin typeface="Consolas" panose="020B0609020204030204" pitchFamily="49" charset="0"/>
              </a:rPr>
              <a:t>&lt;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MajorUpgrade</a:t>
            </a:r>
            <a:r>
              <a:rPr kumimoji="1" lang="en-US" altLang="ja-JP" sz="1050" dirty="0">
                <a:latin typeface="Consolas" panose="020B0609020204030204" pitchFamily="49" charset="0"/>
              </a:rPr>
              <a:t> 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DowngradeErrorMessage</a:t>
            </a:r>
            <a:r>
              <a:rPr kumimoji="1" lang="en-US" altLang="ja-JP" sz="1050" dirty="0">
                <a:latin typeface="Consolas" panose="020B0609020204030204" pitchFamily="49" charset="0"/>
              </a:rPr>
              <a:t>="Already new [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ProductName</a:t>
            </a:r>
            <a:r>
              <a:rPr kumimoji="1" lang="en-US" altLang="ja-JP" sz="1050" dirty="0">
                <a:latin typeface="Consolas" panose="020B0609020204030204" pitchFamily="49" charset="0"/>
              </a:rPr>
              <a:t>] installed. Stopping to install." /&gt;</a:t>
            </a:r>
            <a:endParaRPr kumimoji="1" lang="ja-JP" altLang="en-US" sz="1050" dirty="0">
              <a:latin typeface="Consolas" panose="020B0609020204030204" pitchFamily="49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6149" y="5301208"/>
            <a:ext cx="1796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（３）</a:t>
            </a:r>
            <a:r>
              <a:rPr kumimoji="1" lang="en-US" altLang="ja-JP" sz="1400" dirty="0" err="1" smtClean="0"/>
              <a:t>javapackager</a:t>
            </a:r>
            <a:r>
              <a:rPr kumimoji="1" lang="ja-JP" altLang="en-US" sz="1400" dirty="0" smtClean="0"/>
              <a:t>実行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7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補遺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241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132856"/>
            <a:ext cx="8086178" cy="4525963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2332415" y="3529608"/>
            <a:ext cx="3672408" cy="1152128"/>
          </a:xfrm>
          <a:prstGeom prst="wedgeRectCallout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のコントロールパネルから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プログラム名、発行元、バージョン等を参照できる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2375" y="4897760"/>
            <a:ext cx="57606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1180287" y="5517009"/>
            <a:ext cx="3672408" cy="720080"/>
          </a:xfrm>
          <a:prstGeom prst="wedgeRectCallout">
            <a:avLst>
              <a:gd name="adj1" fmla="val -10554"/>
              <a:gd name="adj2" fmla="val -92592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アンインストールも簡単</a:t>
            </a:r>
            <a:endParaRPr kumimoji="1"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729631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コントロールパネルのプログラムと機能でインストール情報の確認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4925144"/>
          </a:xfrm>
        </p:spPr>
        <p:txBody>
          <a:bodyPr/>
          <a:lstStyle/>
          <a:p>
            <a:r>
              <a:rPr kumimoji="1" lang="ja-JP" altLang="en-US" dirty="0" smtClean="0"/>
              <a:t>コマンドラインでインストール情報取得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pPr lvl="1"/>
            <a:endParaRPr kumimoji="1" lang="en-US" altLang="ja-JP" sz="1800" dirty="0" smtClean="0"/>
          </a:p>
          <a:p>
            <a:pPr lvl="1"/>
            <a:r>
              <a:rPr kumimoji="1" lang="ja-JP" altLang="en-US" sz="1800" dirty="0" smtClean="0"/>
              <a:t>リモートマシンの情報取得も可（</a:t>
            </a:r>
            <a:r>
              <a:rPr kumimoji="1" lang="en-US" altLang="ja-JP" sz="1800" dirty="0" smtClean="0"/>
              <a:t>-</a:t>
            </a:r>
            <a:r>
              <a:rPr kumimoji="1" lang="en-US" altLang="ja-JP" sz="1800" dirty="0" err="1" smtClean="0"/>
              <a:t>ComputerName</a:t>
            </a:r>
            <a:r>
              <a:rPr kumimoji="1" lang="ja-JP" altLang="en-US" sz="1800" dirty="0" smtClean="0"/>
              <a:t>オプション）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MSI</a:t>
            </a:r>
            <a:r>
              <a:rPr kumimoji="1" lang="ja-JP" altLang="en-US" sz="1800" dirty="0" smtClean="0"/>
              <a:t>形式のインストーラでインストールしたものに限る</a:t>
            </a:r>
            <a:endParaRPr kumimoji="1" lang="ja-JP" altLang="en-US" sz="1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55585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dirty="0" smtClean="0"/>
              <a:t>Windows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Management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Instrumentation</a:t>
            </a:r>
            <a:endParaRPr lang="en-GB" altLang="en-US" sz="24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214864"/>
            <a:ext cx="71654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 dirty="0" smtClean="0"/>
              <a:t>Get-</a:t>
            </a:r>
            <a:r>
              <a:rPr lang="en-GB" altLang="en-US" sz="2000" b="1" u="sng" dirty="0" err="1" smtClean="0"/>
              <a:t>WmiObject</a:t>
            </a:r>
            <a:r>
              <a:rPr lang="en-GB" altLang="en-US" sz="2000" b="1" u="sng" dirty="0" smtClean="0"/>
              <a:t> </a:t>
            </a:r>
            <a:r>
              <a:rPr lang="ja-JP" altLang="en-US" sz="2000" b="1" u="sng" dirty="0" smtClean="0"/>
              <a:t>コマンドレットでインストール情報を取得</a:t>
            </a:r>
            <a:endParaRPr lang="en-US" altLang="ja-JP" sz="2000" b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Windows</a:t>
            </a:r>
            <a:r>
              <a:rPr lang="ja-JP" altLang="en-US" sz="1800" dirty="0" smtClean="0"/>
              <a:t>インストーラー形式（</a:t>
            </a:r>
            <a:r>
              <a:rPr lang="en-US" altLang="ja-JP" sz="1800" dirty="0" smtClean="0"/>
              <a:t>MSI</a:t>
            </a:r>
            <a:r>
              <a:rPr lang="ja-JP" altLang="en-US" sz="1800" dirty="0" smtClean="0"/>
              <a:t>）の情報のみ参照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ローカルホストおよびリモートホストの情報を取得可能</a:t>
            </a:r>
            <a:endParaRPr lang="en-US" altLang="ja-JP" sz="1800" dirty="0" smtClean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366914"/>
            <a:ext cx="6926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dirty="0"/>
              <a:t>Windows OS</a:t>
            </a:r>
            <a:r>
              <a:rPr lang="ja-JP" altLang="en-US" sz="1800" dirty="0"/>
              <a:t>のシステム情報の収集・監視・管理を行う仕組みです。ローカルおよびリモートを対象とします</a:t>
            </a:r>
            <a:r>
              <a:rPr lang="ja-JP" altLang="en-US" sz="1800" dirty="0" smtClean="0"/>
              <a:t>。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6792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簡単な配布、インストール、実行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5160205" cy="17468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91880" y="2132856"/>
            <a:ext cx="1440160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076379"/>
            <a:ext cx="2971953" cy="16066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1" y="4005064"/>
            <a:ext cx="2514729" cy="2597283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2676270">
            <a:off x="5327956" y="2132129"/>
            <a:ext cx="1470128" cy="500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3657034">
            <a:off x="4106500" y="4228270"/>
            <a:ext cx="516587" cy="1558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横巻き 27"/>
          <p:cNvSpPr/>
          <p:nvPr/>
        </p:nvSpPr>
        <p:spPr>
          <a:xfrm>
            <a:off x="4211960" y="5491443"/>
            <a:ext cx="4680520" cy="9011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/>
              <a:t>Microsoft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 インストーラー</a:t>
            </a:r>
          </a:p>
        </p:txBody>
      </p:sp>
    </p:spTree>
    <p:extLst>
      <p:ext uri="{BB962C8B-B14F-4D97-AF65-F5344CB8AC3E}">
        <p14:creationId xmlns:p14="http://schemas.microsoft.com/office/powerpoint/2010/main" val="2934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インストーラー作成ツール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3140075"/>
            <a:ext cx="380531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 smtClean="0"/>
              <a:t>Windows</a:t>
            </a:r>
            <a:r>
              <a:rPr lang="ja-JP" altLang="en-US" sz="1600" b="1" u="sng" dirty="0" smtClean="0"/>
              <a:t>インストーラー（</a:t>
            </a:r>
            <a:r>
              <a:rPr lang="en-US" altLang="ja-JP" sz="1600" b="1" u="sng" dirty="0" smtClean="0"/>
              <a:t>MSI</a:t>
            </a:r>
            <a:r>
              <a:rPr lang="ja-JP" altLang="en-US" sz="1600" b="1" u="sng" dirty="0" smtClean="0"/>
              <a:t>）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 dirty="0" err="1" smtClean="0"/>
              <a:t>InstallShield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GB" altLang="en-US" sz="1400" dirty="0" smtClean="0">
                <a:hlinkClick r:id="rId3"/>
              </a:rPr>
              <a:t>http</a:t>
            </a:r>
            <a:r>
              <a:rPr lang="en-GB" altLang="en-US" sz="1400" dirty="0">
                <a:hlinkClick r:id="rId3"/>
              </a:rPr>
              <a:t>://www.networld.co.jp/product/is/</a:t>
            </a:r>
            <a:endParaRPr lang="en-GB" altLang="en-US" sz="14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商用製品。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版（ノードロック）</a:t>
            </a:r>
            <a:r>
              <a:rPr lang="en-US" altLang="ja-JP" sz="1400" dirty="0" smtClean="0"/>
              <a:t>46</a:t>
            </a:r>
            <a:r>
              <a:rPr lang="ja-JP" altLang="en-US" sz="1400" dirty="0" smtClean="0"/>
              <a:t>万、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フローティング</a:t>
            </a:r>
            <a:r>
              <a:rPr lang="en-US" altLang="ja-JP" sz="1400" dirty="0" smtClean="0"/>
              <a:t>160</a:t>
            </a:r>
            <a:r>
              <a:rPr lang="ja-JP" altLang="en-US" sz="1400" dirty="0" smtClean="0"/>
              <a:t>万／ユーザー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限定版</a:t>
            </a:r>
            <a:r>
              <a:rPr lang="en-US" altLang="ja-JP" sz="1400" dirty="0" smtClean="0"/>
              <a:t>(LE)</a:t>
            </a:r>
            <a:r>
              <a:rPr lang="ja-JP" altLang="en-US" sz="1400" dirty="0" smtClean="0"/>
              <a:t>の権利が</a:t>
            </a: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 2012</a:t>
            </a:r>
            <a:r>
              <a:rPr lang="ja-JP" altLang="en-US" sz="1400" dirty="0" smtClean="0"/>
              <a:t>～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（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以上）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Installer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商用製品の</a:t>
            </a:r>
            <a:r>
              <a:rPr lang="en-US" altLang="ja-JP" sz="1400" dirty="0" smtClean="0"/>
              <a:t>Visual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の拡張機能（無償）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WiX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toolset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>
                <a:hlinkClick r:id="rId4"/>
              </a:rPr>
              <a:t>http</a:t>
            </a:r>
            <a:r>
              <a:rPr lang="en-US" altLang="ja-JP" sz="1400" dirty="0">
                <a:hlinkClick r:id="rId4"/>
              </a:rPr>
              <a:t>://wixtoolset.org/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44264" y="5921404"/>
            <a:ext cx="7164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SE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8</a:t>
            </a:r>
            <a:r>
              <a:rPr lang="ja-JP" altLang="en-US" sz="2000" b="1" dirty="0" smtClean="0"/>
              <a:t>の</a:t>
            </a:r>
            <a:r>
              <a:rPr lang="en-US" altLang="ja-JP" sz="2000" b="1" dirty="0" err="1" smtClean="0"/>
              <a:t>javapackager</a:t>
            </a:r>
            <a:r>
              <a:rPr lang="ja-JP" altLang="en-US" sz="2000" b="1" dirty="0" smtClean="0"/>
              <a:t>は、</a:t>
            </a:r>
            <a:endParaRPr lang="en-US" altLang="ja-JP" sz="2000" b="1" dirty="0" smtClean="0"/>
          </a:p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WiX toolset</a:t>
            </a:r>
            <a:r>
              <a:rPr lang="ja-JP" altLang="en-US" sz="2000" b="1" dirty="0" smtClean="0"/>
              <a:t>または</a:t>
            </a:r>
            <a:r>
              <a:rPr lang="en-US" altLang="ja-JP" sz="2000" b="1" dirty="0" err="1" smtClean="0"/>
              <a:t>Inno</a:t>
            </a:r>
            <a:r>
              <a:rPr lang="en-US" altLang="ja-JP" sz="2000" b="1" dirty="0" smtClean="0"/>
              <a:t> Setup</a:t>
            </a:r>
            <a:r>
              <a:rPr lang="ja-JP" altLang="en-US" sz="2000" b="1" dirty="0" smtClean="0"/>
              <a:t>を使う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5576" y="2608263"/>
            <a:ext cx="7321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Windows</a:t>
            </a:r>
            <a:r>
              <a:rPr lang="ja-JP" altLang="en-US" sz="1400" dirty="0" smtClean="0"/>
              <a:t>インストーラー形式（</a:t>
            </a:r>
            <a:r>
              <a:rPr lang="en-US" altLang="ja-JP" sz="1400" dirty="0" smtClean="0"/>
              <a:t>MSI</a:t>
            </a:r>
            <a:r>
              <a:rPr lang="ja-JP" altLang="en-US" sz="1400" dirty="0" smtClean="0"/>
              <a:t>）を作成するもの、独自インストーラー形式を作成するものがある</a:t>
            </a:r>
            <a:endParaRPr lang="en-US" altLang="en-US" sz="1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03161" y="3140075"/>
            <a:ext cx="38053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 dirty="0"/>
              <a:t>独自</a:t>
            </a:r>
            <a:r>
              <a:rPr lang="ja-JP" altLang="en-US" sz="1600" b="1" u="sng" dirty="0" smtClean="0"/>
              <a:t>インストーラー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err="1" smtClean="0"/>
              <a:t>Inno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Setup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5"/>
              </a:rPr>
              <a:t>http://www.jrsoftware.org/isinfo.php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無償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NSIS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6"/>
              </a:rPr>
              <a:t>http://nsis.sourceforge.net</a:t>
            </a:r>
            <a:r>
              <a:rPr lang="en-US" altLang="ja-JP" sz="1400" dirty="0" smtClean="0">
                <a:hlinkClick r:id="rId6"/>
              </a:rPr>
              <a:t>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150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39552" y="1916832"/>
            <a:ext cx="4104456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2000" dirty="0" smtClean="0"/>
              <a:t>Windows</a:t>
            </a:r>
            <a:r>
              <a:rPr kumimoji="1" lang="ja-JP" altLang="en-US" sz="2000" dirty="0" smtClean="0"/>
              <a:t>インストーラー（</a:t>
            </a:r>
            <a:r>
              <a:rPr kumimoji="1" lang="en-US" altLang="ja-JP" sz="2000" dirty="0" smtClean="0"/>
              <a:t>MSI</a:t>
            </a:r>
            <a:r>
              <a:rPr kumimoji="1" lang="ja-JP" altLang="en-US" sz="2000" dirty="0" smtClean="0"/>
              <a:t>）形式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80597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InstallShield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商用製品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11561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Visual Studio Installer</a:t>
            </a:r>
          </a:p>
          <a:p>
            <a:pPr algn="ctr"/>
            <a:r>
              <a:rPr kumimoji="1" lang="ja-JP" altLang="en-US" sz="2400" dirty="0" smtClean="0"/>
              <a:t>商用</a:t>
            </a:r>
            <a:r>
              <a:rPr kumimoji="1" lang="ja-JP" altLang="en-US" sz="2400" dirty="0"/>
              <a:t>製品</a:t>
            </a:r>
            <a:endParaRPr kumimoji="1" lang="en-US" altLang="ja-JP" sz="24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1115616" y="53012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WiX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toolset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4932040" y="1916832"/>
            <a:ext cx="3960440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/>
              <a:t>独自インストーラー形式</a:t>
            </a:r>
            <a:endParaRPr kumimoji="1" lang="ja-JP" altLang="en-US" sz="2000" dirty="0"/>
          </a:p>
        </p:txBody>
      </p:sp>
      <p:sp>
        <p:nvSpPr>
          <p:cNvPr id="13" name="角丸四角形 12"/>
          <p:cNvSpPr/>
          <p:nvPr/>
        </p:nvSpPr>
        <p:spPr>
          <a:xfrm>
            <a:off x="597682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NSIS</a:t>
            </a:r>
          </a:p>
          <a:p>
            <a:pPr algn="ctr"/>
            <a:r>
              <a:rPr kumimoji="1" lang="ja-JP" altLang="en-US" sz="2400" dirty="0" smtClean="0"/>
              <a:t>無償</a:t>
            </a:r>
            <a:endParaRPr kumimoji="1" lang="en-US" altLang="ja-JP" sz="24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5976826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Inno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Setup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755576" y="5085184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5053" y="2276872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425" y="144584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インストーラーを作成するツール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35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7" y="2132856"/>
            <a:ext cx="7944258" cy="45849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6300192" y="3429000"/>
            <a:ext cx="1368152" cy="43204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7" y="1973012"/>
            <a:ext cx="6022885" cy="461754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973646" y="5085184"/>
            <a:ext cx="1966506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949846"/>
            <a:ext cx="5977359" cy="436631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0824" y="5445224"/>
            <a:ext cx="2376959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4" y="2564904"/>
            <a:ext cx="3289548" cy="328954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79512" y="3717032"/>
            <a:ext cx="3816424" cy="100811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68960"/>
            <a:ext cx="4064993" cy="302161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331554" y="3717032"/>
            <a:ext cx="3984862" cy="360040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07350"/>
            <a:ext cx="4349974" cy="21845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67544" y="4005064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5795"/>
            <a:ext cx="3444223" cy="4416710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6660232" y="5248086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6" y="2263657"/>
            <a:ext cx="5074162" cy="232807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557257" y="4187720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60914" y="3743683"/>
            <a:ext cx="4536140" cy="267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71776"/>
            <a:ext cx="6316143" cy="103861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7524327" y="5589239"/>
            <a:ext cx="1275583" cy="421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9" y="2234258"/>
            <a:ext cx="7957210" cy="1656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9" y="4437112"/>
            <a:ext cx="7943895" cy="15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Toolset</a:t>
            </a:r>
          </a:p>
          <a:p>
            <a:pPr lvl="1"/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ファイルから</a:t>
            </a:r>
            <a:r>
              <a:rPr kumimoji="1" lang="en-US" altLang="ja-JP" dirty="0" err="1" smtClean="0"/>
              <a:t>wxs</a:t>
            </a:r>
            <a:r>
              <a:rPr kumimoji="1" lang="ja-JP" altLang="en-US" dirty="0" smtClean="0"/>
              <a:t>を生成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5883747" y="3117216"/>
            <a:ext cx="1425521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ＷｉＸソース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5" name="円/楕円 4"/>
          <p:cNvSpPr/>
          <p:nvPr/>
        </p:nvSpPr>
        <p:spPr>
          <a:xfrm>
            <a:off x="2870282" y="3437329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dark.exe</a:t>
            </a:r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611560" y="3162317"/>
            <a:ext cx="1586167" cy="71743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7" name="上カーブ矢印 6"/>
          <p:cNvSpPr/>
          <p:nvPr/>
        </p:nvSpPr>
        <p:spPr>
          <a:xfrm>
            <a:off x="1585659" y="4085670"/>
            <a:ext cx="1224136" cy="4082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上カーブ矢印 7"/>
          <p:cNvSpPr/>
          <p:nvPr/>
        </p:nvSpPr>
        <p:spPr>
          <a:xfrm>
            <a:off x="4662397" y="4101765"/>
            <a:ext cx="1224136" cy="4082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 err="1"/>
              <a:t>やメ</a:t>
            </a:r>
            <a:r>
              <a:rPr kumimoji="1" lang="ja-JP" altLang="en-US" dirty="0"/>
              <a:t>モリの使用は控え目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7201270" cy="47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2115386" y="4972390"/>
            <a:ext cx="4977563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プログラム（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）を実行すると、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dirty="0" smtClean="0"/>
              <a:t>WiX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Toolset</a:t>
            </a:r>
            <a:r>
              <a:rPr lang="ja-JP" altLang="en-US" sz="2400" b="1" dirty="0" smtClean="0"/>
              <a:t>参考情報</a:t>
            </a:r>
            <a:endParaRPr lang="en-GB" altLang="en-US" sz="24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2244428"/>
            <a:ext cx="774154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WiX</a:t>
            </a:r>
            <a:r>
              <a:rPr lang="ja-JP" altLang="en-US" sz="1800" dirty="0" smtClean="0"/>
              <a:t>チュートリアル日本語訳</a:t>
            </a: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800" dirty="0"/>
              <a:t>　　</a:t>
            </a:r>
            <a:r>
              <a:rPr lang="en-US" altLang="ja-JP" sz="1800" dirty="0">
                <a:hlinkClick r:id="rId3"/>
              </a:rPr>
              <a:t>http://</a:t>
            </a:r>
            <a:r>
              <a:rPr lang="en-US" altLang="ja-JP" sz="1800" dirty="0" smtClean="0">
                <a:hlinkClick r:id="rId3"/>
              </a:rPr>
              <a:t>wix-tutorial-ja.github.io/toc.html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書籍（洋書）「</a:t>
            </a:r>
            <a:r>
              <a:rPr lang="en-US" altLang="ja-JP" sz="1800" dirty="0" smtClean="0"/>
              <a:t>WiX 3.6: A Developer’s Guide to Windows Installer XML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Windows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Installer/WiX/</a:t>
            </a:r>
            <a:r>
              <a:rPr lang="en-US" altLang="ja-JP" sz="1800" dirty="0" err="1" smtClean="0"/>
              <a:t>Installshield</a:t>
            </a:r>
            <a:r>
              <a:rPr lang="ja-JP" altLang="en-US" sz="1800" dirty="0" smtClean="0"/>
              <a:t> メーリングリスト</a:t>
            </a: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</a:t>
            </a:r>
            <a:r>
              <a:rPr lang="en-US" altLang="ja-JP" sz="1800" dirty="0" smtClean="0">
                <a:hlinkClick r:id="rId4"/>
              </a:rPr>
              <a:t>http</a:t>
            </a:r>
            <a:r>
              <a:rPr lang="en-US" altLang="ja-JP" sz="1800" dirty="0">
                <a:hlinkClick r:id="rId4"/>
              </a:rPr>
              <a:t>://www.freeml.com/msi</a:t>
            </a:r>
            <a:endParaRPr lang="en-US" altLang="ja-JP" sz="18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ja-JP" sz="1800" dirty="0"/>
          </a:p>
        </p:txBody>
      </p:sp>
      <p:pic>
        <p:nvPicPr>
          <p:cNvPr id="1028" name="Picture 4" descr="http://ecx.images-amazon.com/images/I/51%2BvZJs7ojL._SX40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9004"/>
            <a:ext cx="1693739" cy="2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3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CSS</a:t>
            </a:r>
            <a:r>
              <a:rPr kumimoji="1" lang="ja-JP" altLang="en-US" dirty="0" smtClean="0"/>
              <a:t>ファイルをバイナリ形式に変換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アーカイブファイルを作成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ファイルを署名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オプション説明</a:t>
            </a:r>
            <a:endParaRPr kumimoji="1" lang="en-US" altLang="ja-JP" dirty="0"/>
          </a:p>
          <a:p>
            <a:pPr marL="914400" lvl="2" indent="0">
              <a:buNone/>
            </a:pPr>
            <a:r>
              <a:rPr kumimoji="1" lang="en-US" altLang="ja-JP" dirty="0" smtClean="0">
                <a:hlinkClick r:id="rId2"/>
              </a:rPr>
              <a:t>https</a:t>
            </a:r>
            <a:r>
              <a:rPr kumimoji="1" lang="en-US" altLang="ja-JP" dirty="0">
                <a:hlinkClick r:id="rId2"/>
              </a:rPr>
              <a:t>://docs.oracle.com/javase/jp/8/docs/technotes/tools/windows/javapackager.html</a:t>
            </a:r>
            <a:endParaRPr kumimoji="1" lang="ja-JP" altLang="en-US" dirty="0"/>
          </a:p>
          <a:p>
            <a:pPr lvl="2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7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04048" y="4437112"/>
            <a:ext cx="3240360" cy="2160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自己完結型アプリケーション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4455115"/>
            <a:ext cx="3240360" cy="12061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スタンドアロンアプリケーション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CSS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ファイルをバイナリ形式に変換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アーカイブファイルを作成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ファイルを署名</a:t>
            </a:r>
            <a:endParaRPr kumimoji="1" lang="en-US" altLang="ja-JP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67644" y="4959759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88124" y="4869160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6764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68812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187624" y="3284984"/>
            <a:ext cx="381642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カギ線コネクタ 11"/>
          <p:cNvCxnSpPr>
            <a:stCxn id="10" idx="3"/>
            <a:endCxn id="8" idx="0"/>
          </p:cNvCxnSpPr>
          <p:nvPr/>
        </p:nvCxnSpPr>
        <p:spPr>
          <a:xfrm>
            <a:off x="5004048" y="3465004"/>
            <a:ext cx="1620180" cy="972108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javapackager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再配布パッケージ（</a:t>
            </a:r>
            <a:r>
              <a:rPr kumimoji="1" lang="en-US" altLang="ja-JP" dirty="0" smtClean="0"/>
              <a:t>MSI</a:t>
            </a:r>
            <a:r>
              <a:rPr kumimoji="1" lang="ja-JP" altLang="en-US" dirty="0" smtClean="0"/>
              <a:t>）作成時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バージョン番号の指定可能形式</a:t>
            </a:r>
            <a:endParaRPr kumimoji="1" lang="en-US" altLang="ja-JP" dirty="0" smtClean="0"/>
          </a:p>
          <a:p>
            <a:pPr marL="1371600" lvl="3" indent="0">
              <a:buNone/>
            </a:pPr>
            <a:r>
              <a:rPr kumimoji="1" lang="en-US" altLang="ja-JP" dirty="0" smtClean="0"/>
              <a:t>&lt;A&gt;.&lt;B&gt;.&lt;C&gt;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A: 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255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B:</a:t>
            </a:r>
            <a:r>
              <a:rPr kumimoji="1" lang="ja-JP" altLang="en-US" sz="1400" dirty="0"/>
              <a:t>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255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C: 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65535</a:t>
            </a:r>
            <a:endParaRPr kumimoji="1" lang="en-US" altLang="ja-JP" sz="1400" dirty="0"/>
          </a:p>
          <a:p>
            <a:pPr marL="914400" lvl="2" indent="0">
              <a:buNone/>
            </a:pPr>
            <a:r>
              <a:rPr kumimoji="1" lang="en-US" altLang="ja-JP" sz="1400" dirty="0">
                <a:hlinkClick r:id="rId2"/>
              </a:rPr>
              <a:t>http://</a:t>
            </a:r>
            <a:r>
              <a:rPr kumimoji="1" lang="en-US" altLang="ja-JP" sz="1400" dirty="0" smtClean="0">
                <a:hlinkClick r:id="rId2"/>
              </a:rPr>
              <a:t>msdn.microsoft.com/en-us/library/aa370859%28v=VS.85%29.aspx</a:t>
            </a:r>
            <a:endParaRPr kumimoji="1" lang="en-US" altLang="ja-JP" sz="1400" dirty="0" smtClean="0"/>
          </a:p>
          <a:p>
            <a:pPr marL="914400" lvl="2" indent="0">
              <a:buNone/>
            </a:pPr>
            <a:endParaRPr kumimoji="1" lang="en-US" altLang="ja-JP" sz="1400" dirty="0"/>
          </a:p>
          <a:p>
            <a:pPr marL="914400" lvl="2" indent="0">
              <a:buNone/>
            </a:pPr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MSI</a:t>
            </a:r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WiX Toolset</a:t>
            </a:r>
            <a:r>
              <a:rPr kumimoji="1" lang="ja-JP" altLang="en-US" sz="1400" dirty="0" smtClean="0"/>
              <a:t>）では実は</a:t>
            </a:r>
            <a:r>
              <a:rPr kumimoji="1" lang="en-US" altLang="ja-JP" sz="1400" dirty="0"/>
              <a:t>4</a:t>
            </a:r>
            <a:r>
              <a:rPr kumimoji="1" lang="ja-JP" altLang="en-US" sz="1400" dirty="0" err="1" smtClean="0"/>
              <a:t>つの</a:t>
            </a:r>
            <a:r>
              <a:rPr kumimoji="1" lang="ja-JP" altLang="en-US" sz="1400" dirty="0" smtClean="0"/>
              <a:t>数値の組み合わせが指定可能で、バージョン番号の比較（新旧）をチェックするときには最後（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つ目）の数値を無視する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47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" y="1844824"/>
            <a:ext cx="6735115" cy="450595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11560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Intel 64 and IA-32 Architectures Optimization Reference Manual</a:t>
            </a:r>
            <a:r>
              <a:rPr kumimoji="1" lang="ja-JP" altLang="en-US" dirty="0"/>
              <a:t>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7092950" y="2564904"/>
            <a:ext cx="1656184" cy="648072"/>
          </a:xfrm>
          <a:prstGeom prst="wedgeRectCallout">
            <a:avLst>
              <a:gd name="adj1" fmla="val -86175"/>
              <a:gd name="adj2" fmla="val 126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Port 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954" y="3669937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但し、</a:t>
            </a:r>
            <a:r>
              <a:rPr kumimoji="1" lang="en-US" altLang="ja-JP" sz="1400" dirty="0" smtClean="0"/>
              <a:t>Port</a:t>
            </a:r>
            <a:r>
              <a:rPr kumimoji="1" lang="ja-JP" altLang="en-US" sz="1400" dirty="0" smtClean="0"/>
              <a:t>により実行可能な命令が異なる。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ALU(</a:t>
            </a:r>
            <a:r>
              <a:rPr kumimoji="1" lang="ja-JP" altLang="en-US" sz="1400" dirty="0" smtClean="0"/>
              <a:t>演算装置</a:t>
            </a:r>
            <a:r>
              <a:rPr kumimoji="1" lang="en-US" altLang="ja-JP" sz="1400" dirty="0" smtClean="0"/>
              <a:t>)</a:t>
            </a:r>
            <a:r>
              <a:rPr kumimoji="1" lang="ja-JP" altLang="en-US" sz="1400" dirty="0" smtClean="0"/>
              <a:t>４つ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LD/STA</a:t>
            </a:r>
            <a:r>
              <a:rPr kumimoji="1" lang="ja-JP" altLang="en-US" sz="1400" dirty="0" smtClean="0"/>
              <a:t>（メモリ読み書き）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つ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4754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世代</a:t>
            </a:r>
            <a:r>
              <a:rPr kumimoji="1" lang="en-US" altLang="ja-JP" dirty="0" smtClean="0"/>
              <a:t>Core</a:t>
            </a:r>
            <a:r>
              <a:rPr kumimoji="1" lang="ja-JP" altLang="en-US" dirty="0" smtClean="0"/>
              <a:t>プロセッサ </a:t>
            </a:r>
            <a:r>
              <a:rPr kumimoji="1" lang="en-US" altLang="ja-JP" dirty="0" smtClean="0"/>
              <a:t>Haswell</a:t>
            </a:r>
            <a:r>
              <a:rPr kumimoji="1" lang="ja-JP" altLang="en-US" dirty="0" smtClean="0"/>
              <a:t> マイクロアーキテクチャ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err="1" smtClean="0"/>
              <a:t>JavaVM</a:t>
            </a:r>
            <a:r>
              <a:rPr lang="en-US" altLang="ja-JP" sz="2000" b="1" dirty="0" smtClean="0"/>
              <a:t> 32bit</a:t>
            </a:r>
            <a:r>
              <a:rPr lang="ja-JP" altLang="en-US" sz="2000" b="1" dirty="0" smtClean="0"/>
              <a:t>か</a:t>
            </a:r>
            <a:r>
              <a:rPr lang="en-US" altLang="ja-JP" sz="2000" b="1" dirty="0" smtClean="0"/>
              <a:t>64bit</a:t>
            </a:r>
            <a:r>
              <a:rPr lang="ja-JP" altLang="en-US" sz="2000" b="1" dirty="0" smtClean="0"/>
              <a:t>か、それが問題だ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版の優位点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400" dirty="0" smtClean="0"/>
              <a:t>ヒープサイズが小さいとき、メモリ使用量が少なくメモリ参照が高速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JIT</a:t>
            </a:r>
            <a:r>
              <a:rPr lang="ja-JP" altLang="en-US" sz="1400" dirty="0" smtClean="0"/>
              <a:t>クライアントコンパイラのみを使用可能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版の欠点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ja-JP" altLang="en-US" sz="1400" dirty="0" smtClean="0"/>
              <a:t>プロセス合計サイズが</a:t>
            </a:r>
            <a:r>
              <a:rPr lang="en-US" altLang="ja-JP" sz="1400" dirty="0" smtClean="0"/>
              <a:t>2GB</a:t>
            </a:r>
            <a:r>
              <a:rPr lang="ja-JP" altLang="en-US" sz="1400" dirty="0" smtClean="0"/>
              <a:t>以下に制限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dirty="0"/>
              <a:t>l</a:t>
            </a:r>
            <a:r>
              <a:rPr lang="en-GB" altLang="en-US" sz="1400" dirty="0" smtClean="0"/>
              <a:t>ong</a:t>
            </a:r>
            <a:r>
              <a:rPr lang="ja-JP" altLang="en-US" sz="1400" dirty="0" smtClean="0"/>
              <a:t>型、</a:t>
            </a:r>
            <a:r>
              <a:rPr lang="en-US" altLang="ja-JP" sz="1400" dirty="0" smtClean="0"/>
              <a:t>double</a:t>
            </a:r>
            <a:r>
              <a:rPr lang="ja-JP" altLang="en-US" sz="1400" dirty="0" smtClean="0"/>
              <a:t>型で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レジスタを利用できず低速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endParaRPr lang="en-US" altLang="ja-JP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4627285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であれば、</a:t>
            </a:r>
            <a:r>
              <a:rPr lang="en-US" altLang="ja-JP" sz="1400" dirty="0" smtClean="0"/>
              <a:t>Java 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のみ。</a:t>
            </a: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のときは、</a:t>
            </a:r>
            <a:r>
              <a:rPr lang="en-US" altLang="ja-JP" sz="1400" dirty="0" smtClean="0"/>
              <a:t>Java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も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も選択可能。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581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smtClean="0"/>
              <a:t>JIT</a:t>
            </a:r>
            <a:r>
              <a:rPr lang="ja-JP" altLang="en-US" sz="2000" b="1" dirty="0" smtClean="0"/>
              <a:t>コンパイラの使用するスレッド数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4.5.1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版は、クライアントコンパイラ（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版は、階層コンパイラ（</a:t>
            </a:r>
            <a:r>
              <a:rPr lang="en-US" altLang="ja-JP" sz="1400" dirty="0" smtClean="0"/>
              <a:t>C1+C2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のみの選択は不可能）</a:t>
            </a:r>
            <a:endParaRPr lang="en-US" altLang="en-US" sz="14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72726"/>
              </p:ext>
            </p:extLst>
          </p:nvPr>
        </p:nvGraphicFramePr>
        <p:xfrm>
          <a:off x="1596231" y="3320425"/>
          <a:ext cx="609600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r>
                        <a:rPr kumimoji="1" lang="ja-JP" altLang="en-US" dirty="0" smtClean="0"/>
                        <a:t>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C1+C2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03648" y="5760538"/>
            <a:ext cx="469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XX:CICompilerCount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8175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Ｇ</a:t>
            </a:r>
            <a:r>
              <a:rPr lang="ja-JP" altLang="en-US" sz="2000" b="1" dirty="0"/>
              <a:t>Ｃ</a:t>
            </a:r>
            <a:r>
              <a:rPr lang="ja-JP" altLang="en-US" sz="2000" b="1" dirty="0" smtClean="0"/>
              <a:t>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5.2.4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版は、デフォルトでシリアルＧＣ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版は、デフォルトで並列（スループット）ＧＣ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5(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 −8)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493395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6923" t="-386420" r="-385" b="-86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403648" y="5760538"/>
            <a:ext cx="479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/>
              <a:t>XX:ParallelGCThreads</a:t>
            </a:r>
            <a:r>
              <a:rPr kumimoji="1" lang="en-US" altLang="ja-JP" sz="1600" dirty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111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初期ヒープサイズ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4077072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50938" y="2297157"/>
            <a:ext cx="692626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以下のマシン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・デフォルトで物理メモリの</a:t>
            </a:r>
            <a:r>
              <a:rPr lang="en-US" altLang="ja-JP" sz="1400" dirty="0" smtClean="0"/>
              <a:t>1/2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より大きいマシン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76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メタスペースの初期サイズ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3833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  <p:sp>
        <p:nvSpPr>
          <p:cNvPr id="6" name="雲形吹き出し 5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39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/>
              <a:t>スレッド</a:t>
            </a:r>
            <a:r>
              <a:rPr lang="ja-JP" altLang="en-US" sz="2000" b="1" dirty="0" smtClean="0"/>
              <a:t>の使用するスタックサイズ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9.4.</a:t>
            </a:r>
            <a:r>
              <a:rPr lang="en-US" altLang="ja-JP" sz="2000" b="1" dirty="0"/>
              <a:t>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320KB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1MB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463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でスレッドあたりのスタックサイズの指定可能</a:t>
            </a:r>
            <a:endParaRPr kumimoji="1" lang="ja-JP" altLang="en-US" sz="1600" dirty="0"/>
          </a:p>
        </p:txBody>
      </p:sp>
      <p:sp>
        <p:nvSpPr>
          <p:cNvPr id="2" name="メモ 1"/>
          <p:cNvSpPr/>
          <p:nvPr/>
        </p:nvSpPr>
        <p:spPr>
          <a:xfrm>
            <a:off x="6043060" y="4601202"/>
            <a:ext cx="2376264" cy="86409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メインスレッドのスタックサイズは</a:t>
            </a:r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ja-JP" altLang="en-US" sz="1600" dirty="0" smtClean="0"/>
              <a:t>で指定したものとは別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577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のメモリ項目は計測ツールにより呼び方がゆらぐ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15909"/>
              </p:ext>
            </p:extLst>
          </p:nvPr>
        </p:nvGraphicFramePr>
        <p:xfrm>
          <a:off x="323529" y="2936081"/>
          <a:ext cx="7992886" cy="2661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44204"/>
                <a:gridCol w="1688243"/>
                <a:gridCol w="1584176"/>
                <a:gridCol w="1656184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項目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パフォーマンスカウンタ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Process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Explorer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タスクマネージャ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仮想サイズ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ワーキングセット（メモリ）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プライベートワーキングセット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</a:t>
                      </a:r>
                      <a:r>
                        <a:rPr kumimoji="1" lang="en-US" altLang="ja-JP" baseline="0" dirty="0" smtClean="0"/>
                        <a:t> Set -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WS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82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6F4E8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23910</TotalTime>
  <Words>2648</Words>
  <Application>Microsoft Office PowerPoint</Application>
  <PresentationFormat>画面に合わせる (4:3)</PresentationFormat>
  <Paragraphs>705</Paragraphs>
  <Slides>81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81</vt:i4>
      </vt:variant>
    </vt:vector>
  </HeadingPairs>
  <TitlesOfParts>
    <vt:vector size="89" baseType="lpstr">
      <vt:lpstr>ＭＳ Ｐゴシック</vt:lpstr>
      <vt:lpstr>ＭＳ ゴシック</vt:lpstr>
      <vt:lpstr>Arial</vt:lpstr>
      <vt:lpstr>Calibri</vt:lpstr>
      <vt:lpstr>Cambria Math</vt:lpstr>
      <vt:lpstr>Consolas</vt:lpstr>
      <vt:lpstr>Wingdings</vt:lpstr>
      <vt:lpstr>Office Theme</vt:lpstr>
      <vt:lpstr>JavaデスクトッププログラムをふつーのWindowsプログラムのように配布・実行 する方法とPCの動きが重くならないように 気を付けること  JJUG CCC Spring 2016 I-5</vt:lpstr>
      <vt:lpstr>高橋 徹の自己紹介</vt:lpstr>
      <vt:lpstr>アジェンダ</vt:lpstr>
      <vt:lpstr>Javaプログラムを使ってもらう</vt:lpstr>
      <vt:lpstr>Javaプログラムを使ってもらう</vt:lpstr>
      <vt:lpstr>簡単な配布、インストール、実行</vt:lpstr>
      <vt:lpstr>CPUやメモリの使用は控え目</vt:lpstr>
      <vt:lpstr>Javaプログラムを使ってもらう</vt:lpstr>
      <vt:lpstr>アジェンダ</vt:lpstr>
      <vt:lpstr>Windows インストーラー</vt:lpstr>
      <vt:lpstr>Windowsインストーラー</vt:lpstr>
      <vt:lpstr>Javaプログラムの配布のシーン</vt:lpstr>
      <vt:lpstr>Windowsインストーラー</vt:lpstr>
      <vt:lpstr>Windowsインストーラー</vt:lpstr>
      <vt:lpstr>Windowsインストーラー作成環境</vt:lpstr>
      <vt:lpstr>Windowsインストーラーの作成</vt:lpstr>
      <vt:lpstr>アジェンダ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CPUを喰うJavaの処理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Ｊａｖａプログラムの配布とＰＣのリソース</vt:lpstr>
      <vt:lpstr>Ｊａｖａプログラムの配布とＰＣのリソース</vt:lpstr>
      <vt:lpstr>アジェンダ</vt:lpstr>
      <vt:lpstr>簡単につくる</vt:lpstr>
      <vt:lpstr>簡単につくる</vt:lpstr>
      <vt:lpstr>アジェンダ</vt:lpstr>
      <vt:lpstr>あれこれ注文をつける</vt:lpstr>
      <vt:lpstr>あれこれ注文をつける</vt:lpstr>
      <vt:lpstr>あれこれ注文をつける</vt:lpstr>
      <vt:lpstr>あれこれ注文をつける</vt:lpstr>
      <vt:lpstr>まとめ</vt:lpstr>
      <vt:lpstr>PowerPoint プレゼンテーション</vt:lpstr>
      <vt:lpstr>デモ１</vt:lpstr>
      <vt:lpstr>デモ１</vt:lpstr>
      <vt:lpstr>デモ１</vt:lpstr>
      <vt:lpstr>デモ１</vt:lpstr>
      <vt:lpstr>デモ２</vt:lpstr>
      <vt:lpstr>デモ２</vt:lpstr>
      <vt:lpstr>デモ３</vt:lpstr>
      <vt:lpstr>デモ３</vt:lpstr>
      <vt:lpstr>デモ３</vt:lpstr>
      <vt:lpstr>デモ３</vt:lpstr>
      <vt:lpstr>デモ３</vt:lpstr>
      <vt:lpstr>デモ３</vt:lpstr>
      <vt:lpstr>デモ３</vt:lpstr>
      <vt:lpstr>デモ４</vt:lpstr>
      <vt:lpstr>デモ４</vt:lpstr>
      <vt:lpstr>PowerPoint プレゼンテーション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高橋徹</cp:lastModifiedBy>
  <cp:revision>217</cp:revision>
  <dcterms:created xsi:type="dcterms:W3CDTF">2011-07-11T11:56:50Z</dcterms:created>
  <dcterms:modified xsi:type="dcterms:W3CDTF">2016-05-19T23:45:09Z</dcterms:modified>
</cp:coreProperties>
</file>