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66" r:id="rId2"/>
    <p:sldId id="277" r:id="rId3"/>
    <p:sldId id="333" r:id="rId4"/>
    <p:sldId id="267" r:id="rId5"/>
    <p:sldId id="364" r:id="rId6"/>
    <p:sldId id="411" r:id="rId7"/>
    <p:sldId id="362" r:id="rId8"/>
    <p:sldId id="309" r:id="rId9"/>
    <p:sldId id="365" r:id="rId10"/>
    <p:sldId id="366" r:id="rId11"/>
    <p:sldId id="413" r:id="rId12"/>
    <p:sldId id="316" r:id="rId13"/>
    <p:sldId id="346" r:id="rId14"/>
    <p:sldId id="375" r:id="rId15"/>
    <p:sldId id="279" r:id="rId16"/>
    <p:sldId id="382" r:id="rId17"/>
    <p:sldId id="377" r:id="rId18"/>
    <p:sldId id="378" r:id="rId19"/>
    <p:sldId id="368" r:id="rId20"/>
    <p:sldId id="296" r:id="rId21"/>
    <p:sldId id="349" r:id="rId22"/>
    <p:sldId id="350" r:id="rId23"/>
    <p:sldId id="353" r:id="rId24"/>
    <p:sldId id="354" r:id="rId25"/>
    <p:sldId id="379" r:id="rId26"/>
    <p:sldId id="407" r:id="rId27"/>
    <p:sldId id="358" r:id="rId28"/>
    <p:sldId id="381" r:id="rId29"/>
    <p:sldId id="357" r:id="rId30"/>
    <p:sldId id="360" r:id="rId31"/>
    <p:sldId id="373" r:id="rId32"/>
    <p:sldId id="400" r:id="rId33"/>
    <p:sldId id="374" r:id="rId34"/>
    <p:sldId id="389" r:id="rId35"/>
    <p:sldId id="391" r:id="rId36"/>
    <p:sldId id="392" r:id="rId37"/>
    <p:sldId id="393" r:id="rId38"/>
    <p:sldId id="394" r:id="rId39"/>
    <p:sldId id="395" r:id="rId40"/>
    <p:sldId id="396" r:id="rId41"/>
    <p:sldId id="383" r:id="rId42"/>
    <p:sldId id="384" r:id="rId43"/>
    <p:sldId id="385" r:id="rId44"/>
    <p:sldId id="386" r:id="rId45"/>
    <p:sldId id="387" r:id="rId46"/>
    <p:sldId id="388" r:id="rId47"/>
    <p:sldId id="406" r:id="rId48"/>
    <p:sldId id="402" r:id="rId49"/>
    <p:sldId id="403" r:id="rId50"/>
    <p:sldId id="399" r:id="rId51"/>
    <p:sldId id="409" r:id="rId52"/>
    <p:sldId id="410" r:id="rId53"/>
    <p:sldId id="414" r:id="rId54"/>
    <p:sldId id="415" r:id="rId55"/>
    <p:sldId id="363" r:id="rId56"/>
    <p:sldId id="345" r:id="rId57"/>
    <p:sldId id="304" r:id="rId58"/>
    <p:sldId id="335" r:id="rId59"/>
    <p:sldId id="336" r:id="rId60"/>
    <p:sldId id="337" r:id="rId61"/>
    <p:sldId id="338" r:id="rId62"/>
    <p:sldId id="339" r:id="rId63"/>
    <p:sldId id="340" r:id="rId64"/>
    <p:sldId id="341" r:id="rId65"/>
    <p:sldId id="404" r:id="rId66"/>
    <p:sldId id="401" r:id="rId67"/>
    <p:sldId id="397" r:id="rId68"/>
    <p:sldId id="405" r:id="rId69"/>
    <p:sldId id="282" r:id="rId70"/>
    <p:sldId id="288" r:id="rId71"/>
    <p:sldId id="289" r:id="rId72"/>
    <p:sldId id="290" r:id="rId73"/>
    <p:sldId id="294" r:id="rId74"/>
    <p:sldId id="293" r:id="rId75"/>
    <p:sldId id="292" r:id="rId76"/>
    <p:sldId id="416" r:id="rId77"/>
    <p:sldId id="412" r:id="rId78"/>
    <p:sldId id="332" r:id="rId7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橋徹" initials="高橋徹" lastIdx="1" clrIdx="0">
    <p:extLst>
      <p:ext uri="{19B8F6BF-5375-455C-9EA6-DF929625EA0E}">
        <p15:presenceInfo xmlns:p15="http://schemas.microsoft.com/office/powerpoint/2012/main" userId="392632008f9132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94" autoAdjust="0"/>
  </p:normalViewPr>
  <p:slideViewPr>
    <p:cSldViewPr>
      <p:cViewPr varScale="1">
        <p:scale>
          <a:sx n="97" d="100"/>
          <a:sy n="97" d="100"/>
        </p:scale>
        <p:origin x="1256" y="72"/>
      </p:cViewPr>
      <p:guideLst>
        <p:guide orient="horz" pos="2160"/>
        <p:guide pos="2880"/>
      </p:guideLst>
    </p:cSldViewPr>
  </p:slideViewPr>
  <p:outlineViewPr>
    <p:cViewPr>
      <p:scale>
        <a:sx n="33" d="100"/>
        <a:sy n="33" d="100"/>
      </p:scale>
      <p:origin x="0" y="-2056"/>
    </p:cViewPr>
  </p:outlineViewPr>
  <p:notesTextViewPr>
    <p:cViewPr>
      <p:scale>
        <a:sx n="1" d="1"/>
        <a:sy n="1" d="1"/>
      </p:scale>
      <p:origin x="0" y="0"/>
    </p:cViewPr>
  </p:notesTextViewPr>
  <p:notesViewPr>
    <p:cSldViewPr>
      <p:cViewPr varScale="1">
        <p:scale>
          <a:sx n="75" d="100"/>
          <a:sy n="75" d="100"/>
        </p:scale>
        <p:origin x="2016"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6489919-42D7-45AF-BB6F-C0404F3B4774}" type="datetimeFigureOut">
              <a:rPr lang="en-GB"/>
              <a:pPr>
                <a:defRPr/>
              </a:pPr>
              <a:t>21/05/2016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618364B-6664-4BDF-9D5C-5A9EA51EB1E0}" type="slidenum">
              <a:rPr lang="en-GB" altLang="en-US"/>
              <a:pPr>
                <a:defRPr/>
              </a:pPr>
              <a:t>‹#›</a:t>
            </a:fld>
            <a:endParaRPr lang="en-GB" altLang="en-US"/>
          </a:p>
        </p:txBody>
      </p:sp>
    </p:spTree>
    <p:extLst>
      <p:ext uri="{BB962C8B-B14F-4D97-AF65-F5344CB8AC3E}">
        <p14:creationId xmlns:p14="http://schemas.microsoft.com/office/powerpoint/2010/main" val="1720958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読書会</a:t>
            </a:r>
            <a:r>
              <a:rPr kumimoji="1" lang="en-US" altLang="ja-JP" dirty="0" smtClean="0"/>
              <a:t>BOF</a:t>
            </a:r>
            <a:r>
              <a:rPr kumimoji="1" lang="ja-JP" altLang="en-US" dirty="0" smtClean="0"/>
              <a:t>開催データ</a:t>
            </a:r>
            <a:endParaRPr kumimoji="1" lang="en-US" altLang="ja-JP" dirty="0" smtClean="0"/>
          </a:p>
          <a:p>
            <a:r>
              <a:rPr lang="ja-JP" altLang="en-US" dirty="0"/>
              <a:t>　</a:t>
            </a:r>
            <a:r>
              <a:rPr lang="ja-JP" altLang="en-US" dirty="0" smtClean="0"/>
              <a:t>通算</a:t>
            </a:r>
            <a:r>
              <a:rPr lang="en-US" altLang="ja-JP" dirty="0" smtClean="0"/>
              <a:t>206</a:t>
            </a:r>
            <a:r>
              <a:rPr lang="ja-JP" altLang="en-US" dirty="0" smtClean="0"/>
              <a:t>回、</a:t>
            </a:r>
            <a:r>
              <a:rPr lang="en-US" altLang="ja-JP" dirty="0"/>
              <a:t>30</a:t>
            </a:r>
            <a:r>
              <a:rPr lang="ja-JP" altLang="en-US" dirty="0" smtClean="0"/>
              <a:t>冊目、平均参加者数</a:t>
            </a:r>
            <a:r>
              <a:rPr lang="en-US" altLang="ja-JP" dirty="0" smtClean="0"/>
              <a:t>11.7</a:t>
            </a:r>
            <a:r>
              <a:rPr lang="ja-JP" altLang="en-US" dirty="0" smtClean="0"/>
              <a:t>人</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AADD62D-BD08-45F1-8CA5-30334EE90C10}" type="slidenum">
              <a:rPr kumimoji="1" lang="ja-JP" altLang="en-US" smtClean="0"/>
              <a:t>2</a:t>
            </a:fld>
            <a:endParaRPr kumimoji="1" lang="ja-JP" altLang="en-US"/>
          </a:p>
        </p:txBody>
      </p:sp>
    </p:spTree>
    <p:extLst>
      <p:ext uri="{BB962C8B-B14F-4D97-AF65-F5344CB8AC3E}">
        <p14:creationId xmlns:p14="http://schemas.microsoft.com/office/powerpoint/2010/main" val="260349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11</a:t>
            </a:fld>
            <a:endParaRPr lang="en-GB" altLang="en-US"/>
          </a:p>
        </p:txBody>
      </p:sp>
    </p:spTree>
    <p:extLst>
      <p:ext uri="{BB962C8B-B14F-4D97-AF65-F5344CB8AC3E}">
        <p14:creationId xmlns:p14="http://schemas.microsoft.com/office/powerpoint/2010/main" val="129078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12</a:t>
            </a:fld>
            <a:endParaRPr lang="en-GB" altLang="en-US"/>
          </a:p>
        </p:txBody>
      </p:sp>
    </p:spTree>
    <p:extLst>
      <p:ext uri="{BB962C8B-B14F-4D97-AF65-F5344CB8AC3E}">
        <p14:creationId xmlns:p14="http://schemas.microsoft.com/office/powerpoint/2010/main" val="425609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13</a:t>
            </a:fld>
            <a:endParaRPr lang="en-GB" altLang="en-US"/>
          </a:p>
        </p:txBody>
      </p:sp>
    </p:spTree>
    <p:extLst>
      <p:ext uri="{BB962C8B-B14F-4D97-AF65-F5344CB8AC3E}">
        <p14:creationId xmlns:p14="http://schemas.microsoft.com/office/powerpoint/2010/main" val="57999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14</a:t>
            </a:fld>
            <a:endParaRPr lang="en-GB" altLang="en-US"/>
          </a:p>
        </p:txBody>
      </p:sp>
    </p:spTree>
    <p:extLst>
      <p:ext uri="{BB962C8B-B14F-4D97-AF65-F5344CB8AC3E}">
        <p14:creationId xmlns:p14="http://schemas.microsoft.com/office/powerpoint/2010/main" val="30441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15</a:t>
            </a:fld>
            <a:endParaRPr lang="en-GB" altLang="en-US"/>
          </a:p>
        </p:txBody>
      </p:sp>
    </p:spTree>
    <p:extLst>
      <p:ext uri="{BB962C8B-B14F-4D97-AF65-F5344CB8AC3E}">
        <p14:creationId xmlns:p14="http://schemas.microsoft.com/office/powerpoint/2010/main" val="2771631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16</a:t>
            </a:fld>
            <a:endParaRPr lang="en-GB" altLang="en-US"/>
          </a:p>
        </p:txBody>
      </p:sp>
    </p:spTree>
    <p:extLst>
      <p:ext uri="{BB962C8B-B14F-4D97-AF65-F5344CB8AC3E}">
        <p14:creationId xmlns:p14="http://schemas.microsoft.com/office/powerpoint/2010/main" val="144875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17</a:t>
            </a:fld>
            <a:endParaRPr lang="en-GB" altLang="en-US"/>
          </a:p>
        </p:txBody>
      </p:sp>
    </p:spTree>
    <p:extLst>
      <p:ext uri="{BB962C8B-B14F-4D97-AF65-F5344CB8AC3E}">
        <p14:creationId xmlns:p14="http://schemas.microsoft.com/office/powerpoint/2010/main" val="26651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18</a:t>
            </a:fld>
            <a:endParaRPr lang="en-GB" altLang="en-US"/>
          </a:p>
        </p:txBody>
      </p:sp>
    </p:spTree>
    <p:extLst>
      <p:ext uri="{BB962C8B-B14F-4D97-AF65-F5344CB8AC3E}">
        <p14:creationId xmlns:p14="http://schemas.microsoft.com/office/powerpoint/2010/main" val="199499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19</a:t>
            </a:fld>
            <a:endParaRPr lang="en-GB" altLang="en-US"/>
          </a:p>
        </p:txBody>
      </p:sp>
    </p:spTree>
    <p:extLst>
      <p:ext uri="{BB962C8B-B14F-4D97-AF65-F5344CB8AC3E}">
        <p14:creationId xmlns:p14="http://schemas.microsoft.com/office/powerpoint/2010/main" val="325902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20</a:t>
            </a:fld>
            <a:endParaRPr lang="en-GB" altLang="en-US"/>
          </a:p>
        </p:txBody>
      </p:sp>
    </p:spTree>
    <p:extLst>
      <p:ext uri="{BB962C8B-B14F-4D97-AF65-F5344CB8AC3E}">
        <p14:creationId xmlns:p14="http://schemas.microsoft.com/office/powerpoint/2010/main" val="206509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a:t>
            </a:fld>
            <a:endParaRPr lang="en-GB" altLang="en-US"/>
          </a:p>
        </p:txBody>
      </p:sp>
    </p:spTree>
    <p:extLst>
      <p:ext uri="{BB962C8B-B14F-4D97-AF65-F5344CB8AC3E}">
        <p14:creationId xmlns:p14="http://schemas.microsoft.com/office/powerpoint/2010/main" val="72944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21</a:t>
            </a:fld>
            <a:endParaRPr lang="en-GB" altLang="en-US"/>
          </a:p>
        </p:txBody>
      </p:sp>
    </p:spTree>
    <p:extLst>
      <p:ext uri="{BB962C8B-B14F-4D97-AF65-F5344CB8AC3E}">
        <p14:creationId xmlns:p14="http://schemas.microsoft.com/office/powerpoint/2010/main" val="85206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22</a:t>
            </a:fld>
            <a:endParaRPr lang="en-GB" altLang="en-US"/>
          </a:p>
        </p:txBody>
      </p:sp>
    </p:spTree>
    <p:extLst>
      <p:ext uri="{BB962C8B-B14F-4D97-AF65-F5344CB8AC3E}">
        <p14:creationId xmlns:p14="http://schemas.microsoft.com/office/powerpoint/2010/main" val="1932826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23</a:t>
            </a:fld>
            <a:endParaRPr lang="en-GB" altLang="en-US"/>
          </a:p>
        </p:txBody>
      </p:sp>
    </p:spTree>
    <p:extLst>
      <p:ext uri="{BB962C8B-B14F-4D97-AF65-F5344CB8AC3E}">
        <p14:creationId xmlns:p14="http://schemas.microsoft.com/office/powerpoint/2010/main" val="2209631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24</a:t>
            </a:fld>
            <a:endParaRPr lang="en-GB" altLang="en-US"/>
          </a:p>
        </p:txBody>
      </p:sp>
    </p:spTree>
    <p:extLst>
      <p:ext uri="{BB962C8B-B14F-4D97-AF65-F5344CB8AC3E}">
        <p14:creationId xmlns:p14="http://schemas.microsoft.com/office/powerpoint/2010/main" val="1770914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25</a:t>
            </a:fld>
            <a:endParaRPr lang="en-GB" altLang="en-US"/>
          </a:p>
        </p:txBody>
      </p:sp>
    </p:spTree>
    <p:extLst>
      <p:ext uri="{BB962C8B-B14F-4D97-AF65-F5344CB8AC3E}">
        <p14:creationId xmlns:p14="http://schemas.microsoft.com/office/powerpoint/2010/main" val="189871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26</a:t>
            </a:fld>
            <a:endParaRPr lang="en-GB" altLang="en-US"/>
          </a:p>
        </p:txBody>
      </p:sp>
    </p:spTree>
    <p:extLst>
      <p:ext uri="{BB962C8B-B14F-4D97-AF65-F5344CB8AC3E}">
        <p14:creationId xmlns:p14="http://schemas.microsoft.com/office/powerpoint/2010/main" val="4017696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27</a:t>
            </a:fld>
            <a:endParaRPr lang="en-GB" altLang="en-US"/>
          </a:p>
        </p:txBody>
      </p:sp>
    </p:spTree>
    <p:extLst>
      <p:ext uri="{BB962C8B-B14F-4D97-AF65-F5344CB8AC3E}">
        <p14:creationId xmlns:p14="http://schemas.microsoft.com/office/powerpoint/2010/main" val="3578532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28</a:t>
            </a:fld>
            <a:endParaRPr lang="en-GB" altLang="en-US"/>
          </a:p>
        </p:txBody>
      </p:sp>
    </p:spTree>
    <p:extLst>
      <p:ext uri="{BB962C8B-B14F-4D97-AF65-F5344CB8AC3E}">
        <p14:creationId xmlns:p14="http://schemas.microsoft.com/office/powerpoint/2010/main" val="3627396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29</a:t>
            </a:fld>
            <a:endParaRPr lang="en-GB" altLang="en-US"/>
          </a:p>
        </p:txBody>
      </p:sp>
    </p:spTree>
    <p:extLst>
      <p:ext uri="{BB962C8B-B14F-4D97-AF65-F5344CB8AC3E}">
        <p14:creationId xmlns:p14="http://schemas.microsoft.com/office/powerpoint/2010/main" val="3509064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30</a:t>
            </a:fld>
            <a:endParaRPr lang="en-GB" altLang="en-US"/>
          </a:p>
        </p:txBody>
      </p:sp>
    </p:spTree>
    <p:extLst>
      <p:ext uri="{BB962C8B-B14F-4D97-AF65-F5344CB8AC3E}">
        <p14:creationId xmlns:p14="http://schemas.microsoft.com/office/powerpoint/2010/main" val="95955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a:t>
            </a:fld>
            <a:endParaRPr lang="en-GB" altLang="en-US"/>
          </a:p>
        </p:txBody>
      </p:sp>
    </p:spTree>
    <p:extLst>
      <p:ext uri="{BB962C8B-B14F-4D97-AF65-F5344CB8AC3E}">
        <p14:creationId xmlns:p14="http://schemas.microsoft.com/office/powerpoint/2010/main" val="4219443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31</a:t>
            </a:fld>
            <a:endParaRPr lang="en-GB" altLang="en-US"/>
          </a:p>
        </p:txBody>
      </p:sp>
    </p:spTree>
    <p:extLst>
      <p:ext uri="{BB962C8B-B14F-4D97-AF65-F5344CB8AC3E}">
        <p14:creationId xmlns:p14="http://schemas.microsoft.com/office/powerpoint/2010/main" val="3450645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32</a:t>
            </a:fld>
            <a:endParaRPr lang="en-GB" altLang="en-US"/>
          </a:p>
        </p:txBody>
      </p:sp>
    </p:spTree>
    <p:extLst>
      <p:ext uri="{BB962C8B-B14F-4D97-AF65-F5344CB8AC3E}">
        <p14:creationId xmlns:p14="http://schemas.microsoft.com/office/powerpoint/2010/main" val="1752844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33</a:t>
            </a:fld>
            <a:endParaRPr lang="en-GB" altLang="en-US"/>
          </a:p>
        </p:txBody>
      </p:sp>
    </p:spTree>
    <p:extLst>
      <p:ext uri="{BB962C8B-B14F-4D97-AF65-F5344CB8AC3E}">
        <p14:creationId xmlns:p14="http://schemas.microsoft.com/office/powerpoint/2010/main" val="12784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34</a:t>
            </a:fld>
            <a:endParaRPr lang="en-GB" altLang="en-US"/>
          </a:p>
        </p:txBody>
      </p:sp>
    </p:spTree>
    <p:extLst>
      <p:ext uri="{BB962C8B-B14F-4D97-AF65-F5344CB8AC3E}">
        <p14:creationId xmlns:p14="http://schemas.microsoft.com/office/powerpoint/2010/main" val="2585284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35</a:t>
            </a:fld>
            <a:endParaRPr lang="en-GB" altLang="en-US"/>
          </a:p>
        </p:txBody>
      </p:sp>
    </p:spTree>
    <p:extLst>
      <p:ext uri="{BB962C8B-B14F-4D97-AF65-F5344CB8AC3E}">
        <p14:creationId xmlns:p14="http://schemas.microsoft.com/office/powerpoint/2010/main" val="1682260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36</a:t>
            </a:fld>
            <a:endParaRPr lang="en-GB" altLang="en-US"/>
          </a:p>
        </p:txBody>
      </p:sp>
    </p:spTree>
    <p:extLst>
      <p:ext uri="{BB962C8B-B14F-4D97-AF65-F5344CB8AC3E}">
        <p14:creationId xmlns:p14="http://schemas.microsoft.com/office/powerpoint/2010/main" val="3573938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37</a:t>
            </a:fld>
            <a:endParaRPr lang="en-GB" altLang="en-US"/>
          </a:p>
        </p:txBody>
      </p:sp>
    </p:spTree>
    <p:extLst>
      <p:ext uri="{BB962C8B-B14F-4D97-AF65-F5344CB8AC3E}">
        <p14:creationId xmlns:p14="http://schemas.microsoft.com/office/powerpoint/2010/main" val="2536769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38</a:t>
            </a:fld>
            <a:endParaRPr lang="en-GB" altLang="en-US"/>
          </a:p>
        </p:txBody>
      </p:sp>
    </p:spTree>
    <p:extLst>
      <p:ext uri="{BB962C8B-B14F-4D97-AF65-F5344CB8AC3E}">
        <p14:creationId xmlns:p14="http://schemas.microsoft.com/office/powerpoint/2010/main" val="2086677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39</a:t>
            </a:fld>
            <a:endParaRPr lang="en-GB" altLang="en-US"/>
          </a:p>
        </p:txBody>
      </p:sp>
    </p:spTree>
    <p:extLst>
      <p:ext uri="{BB962C8B-B14F-4D97-AF65-F5344CB8AC3E}">
        <p14:creationId xmlns:p14="http://schemas.microsoft.com/office/powerpoint/2010/main" val="40682438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40</a:t>
            </a:fld>
            <a:endParaRPr lang="en-GB" altLang="en-US"/>
          </a:p>
        </p:txBody>
      </p:sp>
    </p:spTree>
    <p:extLst>
      <p:ext uri="{BB962C8B-B14F-4D97-AF65-F5344CB8AC3E}">
        <p14:creationId xmlns:p14="http://schemas.microsoft.com/office/powerpoint/2010/main" val="392815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a:t>
            </a:fld>
            <a:endParaRPr lang="en-GB" altLang="en-US"/>
          </a:p>
        </p:txBody>
      </p:sp>
    </p:spTree>
    <p:extLst>
      <p:ext uri="{BB962C8B-B14F-4D97-AF65-F5344CB8AC3E}">
        <p14:creationId xmlns:p14="http://schemas.microsoft.com/office/powerpoint/2010/main" val="3570515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41</a:t>
            </a:fld>
            <a:endParaRPr lang="en-GB" altLang="en-US"/>
          </a:p>
        </p:txBody>
      </p:sp>
    </p:spTree>
    <p:extLst>
      <p:ext uri="{BB962C8B-B14F-4D97-AF65-F5344CB8AC3E}">
        <p14:creationId xmlns:p14="http://schemas.microsoft.com/office/powerpoint/2010/main" val="2244021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42</a:t>
            </a:fld>
            <a:endParaRPr lang="en-GB" altLang="en-US"/>
          </a:p>
        </p:txBody>
      </p:sp>
    </p:spTree>
    <p:extLst>
      <p:ext uri="{BB962C8B-B14F-4D97-AF65-F5344CB8AC3E}">
        <p14:creationId xmlns:p14="http://schemas.microsoft.com/office/powerpoint/2010/main" val="3162923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43</a:t>
            </a:fld>
            <a:endParaRPr lang="en-GB" altLang="en-US"/>
          </a:p>
        </p:txBody>
      </p:sp>
    </p:spTree>
    <p:extLst>
      <p:ext uri="{BB962C8B-B14F-4D97-AF65-F5344CB8AC3E}">
        <p14:creationId xmlns:p14="http://schemas.microsoft.com/office/powerpoint/2010/main" val="3162075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44</a:t>
            </a:fld>
            <a:endParaRPr lang="en-GB" altLang="en-US"/>
          </a:p>
        </p:txBody>
      </p:sp>
    </p:spTree>
    <p:extLst>
      <p:ext uri="{BB962C8B-B14F-4D97-AF65-F5344CB8AC3E}">
        <p14:creationId xmlns:p14="http://schemas.microsoft.com/office/powerpoint/2010/main" val="814971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45</a:t>
            </a:fld>
            <a:endParaRPr lang="en-GB" altLang="en-US"/>
          </a:p>
        </p:txBody>
      </p:sp>
    </p:spTree>
    <p:extLst>
      <p:ext uri="{BB962C8B-B14F-4D97-AF65-F5344CB8AC3E}">
        <p14:creationId xmlns:p14="http://schemas.microsoft.com/office/powerpoint/2010/main" val="32982930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46</a:t>
            </a:fld>
            <a:endParaRPr lang="en-GB" altLang="en-US"/>
          </a:p>
        </p:txBody>
      </p:sp>
    </p:spTree>
    <p:extLst>
      <p:ext uri="{BB962C8B-B14F-4D97-AF65-F5344CB8AC3E}">
        <p14:creationId xmlns:p14="http://schemas.microsoft.com/office/powerpoint/2010/main" val="3043291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47</a:t>
            </a:fld>
            <a:endParaRPr lang="en-GB" altLang="en-US"/>
          </a:p>
        </p:txBody>
      </p:sp>
    </p:spTree>
    <p:extLst>
      <p:ext uri="{BB962C8B-B14F-4D97-AF65-F5344CB8AC3E}">
        <p14:creationId xmlns:p14="http://schemas.microsoft.com/office/powerpoint/2010/main" val="2840582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48</a:t>
            </a:fld>
            <a:endParaRPr lang="en-GB" altLang="en-US"/>
          </a:p>
        </p:txBody>
      </p:sp>
    </p:spTree>
    <p:extLst>
      <p:ext uri="{BB962C8B-B14F-4D97-AF65-F5344CB8AC3E}">
        <p14:creationId xmlns:p14="http://schemas.microsoft.com/office/powerpoint/2010/main" val="1934761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49</a:t>
            </a:fld>
            <a:endParaRPr lang="en-GB" altLang="en-US"/>
          </a:p>
        </p:txBody>
      </p:sp>
    </p:spTree>
    <p:extLst>
      <p:ext uri="{BB962C8B-B14F-4D97-AF65-F5344CB8AC3E}">
        <p14:creationId xmlns:p14="http://schemas.microsoft.com/office/powerpoint/2010/main" val="2643299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50</a:t>
            </a:fld>
            <a:endParaRPr lang="en-GB" altLang="en-US"/>
          </a:p>
        </p:txBody>
      </p:sp>
    </p:spTree>
    <p:extLst>
      <p:ext uri="{BB962C8B-B14F-4D97-AF65-F5344CB8AC3E}">
        <p14:creationId xmlns:p14="http://schemas.microsoft.com/office/powerpoint/2010/main" val="315036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a:t>
            </a:fld>
            <a:endParaRPr lang="en-GB" altLang="en-US"/>
          </a:p>
        </p:txBody>
      </p:sp>
    </p:spTree>
    <p:extLst>
      <p:ext uri="{BB962C8B-B14F-4D97-AF65-F5344CB8AC3E}">
        <p14:creationId xmlns:p14="http://schemas.microsoft.com/office/powerpoint/2010/main" val="1333948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51</a:t>
            </a:fld>
            <a:endParaRPr lang="en-GB" altLang="en-US"/>
          </a:p>
        </p:txBody>
      </p:sp>
    </p:spTree>
    <p:extLst>
      <p:ext uri="{BB962C8B-B14F-4D97-AF65-F5344CB8AC3E}">
        <p14:creationId xmlns:p14="http://schemas.microsoft.com/office/powerpoint/2010/main" val="3334890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52</a:t>
            </a:fld>
            <a:endParaRPr lang="en-GB" altLang="en-US"/>
          </a:p>
        </p:txBody>
      </p:sp>
    </p:spTree>
    <p:extLst>
      <p:ext uri="{BB962C8B-B14F-4D97-AF65-F5344CB8AC3E}">
        <p14:creationId xmlns:p14="http://schemas.microsoft.com/office/powerpoint/2010/main" val="2117581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53</a:t>
            </a:fld>
            <a:endParaRPr lang="en-GB" altLang="en-US"/>
          </a:p>
        </p:txBody>
      </p:sp>
    </p:spTree>
    <p:extLst>
      <p:ext uri="{BB962C8B-B14F-4D97-AF65-F5344CB8AC3E}">
        <p14:creationId xmlns:p14="http://schemas.microsoft.com/office/powerpoint/2010/main" val="25264673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54</a:t>
            </a:fld>
            <a:endParaRPr lang="en-GB" altLang="en-US"/>
          </a:p>
        </p:txBody>
      </p:sp>
    </p:spTree>
    <p:extLst>
      <p:ext uri="{BB962C8B-B14F-4D97-AF65-F5344CB8AC3E}">
        <p14:creationId xmlns:p14="http://schemas.microsoft.com/office/powerpoint/2010/main" val="1704630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55</a:t>
            </a:fld>
            <a:endParaRPr lang="en-GB" altLang="en-US"/>
          </a:p>
        </p:txBody>
      </p:sp>
    </p:spTree>
    <p:extLst>
      <p:ext uri="{BB962C8B-B14F-4D97-AF65-F5344CB8AC3E}">
        <p14:creationId xmlns:p14="http://schemas.microsoft.com/office/powerpoint/2010/main" val="4296697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56</a:t>
            </a:fld>
            <a:endParaRPr lang="en-GB" altLang="en-US"/>
          </a:p>
        </p:txBody>
      </p:sp>
    </p:spTree>
    <p:extLst>
      <p:ext uri="{BB962C8B-B14F-4D97-AF65-F5344CB8AC3E}">
        <p14:creationId xmlns:p14="http://schemas.microsoft.com/office/powerpoint/2010/main" val="33951852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57</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495650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58</a:t>
            </a:fld>
            <a:endParaRPr lang="en-GB" altLang="en-US"/>
          </a:p>
        </p:txBody>
      </p:sp>
    </p:spTree>
    <p:extLst>
      <p:ext uri="{BB962C8B-B14F-4D97-AF65-F5344CB8AC3E}">
        <p14:creationId xmlns:p14="http://schemas.microsoft.com/office/powerpoint/2010/main" val="31987513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59</a:t>
            </a:fld>
            <a:endParaRPr lang="en-GB" altLang="en-US"/>
          </a:p>
        </p:txBody>
      </p:sp>
    </p:spTree>
    <p:extLst>
      <p:ext uri="{BB962C8B-B14F-4D97-AF65-F5344CB8AC3E}">
        <p14:creationId xmlns:p14="http://schemas.microsoft.com/office/powerpoint/2010/main" val="3766011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60</a:t>
            </a:fld>
            <a:endParaRPr lang="en-GB" altLang="en-US"/>
          </a:p>
        </p:txBody>
      </p:sp>
    </p:spTree>
    <p:extLst>
      <p:ext uri="{BB962C8B-B14F-4D97-AF65-F5344CB8AC3E}">
        <p14:creationId xmlns:p14="http://schemas.microsoft.com/office/powerpoint/2010/main" val="76792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7</a:t>
            </a:fld>
            <a:endParaRPr lang="en-GB" altLang="en-US"/>
          </a:p>
        </p:txBody>
      </p:sp>
    </p:spTree>
    <p:extLst>
      <p:ext uri="{BB962C8B-B14F-4D97-AF65-F5344CB8AC3E}">
        <p14:creationId xmlns:p14="http://schemas.microsoft.com/office/powerpoint/2010/main" val="17455789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61</a:t>
            </a:fld>
            <a:endParaRPr lang="en-GB" altLang="en-US"/>
          </a:p>
        </p:txBody>
      </p:sp>
    </p:spTree>
    <p:extLst>
      <p:ext uri="{BB962C8B-B14F-4D97-AF65-F5344CB8AC3E}">
        <p14:creationId xmlns:p14="http://schemas.microsoft.com/office/powerpoint/2010/main" val="1108617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62</a:t>
            </a:fld>
            <a:endParaRPr lang="en-GB" altLang="en-US"/>
          </a:p>
        </p:txBody>
      </p:sp>
    </p:spTree>
    <p:extLst>
      <p:ext uri="{BB962C8B-B14F-4D97-AF65-F5344CB8AC3E}">
        <p14:creationId xmlns:p14="http://schemas.microsoft.com/office/powerpoint/2010/main" val="2163486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63</a:t>
            </a:fld>
            <a:endParaRPr lang="en-GB" altLang="en-US"/>
          </a:p>
        </p:txBody>
      </p:sp>
    </p:spTree>
    <p:extLst>
      <p:ext uri="{BB962C8B-B14F-4D97-AF65-F5344CB8AC3E}">
        <p14:creationId xmlns:p14="http://schemas.microsoft.com/office/powerpoint/2010/main" val="3207140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64</a:t>
            </a:fld>
            <a:endParaRPr lang="en-GB" altLang="en-US"/>
          </a:p>
        </p:txBody>
      </p:sp>
    </p:spTree>
    <p:extLst>
      <p:ext uri="{BB962C8B-B14F-4D97-AF65-F5344CB8AC3E}">
        <p14:creationId xmlns:p14="http://schemas.microsoft.com/office/powerpoint/2010/main" val="35926102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65</a:t>
            </a:fld>
            <a:endParaRPr lang="en-GB" altLang="en-US"/>
          </a:p>
        </p:txBody>
      </p:sp>
    </p:spTree>
    <p:extLst>
      <p:ext uri="{BB962C8B-B14F-4D97-AF65-F5344CB8AC3E}">
        <p14:creationId xmlns:p14="http://schemas.microsoft.com/office/powerpoint/2010/main" val="21521677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66</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1956411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67</a:t>
            </a:fld>
            <a:endParaRPr lang="en-GB" altLang="en-US"/>
          </a:p>
        </p:txBody>
      </p:sp>
    </p:spTree>
    <p:extLst>
      <p:ext uri="{BB962C8B-B14F-4D97-AF65-F5344CB8AC3E}">
        <p14:creationId xmlns:p14="http://schemas.microsoft.com/office/powerpoint/2010/main" val="7133061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68</a:t>
            </a:fld>
            <a:endParaRPr lang="en-GB" altLang="en-US"/>
          </a:p>
        </p:txBody>
      </p:sp>
    </p:spTree>
    <p:extLst>
      <p:ext uri="{BB962C8B-B14F-4D97-AF65-F5344CB8AC3E}">
        <p14:creationId xmlns:p14="http://schemas.microsoft.com/office/powerpoint/2010/main" val="6866934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69</a:t>
            </a:fld>
            <a:endParaRPr lang="en-GB" altLang="en-US"/>
          </a:p>
        </p:txBody>
      </p:sp>
    </p:spTree>
    <p:extLst>
      <p:ext uri="{BB962C8B-B14F-4D97-AF65-F5344CB8AC3E}">
        <p14:creationId xmlns:p14="http://schemas.microsoft.com/office/powerpoint/2010/main" val="2421109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70</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1874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8</a:t>
            </a:fld>
            <a:endParaRPr lang="en-GB" altLang="en-US"/>
          </a:p>
        </p:txBody>
      </p:sp>
    </p:spTree>
    <p:extLst>
      <p:ext uri="{BB962C8B-B14F-4D97-AF65-F5344CB8AC3E}">
        <p14:creationId xmlns:p14="http://schemas.microsoft.com/office/powerpoint/2010/main" val="21378270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71</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218246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72</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938274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73</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646997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74</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508118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75</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127254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76</a:t>
            </a:fld>
            <a:endParaRPr lang="en-GB" altLang="en-US"/>
          </a:p>
        </p:txBody>
      </p:sp>
    </p:spTree>
    <p:extLst>
      <p:ext uri="{BB962C8B-B14F-4D97-AF65-F5344CB8AC3E}">
        <p14:creationId xmlns:p14="http://schemas.microsoft.com/office/powerpoint/2010/main" val="2881572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77</a:t>
            </a:fld>
            <a:endParaRPr lang="en-GB" altLang="en-US"/>
          </a:p>
        </p:txBody>
      </p:sp>
    </p:spTree>
    <p:extLst>
      <p:ext uri="{BB962C8B-B14F-4D97-AF65-F5344CB8AC3E}">
        <p14:creationId xmlns:p14="http://schemas.microsoft.com/office/powerpoint/2010/main" val="820069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78</a:t>
            </a:fld>
            <a:endParaRPr lang="en-GB" altLang="en-US"/>
          </a:p>
        </p:txBody>
      </p:sp>
    </p:spTree>
    <p:extLst>
      <p:ext uri="{BB962C8B-B14F-4D97-AF65-F5344CB8AC3E}">
        <p14:creationId xmlns:p14="http://schemas.microsoft.com/office/powerpoint/2010/main" val="1862225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9</a:t>
            </a:fld>
            <a:endParaRPr lang="en-GB" altLang="en-US"/>
          </a:p>
        </p:txBody>
      </p:sp>
    </p:spTree>
    <p:extLst>
      <p:ext uri="{BB962C8B-B14F-4D97-AF65-F5344CB8AC3E}">
        <p14:creationId xmlns:p14="http://schemas.microsoft.com/office/powerpoint/2010/main" val="387534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3618364B-6664-4BDF-9D5C-5A9EA51EB1E0}" type="slidenum">
              <a:rPr lang="en-GB" altLang="en-US" smtClean="0"/>
              <a:pPr>
                <a:defRPr/>
              </a:pPr>
              <a:t>10</a:t>
            </a:fld>
            <a:endParaRPr lang="en-GB" altLang="en-US"/>
          </a:p>
        </p:txBody>
      </p:sp>
    </p:spTree>
    <p:extLst>
      <p:ext uri="{BB962C8B-B14F-4D97-AF65-F5344CB8AC3E}">
        <p14:creationId xmlns:p14="http://schemas.microsoft.com/office/powerpoint/2010/main" val="2898380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l="5624" r="54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95288" y="-7938"/>
            <a:ext cx="8569325" cy="1368426"/>
          </a:xfrm>
          <a:prstGeom prst="rect">
            <a:avLst/>
          </a:prstGeom>
          <a:gradFill>
            <a:gsLst>
              <a:gs pos="0">
                <a:schemeClr val="accent1">
                  <a:alpha val="80000"/>
                </a:schemeClr>
              </a:gs>
              <a:gs pos="64000">
                <a:schemeClr val="accent1"/>
              </a:gs>
              <a:gs pos="100000">
                <a:schemeClr val="accent1">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ctrTitle"/>
          </p:nvPr>
        </p:nvSpPr>
        <p:spPr>
          <a:xfrm>
            <a:off x="757272" y="48169"/>
            <a:ext cx="7772400" cy="722511"/>
          </a:xfrm>
        </p:spPr>
        <p:txBody>
          <a:bodyPr>
            <a:normAutofit/>
          </a:bodyPr>
          <a:lstStyle>
            <a:lvl1pPr algn="ctr">
              <a:defRPr sz="3600" b="1"/>
            </a:lvl1pPr>
          </a:lstStyle>
          <a:p>
            <a:r>
              <a:rPr lang="en-US" dirty="0" smtClean="0"/>
              <a:t>Click to edit Master title style</a:t>
            </a:r>
            <a:endParaRPr lang="en-GB" dirty="0"/>
          </a:p>
        </p:txBody>
      </p:sp>
      <p:sp>
        <p:nvSpPr>
          <p:cNvPr id="3" name="Subtitle 2"/>
          <p:cNvSpPr>
            <a:spLocks noGrp="1"/>
          </p:cNvSpPr>
          <p:nvPr>
            <p:ph type="subTitle" idx="1"/>
          </p:nvPr>
        </p:nvSpPr>
        <p:spPr>
          <a:xfrm>
            <a:off x="1403112" y="770680"/>
            <a:ext cx="6400800" cy="47890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F580FE9D-090C-440C-8D06-D837035E8126}" type="datetimeFigureOut">
              <a:rPr lang="en-GB"/>
              <a:pPr>
                <a:defRPr/>
              </a:pPr>
              <a:t>21/05/2016</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lvl1pPr>
          </a:lstStyle>
          <a:p>
            <a:pPr>
              <a:defRPr/>
            </a:pPr>
            <a:fld id="{9C248AE7-AA00-48E6-9BD0-F0E136340974}" type="slidenum">
              <a:rPr lang="en-GB" altLang="en-US"/>
              <a:pPr>
                <a:defRPr/>
              </a:pPr>
              <a:t>‹#›</a:t>
            </a:fld>
            <a:endParaRPr lang="en-GB" altLang="en-US"/>
          </a:p>
        </p:txBody>
      </p:sp>
    </p:spTree>
    <p:extLst>
      <p:ext uri="{BB962C8B-B14F-4D97-AF65-F5344CB8AC3E}">
        <p14:creationId xmlns:p14="http://schemas.microsoft.com/office/powerpoint/2010/main" val="417613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61A8BF-2485-493A-9F1F-18B92F644A36}" type="datetimeFigureOut">
              <a:rPr lang="en-GB"/>
              <a:pPr>
                <a:defRPr/>
              </a:pPr>
              <a:t>21/05/2016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0E3E19-D357-4C40-99F4-C8DE02AF9C82}" type="slidenum">
              <a:rPr lang="en-GB" altLang="en-US"/>
              <a:pPr>
                <a:defRPr/>
              </a:pPr>
              <a:t>‹#›</a:t>
            </a:fld>
            <a:endParaRPr lang="en-GB" altLang="en-US"/>
          </a:p>
        </p:txBody>
      </p:sp>
    </p:spTree>
    <p:extLst>
      <p:ext uri="{BB962C8B-B14F-4D97-AF65-F5344CB8AC3E}">
        <p14:creationId xmlns:p14="http://schemas.microsoft.com/office/powerpoint/2010/main" val="2117365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6697414" cy="922337"/>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5" y="1600200"/>
            <a:ext cx="808488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A5C887-9C08-43C7-B52A-221F0732AF00}" type="datetimeFigureOut">
              <a:rPr lang="en-GB"/>
              <a:pPr>
                <a:defRPr/>
              </a:pPr>
              <a:t>21/05/2016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5B35A8-DD8A-48F5-8059-EA87473EE8D4}" type="slidenum">
              <a:rPr lang="en-GB" altLang="en-US"/>
              <a:pPr>
                <a:defRPr/>
              </a:pPr>
              <a:t>‹#›</a:t>
            </a:fld>
            <a:endParaRPr lang="en-GB" altLang="en-US"/>
          </a:p>
        </p:txBody>
      </p:sp>
    </p:spTree>
    <p:extLst>
      <p:ext uri="{BB962C8B-B14F-4D97-AF65-F5344CB8AC3E}">
        <p14:creationId xmlns:p14="http://schemas.microsoft.com/office/powerpoint/2010/main" val="17889678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550BB0-878E-4F69-A018-91C8CC610C91}" type="datetimeFigureOut">
              <a:rPr lang="en-GB"/>
              <a:pPr>
                <a:defRPr/>
              </a:pPr>
              <a:t>21/05/2016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68BB1C-8AB5-4AAC-9E42-4EF9906A4D4D}" type="slidenum">
              <a:rPr lang="en-GB" altLang="en-US"/>
              <a:pPr>
                <a:defRPr/>
              </a:pPr>
              <a:t>‹#›</a:t>
            </a:fld>
            <a:endParaRPr lang="en-GB" altLang="en-US"/>
          </a:p>
        </p:txBody>
      </p:sp>
    </p:spTree>
    <p:extLst>
      <p:ext uri="{BB962C8B-B14F-4D97-AF65-F5344CB8AC3E}">
        <p14:creationId xmlns:p14="http://schemas.microsoft.com/office/powerpoint/2010/main" val="1525646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4483BC7-8C57-4DD2-A057-08DCA0022A27}" type="datetimeFigureOut">
              <a:rPr lang="en-GB"/>
              <a:pPr>
                <a:defRPr/>
              </a:pPr>
              <a:t>21/05/2016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89AB0F-6CDE-4B2D-A5DB-750CD2BB7C23}" type="slidenum">
              <a:rPr lang="en-GB" altLang="en-US"/>
              <a:pPr>
                <a:defRPr/>
              </a:pPr>
              <a:t>‹#›</a:t>
            </a:fld>
            <a:endParaRPr lang="en-GB" altLang="en-US"/>
          </a:p>
        </p:txBody>
      </p:sp>
    </p:spTree>
    <p:extLst>
      <p:ext uri="{BB962C8B-B14F-4D97-AF65-F5344CB8AC3E}">
        <p14:creationId xmlns:p14="http://schemas.microsoft.com/office/powerpoint/2010/main" val="661090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3A75D9A-F1A8-4989-93BA-ABDD6065545C}" type="datetimeFigureOut">
              <a:rPr lang="en-GB"/>
              <a:pPr>
                <a:defRPr/>
              </a:pPr>
              <a:t>21/05/2016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E273DEC-5C24-4091-B0C7-5161FDF53E83}" type="slidenum">
              <a:rPr lang="en-GB" altLang="en-US"/>
              <a:pPr>
                <a:defRPr/>
              </a:pPr>
              <a:t>‹#›</a:t>
            </a:fld>
            <a:endParaRPr lang="en-GB" altLang="en-US"/>
          </a:p>
        </p:txBody>
      </p:sp>
    </p:spTree>
    <p:extLst>
      <p:ext uri="{BB962C8B-B14F-4D97-AF65-F5344CB8AC3E}">
        <p14:creationId xmlns:p14="http://schemas.microsoft.com/office/powerpoint/2010/main" val="2369408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E539E04-C584-4B17-A767-464F94906CA7}" type="datetimeFigureOut">
              <a:rPr lang="en-GB"/>
              <a:pPr>
                <a:defRPr/>
              </a:pPr>
              <a:t>21/05/2016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87C9E4B-3BD3-4A04-BB3D-E4CED780EC1F}" type="slidenum">
              <a:rPr lang="en-GB" altLang="en-US"/>
              <a:pPr>
                <a:defRPr/>
              </a:pPr>
              <a:t>‹#›</a:t>
            </a:fld>
            <a:endParaRPr lang="en-GB" altLang="en-US"/>
          </a:p>
        </p:txBody>
      </p:sp>
    </p:spTree>
    <p:extLst>
      <p:ext uri="{BB962C8B-B14F-4D97-AF65-F5344CB8AC3E}">
        <p14:creationId xmlns:p14="http://schemas.microsoft.com/office/powerpoint/2010/main" val="1559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C3CDC9-9D81-43F7-A723-DC55EF4C817C}" type="datetimeFigureOut">
              <a:rPr lang="en-GB"/>
              <a:pPr>
                <a:defRPr/>
              </a:pPr>
              <a:t>21/05/2016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E734DF4-6178-40B9-9344-96738BA68889}" type="slidenum">
              <a:rPr lang="en-GB" altLang="en-US"/>
              <a:pPr>
                <a:defRPr/>
              </a:pPr>
              <a:t>‹#›</a:t>
            </a:fld>
            <a:endParaRPr lang="en-GB" altLang="en-US"/>
          </a:p>
        </p:txBody>
      </p:sp>
    </p:spTree>
    <p:extLst>
      <p:ext uri="{BB962C8B-B14F-4D97-AF65-F5344CB8AC3E}">
        <p14:creationId xmlns:p14="http://schemas.microsoft.com/office/powerpoint/2010/main" val="3941683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CB12C-EE76-47AD-997F-00E349EAB5BC}" type="datetimeFigureOut">
              <a:rPr lang="en-GB"/>
              <a:pPr>
                <a:defRPr/>
              </a:pPr>
              <a:t>21/05/2016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26795E-522F-4040-AA2E-97368AE2C3D2}" type="slidenum">
              <a:rPr lang="en-GB" altLang="en-US"/>
              <a:pPr>
                <a:defRPr/>
              </a:pPr>
              <a:t>‹#›</a:t>
            </a:fld>
            <a:endParaRPr lang="en-GB" altLang="en-US"/>
          </a:p>
        </p:txBody>
      </p:sp>
    </p:spTree>
    <p:extLst>
      <p:ext uri="{BB962C8B-B14F-4D97-AF65-F5344CB8AC3E}">
        <p14:creationId xmlns:p14="http://schemas.microsoft.com/office/powerpoint/2010/main" val="2055759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0D56C4-2555-4706-8B4C-C0B3C439BD88}" type="datetimeFigureOut">
              <a:rPr lang="en-GB"/>
              <a:pPr>
                <a:defRPr/>
              </a:pPr>
              <a:t>21/05/2016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35DF169-8865-43D2-8542-7D8D79A94916}" type="slidenum">
              <a:rPr lang="en-GB" altLang="en-US"/>
              <a:pPr>
                <a:defRPr/>
              </a:pPr>
              <a:t>‹#›</a:t>
            </a:fld>
            <a:endParaRPr lang="en-GB" altLang="en-US"/>
          </a:p>
        </p:txBody>
      </p:sp>
    </p:spTree>
    <p:extLst>
      <p:ext uri="{BB962C8B-B14F-4D97-AF65-F5344CB8AC3E}">
        <p14:creationId xmlns:p14="http://schemas.microsoft.com/office/powerpoint/2010/main" val="19186954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235825"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7" name="Title Placeholder 1"/>
          <p:cNvSpPr>
            <a:spLocks noGrp="1"/>
          </p:cNvSpPr>
          <p:nvPr>
            <p:ph type="title"/>
          </p:nvPr>
        </p:nvSpPr>
        <p:spPr bwMode="auto">
          <a:xfrm>
            <a:off x="250825" y="274638"/>
            <a:ext cx="6842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Text Placeholder 2"/>
          <p:cNvSpPr>
            <a:spLocks noGrp="1"/>
          </p:cNvSpPr>
          <p:nvPr>
            <p:ph type="body" idx="1"/>
          </p:nvPr>
        </p:nvSpPr>
        <p:spPr bwMode="auto">
          <a:xfrm>
            <a:off x="2508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a:t>
            </a:r>
            <a:r>
              <a:rPr lang="ja-JP" altLang="en-US" dirty="0" smtClean="0"/>
              <a:t>ｚｘ</a:t>
            </a:r>
            <a:r>
              <a:rPr lang="en-US" altLang="en-US" dirty="0" smtClean="0"/>
              <a:t>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A8B7FCA-7EF2-45F8-A24E-A55B2B032039}" type="datetimeFigureOut">
              <a:rPr lang="en-GB" altLang="ja-JP" noProof="0" smtClean="0"/>
              <a:pPr>
                <a:defRPr/>
              </a:pPr>
              <a:t>21/05/2016</a:t>
            </a:fld>
            <a:endParaRPr lang="ja-JP" altLang="en-US"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7645697-5302-468B-B802-D3D11664B04E}" type="slidenum">
              <a:rPr lang="en-GB" altLang="en-US"/>
              <a:pPr>
                <a:defRPr/>
              </a:pPr>
              <a:t>‹#›</a:t>
            </a:fld>
            <a:endParaRPr lang="en-GB" altLang="en-US"/>
          </a:p>
        </p:txBody>
      </p:sp>
      <p:pic>
        <p:nvPicPr>
          <p:cNvPr id="1032" name="Picture 10"/>
          <p:cNvPicPr>
            <a:picLocks noChangeAspect="1"/>
          </p:cNvPicPr>
          <p:nvPr userDrawn="1"/>
        </p:nvPicPr>
        <p:blipFill>
          <a:blip r:embed="rId12">
            <a:extLst>
              <a:ext uri="{28A0092B-C50C-407E-A947-70E740481C1C}">
                <a14:useLocalDpi xmlns:a14="http://schemas.microsoft.com/office/drawing/2010/main" val="0"/>
              </a:ext>
            </a:extLst>
          </a:blip>
          <a:srcRect l="5624" r="5486"/>
          <a:stretch>
            <a:fillRect/>
          </a:stretch>
        </p:blipFill>
        <p:spPr bwMode="auto">
          <a:xfrm>
            <a:off x="7224713" y="0"/>
            <a:ext cx="19192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ixtoolset.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hatena.ne.jp/torutk/"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echnet.microsoft.com/ja-jp/sysinternals/bb842062.aspx" TargetMode="External"/><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ec.nikkeibp.co.jp/item/books/P94640.html"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networld.co.jp/product/i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nsis.sourceforge.net/" TargetMode="External"/><Relationship Id="rId5" Type="http://schemas.openxmlformats.org/officeDocument/2006/relationships/hyperlink" Target="http://www.jrsoftware.org/isinfo.php" TargetMode="External"/><Relationship Id="rId4" Type="http://schemas.openxmlformats.org/officeDocument/2006/relationships/hyperlink" Target="http://wixtoolset.or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ix-tutorial-ja.github.io/toc.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hyperlink" Target="http://www.freeml.com/msi"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ocs.oracle.com/javase/jp/8/docs/technotes/tools/windows/javapackager.htm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msdn.microsoft.com/en-us/library/aa370859(v=VS.85).asp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55576" y="476672"/>
            <a:ext cx="7772400" cy="2661295"/>
          </a:xfrm>
          <a:solidFill>
            <a:schemeClr val="accent1">
              <a:alpha val="85000"/>
            </a:schemeClr>
          </a:solidFill>
        </p:spPr>
        <p:txBody>
          <a:bodyPr>
            <a:normAutofit fontScale="90000"/>
          </a:bodyPr>
          <a:lstStyle/>
          <a:p>
            <a:r>
              <a:rPr lang="en-US" altLang="ja-JP" sz="3200" dirty="0" smtClean="0"/>
              <a:t>Java</a:t>
            </a:r>
            <a:r>
              <a:rPr lang="ja-JP" altLang="en-US" sz="3200" dirty="0" smtClean="0"/>
              <a:t>デスクトッププログラムを</a:t>
            </a:r>
            <a:r>
              <a:rPr lang="ja-JP" altLang="en-US" sz="3200" dirty="0" err="1" smtClean="0"/>
              <a:t>ふつ</a:t>
            </a:r>
            <a:r>
              <a:rPr lang="ja-JP" altLang="en-US" sz="3200" dirty="0" smtClean="0"/>
              <a:t>ーの</a:t>
            </a:r>
            <a:r>
              <a:rPr lang="en-US" altLang="ja-JP" sz="3200" dirty="0" smtClean="0"/>
              <a:t>Windows</a:t>
            </a:r>
            <a:r>
              <a:rPr lang="ja-JP" altLang="en-US" sz="3200" dirty="0" smtClean="0"/>
              <a:t>プログラムのように配布・実行</a:t>
            </a:r>
            <a:r>
              <a:rPr lang="en-US" altLang="ja-JP" sz="3200" dirty="0" smtClean="0"/>
              <a:t/>
            </a:r>
            <a:br>
              <a:rPr lang="en-US" altLang="ja-JP" sz="3200" dirty="0" smtClean="0"/>
            </a:br>
            <a:r>
              <a:rPr lang="ja-JP" altLang="en-US" sz="3200" dirty="0" smtClean="0"/>
              <a:t>する方法と</a:t>
            </a:r>
            <a:r>
              <a:rPr lang="en-US" altLang="ja-JP" sz="3200" dirty="0" smtClean="0"/>
              <a:t>PC</a:t>
            </a:r>
            <a:r>
              <a:rPr lang="ja-JP" altLang="en-US" sz="3200" dirty="0" smtClean="0"/>
              <a:t>の動きが重くならないように</a:t>
            </a:r>
            <a:r>
              <a:rPr lang="en-US" altLang="ja-JP" sz="3200" dirty="0" smtClean="0"/>
              <a:t/>
            </a:r>
            <a:br>
              <a:rPr lang="en-US" altLang="ja-JP" sz="3200" dirty="0" smtClean="0"/>
            </a:br>
            <a:r>
              <a:rPr lang="ja-JP" altLang="en-US" sz="3200" dirty="0" smtClean="0"/>
              <a:t>気を付けること</a:t>
            </a:r>
            <a:r>
              <a:rPr lang="en-US" altLang="ja-JP" sz="3200" dirty="0" smtClean="0"/>
              <a:t/>
            </a:r>
            <a:br>
              <a:rPr lang="en-US" altLang="ja-JP" sz="3200" dirty="0" smtClean="0"/>
            </a:br>
            <a:r>
              <a:rPr lang="en-US" altLang="ja-JP" sz="3200" dirty="0" smtClean="0"/>
              <a:t/>
            </a:r>
            <a:br>
              <a:rPr lang="en-US" altLang="ja-JP" sz="3200" dirty="0" smtClean="0"/>
            </a:br>
            <a:r>
              <a:rPr lang="en-US" altLang="ja-JP" sz="2400" b="0" dirty="0" smtClean="0"/>
              <a:t>JJUG</a:t>
            </a:r>
            <a:r>
              <a:rPr lang="ja-JP" altLang="en-US" sz="2400" b="0" dirty="0"/>
              <a:t> </a:t>
            </a:r>
            <a:r>
              <a:rPr lang="en-US" altLang="ja-JP" sz="2400" b="0" dirty="0" smtClean="0"/>
              <a:t>CCC</a:t>
            </a:r>
            <a:r>
              <a:rPr lang="ja-JP" altLang="en-US" sz="2400" b="0" dirty="0"/>
              <a:t> </a:t>
            </a:r>
            <a:r>
              <a:rPr lang="en-US" altLang="ja-JP" sz="2400" b="0" dirty="0" smtClean="0"/>
              <a:t>Spring</a:t>
            </a:r>
            <a:r>
              <a:rPr lang="ja-JP" altLang="en-US" sz="2400" b="0" dirty="0"/>
              <a:t> </a:t>
            </a:r>
            <a:r>
              <a:rPr lang="en-US" altLang="ja-JP" sz="2400" b="0" dirty="0" smtClean="0"/>
              <a:t>2016</a:t>
            </a:r>
            <a:r>
              <a:rPr lang="ja-JP" altLang="en-US" sz="2400" b="0" dirty="0"/>
              <a:t> </a:t>
            </a:r>
            <a:r>
              <a:rPr lang="en-US" altLang="ja-JP" sz="2400" b="0" dirty="0" smtClean="0"/>
              <a:t>I-</a:t>
            </a:r>
            <a:r>
              <a:rPr lang="en-US" altLang="ja-JP" sz="2400" b="0" dirty="0"/>
              <a:t>5</a:t>
            </a:r>
            <a:endParaRPr lang="en-GB" altLang="en-US" sz="2400" b="0" dirty="0" smtClean="0"/>
          </a:p>
        </p:txBody>
      </p:sp>
      <p:sp>
        <p:nvSpPr>
          <p:cNvPr id="4099" name="Subtitle 2"/>
          <p:cNvSpPr>
            <a:spLocks noGrp="1"/>
          </p:cNvSpPr>
          <p:nvPr>
            <p:ph type="subTitle" idx="1"/>
          </p:nvPr>
        </p:nvSpPr>
        <p:spPr>
          <a:xfrm>
            <a:off x="1259632" y="5445224"/>
            <a:ext cx="6400800" cy="551433"/>
          </a:xfrm>
          <a:solidFill>
            <a:schemeClr val="accent1"/>
          </a:solidFill>
        </p:spPr>
        <p:txBody>
          <a:bodyPr/>
          <a:lstStyle/>
          <a:p>
            <a:r>
              <a:rPr lang="ja-JP" altLang="en-US" dirty="0" smtClean="0"/>
              <a:t>高橋　徹</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lumMod val="65000"/>
                  </a:schemeClr>
                </a:solidFill>
              </a:rPr>
              <a:t>アジェンダ</a:t>
            </a:r>
            <a:endParaRPr kumimoji="1" lang="ja-JP" altLang="en-US" dirty="0">
              <a:solidFill>
                <a:schemeClr val="bg1">
                  <a:lumMod val="65000"/>
                </a:schemeClr>
              </a:solidFill>
            </a:endParaRPr>
          </a:p>
        </p:txBody>
      </p:sp>
      <p:sp>
        <p:nvSpPr>
          <p:cNvPr id="3" name="コンテンツ プレースホルダー 2"/>
          <p:cNvSpPr>
            <a:spLocks noGrp="1"/>
          </p:cNvSpPr>
          <p:nvPr>
            <p:ph idx="1"/>
          </p:nvPr>
        </p:nvSpPr>
        <p:spPr/>
        <p:txBody>
          <a:bodyPr/>
          <a:lstStyle/>
          <a:p>
            <a:pPr marL="514350" indent="-514350">
              <a:lnSpc>
                <a:spcPct val="150000"/>
              </a:lnSpc>
              <a:buFont typeface="+mj-lt"/>
              <a:buAutoNum type="arabicPeriod"/>
            </a:pPr>
            <a:r>
              <a:rPr kumimoji="1" lang="en-US" altLang="ja-JP" dirty="0" smtClean="0">
                <a:solidFill>
                  <a:schemeClr val="bg1">
                    <a:lumMod val="65000"/>
                  </a:schemeClr>
                </a:solidFill>
                <a:latin typeface="+mj-ea"/>
                <a:ea typeface="+mj-ea"/>
              </a:rPr>
              <a:t>Java</a:t>
            </a:r>
            <a:r>
              <a:rPr kumimoji="1" lang="ja-JP" altLang="en-US" dirty="0" smtClean="0">
                <a:solidFill>
                  <a:schemeClr val="bg1">
                    <a:lumMod val="65000"/>
                  </a:schemeClr>
                </a:solidFill>
                <a:latin typeface="+mj-ea"/>
                <a:ea typeface="+mj-ea"/>
              </a:rPr>
              <a:t> プログラムを使ってもらう</a:t>
            </a:r>
            <a:endParaRPr kumimoji="1" lang="en-US" altLang="ja-JP" dirty="0" smtClean="0">
              <a:solidFill>
                <a:schemeClr val="bg1">
                  <a:lumMod val="65000"/>
                </a:schemeClr>
              </a:solidFill>
              <a:latin typeface="+mj-ea"/>
              <a:ea typeface="+mj-ea"/>
            </a:endParaRPr>
          </a:p>
          <a:p>
            <a:pPr marL="514350" indent="-514350">
              <a:lnSpc>
                <a:spcPct val="150000"/>
              </a:lnSpc>
              <a:buFont typeface="+mj-lt"/>
              <a:buAutoNum type="arabicPeriod"/>
            </a:pPr>
            <a:r>
              <a:rPr kumimoji="1" lang="en-US" altLang="ja-JP" dirty="0" smtClean="0">
                <a:latin typeface="+mj-ea"/>
                <a:ea typeface="+mj-ea"/>
              </a:rPr>
              <a:t>Windows</a:t>
            </a:r>
            <a:r>
              <a:rPr kumimoji="1" lang="ja-JP" altLang="en-US" dirty="0" smtClean="0">
                <a:latin typeface="+mj-ea"/>
                <a:ea typeface="+mj-ea"/>
              </a:rPr>
              <a:t> インストーラー</a:t>
            </a:r>
            <a:endParaRPr kumimoji="1" lang="en-US" altLang="ja-JP" dirty="0" smtClean="0">
              <a:latin typeface="+mj-ea"/>
              <a:ea typeface="+mj-ea"/>
            </a:endParaRP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メモリと </a:t>
            </a:r>
            <a:r>
              <a:rPr kumimoji="1" lang="en-US" altLang="ja-JP" dirty="0" smtClean="0">
                <a:solidFill>
                  <a:schemeClr val="bg1">
                    <a:lumMod val="65000"/>
                  </a:schemeClr>
                </a:solidFill>
                <a:latin typeface="+mj-ea"/>
                <a:ea typeface="+mj-ea"/>
              </a:rPr>
              <a:t>CPU</a:t>
            </a: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簡単につくる</a:t>
            </a:r>
            <a:endParaRPr kumimoji="1" lang="en-US" altLang="ja-JP" dirty="0" smtClean="0">
              <a:solidFill>
                <a:schemeClr val="bg1">
                  <a:lumMod val="65000"/>
                </a:schemeClr>
              </a:solidFill>
              <a:latin typeface="+mj-ea"/>
              <a:ea typeface="+mj-ea"/>
            </a:endParaRP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あれこれ注文をつける</a:t>
            </a:r>
            <a:endParaRPr kumimoji="1" lang="ja-JP" altLang="en-US" dirty="0">
              <a:solidFill>
                <a:schemeClr val="bg1">
                  <a:lumMod val="65000"/>
                </a:schemeClr>
              </a:solidFill>
              <a:latin typeface="+mj-ea"/>
              <a:ea typeface="+mj-ea"/>
            </a:endParaRPr>
          </a:p>
        </p:txBody>
      </p:sp>
    </p:spTree>
    <p:extLst>
      <p:ext uri="{BB962C8B-B14F-4D97-AF65-F5344CB8AC3E}">
        <p14:creationId xmlns:p14="http://schemas.microsoft.com/office/powerpoint/2010/main" val="1738299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04048" y="4437112"/>
            <a:ext cx="3240360" cy="21602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1"/>
                </a:solidFill>
              </a:rPr>
              <a:t>自己完結型アプリケーション</a:t>
            </a:r>
            <a:endParaRPr kumimoji="1" lang="ja-JP" altLang="en-US" dirty="0">
              <a:solidFill>
                <a:schemeClr val="tx1"/>
              </a:solidFill>
            </a:endParaRPr>
          </a:p>
        </p:txBody>
      </p:sp>
      <p:sp>
        <p:nvSpPr>
          <p:cNvPr id="5" name="正方形/長方形 4"/>
          <p:cNvSpPr/>
          <p:nvPr/>
        </p:nvSpPr>
        <p:spPr>
          <a:xfrm>
            <a:off x="683568" y="4455115"/>
            <a:ext cx="3240360" cy="120613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1"/>
                </a:solidFill>
              </a:rPr>
              <a:t>スタンドアロンアプリケーション</a:t>
            </a:r>
            <a:endParaRPr kumimoji="1" lang="ja-JP" altLang="en-US" dirty="0">
              <a:solidFill>
                <a:schemeClr val="tx1"/>
              </a:solidFill>
            </a:endParaRPr>
          </a:p>
        </p:txBody>
      </p:sp>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a:t>
            </a:r>
            <a:endParaRPr kumimoji="1" lang="ja-JP" altLang="en-US" dirty="0"/>
          </a:p>
        </p:txBody>
      </p:sp>
      <p:sp>
        <p:nvSpPr>
          <p:cNvPr id="3" name="コンテンツ プレースホルダー 2"/>
          <p:cNvSpPr>
            <a:spLocks noGrp="1"/>
          </p:cNvSpPr>
          <p:nvPr>
            <p:ph idx="1"/>
          </p:nvPr>
        </p:nvSpPr>
        <p:spPr>
          <a:xfrm>
            <a:off x="250825" y="1600201"/>
            <a:ext cx="8229600" cy="2548880"/>
          </a:xfrm>
        </p:spPr>
        <p:txBody>
          <a:bodyPr/>
          <a:lstStyle/>
          <a:p>
            <a:r>
              <a:rPr kumimoji="1" lang="ja-JP" altLang="en-US" dirty="0" err="1"/>
              <a:t>ｊ</a:t>
            </a:r>
            <a:r>
              <a:rPr kumimoji="1" lang="en-US" altLang="ja-JP" dirty="0" err="1" smtClean="0"/>
              <a:t>avapackager</a:t>
            </a:r>
            <a:endParaRPr kumimoji="1" lang="en-US" altLang="ja-JP" dirty="0"/>
          </a:p>
          <a:p>
            <a:pPr lvl="1"/>
            <a:r>
              <a:rPr kumimoji="1" lang="ja-JP" altLang="en-US" dirty="0" smtClean="0"/>
              <a:t>次の</a:t>
            </a:r>
            <a:r>
              <a:rPr kumimoji="1" lang="ja-JP" altLang="en-US" dirty="0"/>
              <a:t>機能</a:t>
            </a:r>
            <a:r>
              <a:rPr kumimoji="1" lang="ja-JP" altLang="en-US" dirty="0" smtClean="0"/>
              <a:t>を持つ</a:t>
            </a:r>
            <a:r>
              <a:rPr kumimoji="1" lang="en-US" altLang="ja-JP" dirty="0" smtClean="0"/>
              <a:t>JDK</a:t>
            </a:r>
            <a:r>
              <a:rPr kumimoji="1" lang="ja-JP" altLang="en-US" dirty="0" smtClean="0"/>
              <a:t>標準コマンド</a:t>
            </a:r>
            <a:endParaRPr kumimoji="1" lang="en-US" altLang="ja-JP" dirty="0" smtClean="0"/>
          </a:p>
          <a:p>
            <a:pPr lvl="2"/>
            <a:r>
              <a:rPr kumimoji="1" lang="en-US" altLang="ja-JP" dirty="0" smtClean="0">
                <a:solidFill>
                  <a:schemeClr val="bg1">
                    <a:lumMod val="65000"/>
                  </a:schemeClr>
                </a:solidFill>
              </a:rPr>
              <a:t>CSS</a:t>
            </a:r>
            <a:r>
              <a:rPr kumimoji="1" lang="ja-JP" altLang="en-US" dirty="0" smtClean="0">
                <a:solidFill>
                  <a:schemeClr val="bg1">
                    <a:lumMod val="65000"/>
                  </a:schemeClr>
                </a:solidFill>
              </a:rPr>
              <a:t>ファイルをバイナリ形式に変換</a:t>
            </a:r>
            <a:endParaRPr kumimoji="1" lang="en-US" altLang="ja-JP" dirty="0" smtClean="0">
              <a:solidFill>
                <a:schemeClr val="bg1">
                  <a:lumMod val="65000"/>
                </a:schemeClr>
              </a:solidFill>
            </a:endParaRPr>
          </a:p>
          <a:p>
            <a:pPr lvl="2"/>
            <a:r>
              <a:rPr kumimoji="1" lang="en-US" altLang="ja-JP" dirty="0" smtClean="0">
                <a:solidFill>
                  <a:schemeClr val="bg1">
                    <a:lumMod val="65000"/>
                  </a:schemeClr>
                </a:solidFill>
              </a:rPr>
              <a:t>JAR</a:t>
            </a:r>
            <a:r>
              <a:rPr kumimoji="1" lang="ja-JP" altLang="en-US" dirty="0" smtClean="0">
                <a:solidFill>
                  <a:schemeClr val="bg1">
                    <a:lumMod val="65000"/>
                  </a:schemeClr>
                </a:solidFill>
              </a:rPr>
              <a:t>アーカイブファイルを作成</a:t>
            </a:r>
            <a:endParaRPr kumimoji="1" lang="en-US" altLang="ja-JP" dirty="0" smtClean="0">
              <a:solidFill>
                <a:schemeClr val="bg1">
                  <a:lumMod val="65000"/>
                </a:schemeClr>
              </a:solidFill>
            </a:endParaRPr>
          </a:p>
          <a:p>
            <a:pPr lvl="2"/>
            <a:r>
              <a:rPr kumimoji="1" lang="ja-JP" altLang="en-US" dirty="0" smtClean="0"/>
              <a:t>再配布用パッケージを作成</a:t>
            </a:r>
            <a:endParaRPr kumimoji="1" lang="en-US" altLang="ja-JP" dirty="0" smtClean="0"/>
          </a:p>
          <a:p>
            <a:pPr lvl="2"/>
            <a:r>
              <a:rPr kumimoji="1" lang="en-US" altLang="ja-JP" dirty="0" smtClean="0">
                <a:solidFill>
                  <a:schemeClr val="bg1">
                    <a:lumMod val="65000"/>
                  </a:schemeClr>
                </a:solidFill>
              </a:rPr>
              <a:t>JAR</a:t>
            </a:r>
            <a:r>
              <a:rPr kumimoji="1" lang="ja-JP" altLang="en-US" dirty="0" smtClean="0">
                <a:solidFill>
                  <a:schemeClr val="bg1">
                    <a:lumMod val="65000"/>
                  </a:schemeClr>
                </a:solidFill>
              </a:rPr>
              <a:t>ファイルを署名</a:t>
            </a:r>
            <a:endParaRPr kumimoji="1" lang="en-US" altLang="ja-JP" dirty="0">
              <a:solidFill>
                <a:schemeClr val="bg1">
                  <a:lumMod val="65000"/>
                </a:schemeClr>
              </a:solidFill>
            </a:endParaRPr>
          </a:p>
        </p:txBody>
      </p:sp>
      <p:sp>
        <p:nvSpPr>
          <p:cNvPr id="4" name="正方形/長方形 3"/>
          <p:cNvSpPr/>
          <p:nvPr/>
        </p:nvSpPr>
        <p:spPr>
          <a:xfrm>
            <a:off x="1367644" y="4959759"/>
            <a:ext cx="1872208"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アプリケーション</a:t>
            </a:r>
            <a:endParaRPr kumimoji="1" lang="ja-JP" altLang="en-US" dirty="0"/>
          </a:p>
        </p:txBody>
      </p:sp>
      <p:sp>
        <p:nvSpPr>
          <p:cNvPr id="6" name="正方形/長方形 5"/>
          <p:cNvSpPr/>
          <p:nvPr/>
        </p:nvSpPr>
        <p:spPr>
          <a:xfrm>
            <a:off x="5688124" y="4869160"/>
            <a:ext cx="1872208"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アプリケーション</a:t>
            </a:r>
            <a:endParaRPr kumimoji="1" lang="ja-JP" altLang="en-US" dirty="0"/>
          </a:p>
        </p:txBody>
      </p:sp>
      <p:sp>
        <p:nvSpPr>
          <p:cNvPr id="7" name="正方形/長方形 6"/>
          <p:cNvSpPr/>
          <p:nvPr/>
        </p:nvSpPr>
        <p:spPr>
          <a:xfrm>
            <a:off x="1367644" y="5788439"/>
            <a:ext cx="1872208"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400" dirty="0" smtClean="0"/>
              <a:t>JRE</a:t>
            </a:r>
            <a:endParaRPr kumimoji="1" lang="ja-JP" altLang="en-US" sz="2400" dirty="0"/>
          </a:p>
        </p:txBody>
      </p:sp>
      <p:sp>
        <p:nvSpPr>
          <p:cNvPr id="9" name="正方形/長方形 8"/>
          <p:cNvSpPr/>
          <p:nvPr/>
        </p:nvSpPr>
        <p:spPr>
          <a:xfrm>
            <a:off x="5688124" y="5788439"/>
            <a:ext cx="1872208"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400" dirty="0" smtClean="0"/>
              <a:t>JRE</a:t>
            </a:r>
            <a:endParaRPr kumimoji="1" lang="ja-JP" altLang="en-US" sz="2400" dirty="0"/>
          </a:p>
        </p:txBody>
      </p:sp>
      <p:sp>
        <p:nvSpPr>
          <p:cNvPr id="10" name="角丸四角形 9"/>
          <p:cNvSpPr/>
          <p:nvPr/>
        </p:nvSpPr>
        <p:spPr>
          <a:xfrm>
            <a:off x="1187624" y="3284984"/>
            <a:ext cx="381642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カギ線コネクタ 11"/>
          <p:cNvCxnSpPr>
            <a:stCxn id="10" idx="3"/>
            <a:endCxn id="8" idx="0"/>
          </p:cNvCxnSpPr>
          <p:nvPr/>
        </p:nvCxnSpPr>
        <p:spPr>
          <a:xfrm>
            <a:off x="5004048" y="3465004"/>
            <a:ext cx="1620180" cy="972108"/>
          </a:xfrm>
          <a:prstGeom prst="bent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910445" y="1974319"/>
            <a:ext cx="1872208" cy="2246769"/>
          </a:xfrm>
          <a:prstGeom prst="rect">
            <a:avLst/>
          </a:prstGeom>
          <a:noFill/>
        </p:spPr>
        <p:txBody>
          <a:bodyPr wrap="square" rtlCol="0">
            <a:spAutoFit/>
          </a:bodyPr>
          <a:lstStyle/>
          <a:p>
            <a:r>
              <a:rPr kumimoji="1" lang="en-US" altLang="ja-JP" sz="1400" dirty="0" smtClean="0"/>
              <a:t>OS X</a:t>
            </a:r>
          </a:p>
          <a:p>
            <a:pPr marL="285750" indent="-285750">
              <a:buFont typeface="Arial" panose="020B0604020202020204" pitchFamily="34" charset="0"/>
              <a:buChar char="•"/>
            </a:pPr>
            <a:r>
              <a:rPr kumimoji="1" lang="en-US" altLang="ja-JP" sz="1400" dirty="0" err="1" smtClean="0"/>
              <a:t>dmg</a:t>
            </a:r>
            <a:endParaRPr kumimoji="1" lang="en-US" altLang="ja-JP" sz="1400" dirty="0"/>
          </a:p>
          <a:p>
            <a:pPr marL="285750" indent="-285750">
              <a:buFont typeface="Arial" panose="020B0604020202020204" pitchFamily="34" charset="0"/>
              <a:buChar char="•"/>
            </a:pPr>
            <a:r>
              <a:rPr kumimoji="1" lang="en-US" altLang="ja-JP" sz="1400" dirty="0" err="1" smtClean="0"/>
              <a:t>pkg</a:t>
            </a:r>
            <a:endParaRPr kumimoji="1" lang="en-US" altLang="ja-JP" sz="1400" dirty="0" smtClean="0"/>
          </a:p>
          <a:p>
            <a:pPr marL="285750" indent="-285750">
              <a:buFont typeface="Arial" panose="020B0604020202020204" pitchFamily="34" charset="0"/>
              <a:buChar char="•"/>
            </a:pPr>
            <a:r>
              <a:rPr kumimoji="1" lang="en-US" altLang="ja-JP" sz="1400" dirty="0" err="1" smtClean="0"/>
              <a:t>mac.appStore</a:t>
            </a:r>
            <a:endParaRPr kumimoji="1" lang="en-US" altLang="ja-JP" sz="1400" dirty="0" smtClean="0"/>
          </a:p>
          <a:p>
            <a:r>
              <a:rPr kumimoji="1" lang="en-US" altLang="ja-JP" sz="1400" dirty="0" smtClean="0"/>
              <a:t>Linux</a:t>
            </a:r>
          </a:p>
          <a:p>
            <a:pPr marL="285750" indent="-285750">
              <a:buFont typeface="Arial" panose="020B0604020202020204" pitchFamily="34" charset="0"/>
              <a:buChar char="•"/>
            </a:pPr>
            <a:r>
              <a:rPr kumimoji="1" lang="en-US" altLang="ja-JP" sz="1400" dirty="0" smtClean="0"/>
              <a:t>rpm</a:t>
            </a:r>
          </a:p>
          <a:p>
            <a:pPr marL="285750" indent="-285750">
              <a:buFont typeface="Arial" panose="020B0604020202020204" pitchFamily="34" charset="0"/>
              <a:buChar char="•"/>
            </a:pPr>
            <a:r>
              <a:rPr kumimoji="1" lang="en-US" altLang="ja-JP" sz="1400" dirty="0" smtClean="0"/>
              <a:t>deb</a:t>
            </a:r>
          </a:p>
          <a:p>
            <a:r>
              <a:rPr kumimoji="1" lang="en-US" altLang="ja-JP" sz="1400" dirty="0" smtClean="0"/>
              <a:t>Windows</a:t>
            </a:r>
          </a:p>
          <a:p>
            <a:pPr marL="285750" indent="-285750">
              <a:buFont typeface="Arial" panose="020B0604020202020204" pitchFamily="34" charset="0"/>
              <a:buChar char="•"/>
            </a:pPr>
            <a:r>
              <a:rPr kumimoji="1" lang="en-US" altLang="ja-JP" sz="1400" dirty="0" err="1" smtClean="0"/>
              <a:t>msi</a:t>
            </a:r>
            <a:endParaRPr kumimoji="1" lang="en-US" altLang="ja-JP" sz="1400" dirty="0" smtClean="0"/>
          </a:p>
          <a:p>
            <a:pPr marL="285750" indent="-285750">
              <a:buFont typeface="Arial" panose="020B0604020202020204" pitchFamily="34" charset="0"/>
              <a:buChar char="•"/>
            </a:pPr>
            <a:r>
              <a:rPr kumimoji="1" lang="en-US" altLang="ja-JP" sz="1400" dirty="0" smtClean="0"/>
              <a:t>exe</a:t>
            </a:r>
            <a:endParaRPr kumimoji="1" lang="ja-JP" altLang="en-US" sz="1400" dirty="0"/>
          </a:p>
        </p:txBody>
      </p:sp>
    </p:spTree>
    <p:extLst>
      <p:ext uri="{BB962C8B-B14F-4D97-AF65-F5344CB8AC3E}">
        <p14:creationId xmlns:p14="http://schemas.microsoft.com/office/powerpoint/2010/main" val="527511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smtClean="0"/>
              <a:t>インストーラー作成</a:t>
            </a:r>
            <a:r>
              <a:rPr kumimoji="1" lang="ja-JP" altLang="en-US" dirty="0"/>
              <a:t>環境</a:t>
            </a:r>
          </a:p>
        </p:txBody>
      </p:sp>
      <p:sp>
        <p:nvSpPr>
          <p:cNvPr id="3" name="コンテンツ プレースホルダー 2"/>
          <p:cNvSpPr>
            <a:spLocks noGrp="1"/>
          </p:cNvSpPr>
          <p:nvPr>
            <p:ph idx="1"/>
          </p:nvPr>
        </p:nvSpPr>
        <p:spPr/>
        <p:txBody>
          <a:bodyPr/>
          <a:lstStyle/>
          <a:p>
            <a:pPr>
              <a:lnSpc>
                <a:spcPct val="200000"/>
              </a:lnSpc>
            </a:pPr>
            <a:r>
              <a:rPr kumimoji="1" lang="en-US" altLang="ja-JP" dirty="0" smtClean="0"/>
              <a:t>Java</a:t>
            </a:r>
            <a:r>
              <a:rPr kumimoji="1" lang="ja-JP" altLang="en-US" dirty="0" smtClean="0"/>
              <a:t> </a:t>
            </a:r>
            <a:r>
              <a:rPr kumimoji="1" lang="en-US" altLang="ja-JP" dirty="0" smtClean="0"/>
              <a:t>SE</a:t>
            </a:r>
            <a:r>
              <a:rPr kumimoji="1" lang="ja-JP" altLang="en-US" dirty="0"/>
              <a:t> </a:t>
            </a:r>
            <a:r>
              <a:rPr kumimoji="1" lang="en-US" altLang="ja-JP" dirty="0" smtClean="0"/>
              <a:t>Development</a:t>
            </a:r>
            <a:r>
              <a:rPr kumimoji="1" lang="ja-JP" altLang="en-US" dirty="0"/>
              <a:t> </a:t>
            </a:r>
            <a:r>
              <a:rPr kumimoji="1" lang="en-US" altLang="ja-JP" dirty="0" smtClean="0"/>
              <a:t>Kit</a:t>
            </a:r>
            <a:r>
              <a:rPr kumimoji="1" lang="ja-JP" altLang="en-US" dirty="0"/>
              <a:t> </a:t>
            </a:r>
            <a:r>
              <a:rPr kumimoji="1" lang="en-US" altLang="ja-JP" dirty="0" smtClean="0"/>
              <a:t>8</a:t>
            </a:r>
          </a:p>
          <a:p>
            <a:pPr>
              <a:lnSpc>
                <a:spcPct val="150000"/>
              </a:lnSpc>
            </a:pPr>
            <a:r>
              <a:rPr kumimoji="1" lang="en-US" altLang="ja-JP" dirty="0" smtClean="0"/>
              <a:t>WiX</a:t>
            </a:r>
            <a:r>
              <a:rPr kumimoji="1" lang="ja-JP" altLang="en-US" dirty="0" smtClean="0"/>
              <a:t> </a:t>
            </a:r>
            <a:r>
              <a:rPr kumimoji="1" lang="en-US" altLang="ja-JP" dirty="0" smtClean="0"/>
              <a:t>Toolset</a:t>
            </a:r>
            <a:r>
              <a:rPr kumimoji="1" lang="ja-JP" altLang="en-US" dirty="0"/>
              <a:t> </a:t>
            </a:r>
            <a:r>
              <a:rPr kumimoji="1" lang="en-US" altLang="ja-JP" dirty="0" smtClean="0"/>
              <a:t>3.10</a:t>
            </a:r>
          </a:p>
          <a:p>
            <a:pPr marL="457200" lvl="1" indent="0">
              <a:lnSpc>
                <a:spcPct val="200000"/>
              </a:lnSpc>
              <a:buNone/>
            </a:pPr>
            <a:r>
              <a:rPr kumimoji="1" lang="en-US" altLang="ja-JP" dirty="0" smtClean="0"/>
              <a:t>  </a:t>
            </a:r>
            <a:r>
              <a:rPr kumimoji="1" lang="en-US" altLang="ja-JP" dirty="0" smtClean="0">
                <a:hlinkClick r:id="rId3"/>
              </a:rPr>
              <a:t>http</a:t>
            </a:r>
            <a:r>
              <a:rPr kumimoji="1" lang="en-US" altLang="ja-JP" dirty="0">
                <a:hlinkClick r:id="rId3"/>
              </a:rPr>
              <a:t>://</a:t>
            </a:r>
            <a:r>
              <a:rPr kumimoji="1" lang="en-US" altLang="ja-JP" dirty="0" smtClean="0">
                <a:hlinkClick r:id="rId3"/>
              </a:rPr>
              <a:t>wixtoolset.org</a:t>
            </a:r>
            <a:endParaRPr kumimoji="1" lang="en-US" altLang="ja-JP" dirty="0"/>
          </a:p>
          <a:p>
            <a:pPr marL="514350" indent="-457200">
              <a:lnSpc>
                <a:spcPct val="200000"/>
              </a:lnSpc>
            </a:pPr>
            <a:endParaRPr kumimoji="1" lang="en-US" altLang="ja-JP" dirty="0" smtClean="0"/>
          </a:p>
          <a:p>
            <a:pPr marL="514350" indent="-457200">
              <a:lnSpc>
                <a:spcPct val="200000"/>
              </a:lnSpc>
            </a:pPr>
            <a:r>
              <a:rPr kumimoji="1" lang="en-US" altLang="ja-JP" dirty="0" smtClean="0"/>
              <a:t>NetBeans</a:t>
            </a:r>
            <a:r>
              <a:rPr kumimoji="1" lang="ja-JP" altLang="en-US" dirty="0" smtClean="0"/>
              <a:t> </a:t>
            </a:r>
            <a:r>
              <a:rPr kumimoji="1" lang="en-US" altLang="ja-JP" dirty="0" smtClean="0"/>
              <a:t>IDE</a:t>
            </a:r>
            <a:r>
              <a:rPr kumimoji="1" lang="ja-JP" altLang="en-US" dirty="0" smtClean="0"/>
              <a:t> </a:t>
            </a:r>
            <a:r>
              <a:rPr kumimoji="1" lang="en-US" altLang="ja-JP" dirty="0" smtClean="0"/>
              <a:t>8.1</a:t>
            </a:r>
          </a:p>
          <a:p>
            <a:pPr marL="457200" lvl="1" indent="0">
              <a:buNone/>
            </a:pPr>
            <a:endParaRPr kumimoji="1" lang="en-US" altLang="ja-JP" dirty="0"/>
          </a:p>
        </p:txBody>
      </p:sp>
      <p:pic>
        <p:nvPicPr>
          <p:cNvPr id="5" name="図 4"/>
          <p:cNvPicPr>
            <a:picLocks noChangeAspect="1"/>
          </p:cNvPicPr>
          <p:nvPr/>
        </p:nvPicPr>
        <p:blipFill>
          <a:blip r:embed="rId4"/>
          <a:stretch>
            <a:fillRect/>
          </a:stretch>
        </p:blipFill>
        <p:spPr>
          <a:xfrm>
            <a:off x="5864310" y="1834741"/>
            <a:ext cx="1638183" cy="936104"/>
          </a:xfrm>
          <a:prstGeom prst="rect">
            <a:avLst/>
          </a:prstGeom>
        </p:spPr>
      </p:pic>
      <p:pic>
        <p:nvPicPr>
          <p:cNvPr id="6" name="図 5"/>
          <p:cNvPicPr>
            <a:picLocks noChangeAspect="1"/>
          </p:cNvPicPr>
          <p:nvPr/>
        </p:nvPicPr>
        <p:blipFill>
          <a:blip r:embed="rId5"/>
          <a:stretch>
            <a:fillRect/>
          </a:stretch>
        </p:blipFill>
        <p:spPr>
          <a:xfrm>
            <a:off x="5928607" y="3049568"/>
            <a:ext cx="1302269" cy="839869"/>
          </a:xfrm>
          <a:prstGeom prst="rect">
            <a:avLst/>
          </a:prstGeom>
        </p:spPr>
      </p:pic>
      <p:pic>
        <p:nvPicPr>
          <p:cNvPr id="8194" name="Picture 2" descr="http://ja.netbeans.org/nekobean/nekobean_normal_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011" y="4941168"/>
            <a:ext cx="1430865" cy="105884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323528" y="1600200"/>
            <a:ext cx="8228210" cy="2980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971600" y="4077072"/>
            <a:ext cx="7580138" cy="338554"/>
          </a:xfrm>
          <a:prstGeom prst="rect">
            <a:avLst/>
          </a:prstGeom>
          <a:noFill/>
        </p:spPr>
        <p:txBody>
          <a:bodyPr wrap="square" rtlCol="0">
            <a:spAutoFit/>
          </a:bodyPr>
          <a:lstStyle/>
          <a:p>
            <a:r>
              <a:rPr lang="en-US" altLang="ja-JP" sz="1600" dirty="0"/>
              <a:t>Microsoft</a:t>
            </a:r>
            <a:r>
              <a:rPr lang="ja-JP" altLang="en-US" sz="1600" dirty="0"/>
              <a:t>のオープンソース第</a:t>
            </a:r>
            <a:r>
              <a:rPr lang="en-US" altLang="ja-JP" sz="1600" dirty="0"/>
              <a:t>1</a:t>
            </a:r>
            <a:r>
              <a:rPr lang="ja-JP" altLang="en-US" sz="1600" dirty="0"/>
              <a:t>号（</a:t>
            </a:r>
            <a:r>
              <a:rPr lang="en-US" altLang="ja-JP" sz="1600" dirty="0"/>
              <a:t>2004</a:t>
            </a:r>
            <a:r>
              <a:rPr lang="ja-JP" altLang="en-US" sz="1600" dirty="0"/>
              <a:t>年）</a:t>
            </a:r>
          </a:p>
        </p:txBody>
      </p:sp>
    </p:spTree>
    <p:extLst>
      <p:ext uri="{BB962C8B-B14F-4D97-AF65-F5344CB8AC3E}">
        <p14:creationId xmlns:p14="http://schemas.microsoft.com/office/powerpoint/2010/main" val="3941787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デモ１</a:t>
            </a:r>
            <a:endParaRPr kumimoji="1" lang="ja-JP" altLang="en-US" sz="7200" dirty="0"/>
          </a:p>
        </p:txBody>
      </p:sp>
    </p:spTree>
    <p:extLst>
      <p:ext uri="{BB962C8B-B14F-4D97-AF65-F5344CB8AC3E}">
        <p14:creationId xmlns:p14="http://schemas.microsoft.com/office/powerpoint/2010/main" val="1505320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lumMod val="65000"/>
                  </a:schemeClr>
                </a:solidFill>
              </a:rPr>
              <a:t>アジェンダ</a:t>
            </a:r>
            <a:endParaRPr kumimoji="1" lang="ja-JP" altLang="en-US" dirty="0">
              <a:solidFill>
                <a:schemeClr val="bg1">
                  <a:lumMod val="65000"/>
                </a:schemeClr>
              </a:solidFill>
            </a:endParaRPr>
          </a:p>
        </p:txBody>
      </p:sp>
      <p:sp>
        <p:nvSpPr>
          <p:cNvPr id="3" name="コンテンツ プレースホルダー 2"/>
          <p:cNvSpPr>
            <a:spLocks noGrp="1"/>
          </p:cNvSpPr>
          <p:nvPr>
            <p:ph idx="1"/>
          </p:nvPr>
        </p:nvSpPr>
        <p:spPr/>
        <p:txBody>
          <a:bodyPr/>
          <a:lstStyle/>
          <a:p>
            <a:pPr marL="514350" indent="-514350">
              <a:lnSpc>
                <a:spcPct val="150000"/>
              </a:lnSpc>
              <a:buFont typeface="+mj-lt"/>
              <a:buAutoNum type="arabicPeriod"/>
            </a:pPr>
            <a:r>
              <a:rPr kumimoji="1" lang="en-US" altLang="ja-JP" dirty="0" smtClean="0">
                <a:solidFill>
                  <a:schemeClr val="bg1">
                    <a:lumMod val="65000"/>
                  </a:schemeClr>
                </a:solidFill>
                <a:latin typeface="+mj-ea"/>
                <a:ea typeface="+mj-ea"/>
              </a:rPr>
              <a:t>Java</a:t>
            </a:r>
            <a:r>
              <a:rPr kumimoji="1" lang="ja-JP" altLang="en-US" dirty="0" smtClean="0">
                <a:solidFill>
                  <a:schemeClr val="bg1">
                    <a:lumMod val="65000"/>
                  </a:schemeClr>
                </a:solidFill>
                <a:latin typeface="+mj-ea"/>
                <a:ea typeface="+mj-ea"/>
              </a:rPr>
              <a:t> プログラムを使ってもらう</a:t>
            </a:r>
            <a:endParaRPr kumimoji="1" lang="en-US" altLang="ja-JP" dirty="0" smtClean="0">
              <a:solidFill>
                <a:schemeClr val="bg1">
                  <a:lumMod val="65000"/>
                </a:schemeClr>
              </a:solidFill>
              <a:latin typeface="+mj-ea"/>
              <a:ea typeface="+mj-ea"/>
            </a:endParaRPr>
          </a:p>
          <a:p>
            <a:pPr marL="514350" indent="-514350">
              <a:lnSpc>
                <a:spcPct val="150000"/>
              </a:lnSpc>
              <a:buFont typeface="+mj-lt"/>
              <a:buAutoNum type="arabicPeriod"/>
            </a:pPr>
            <a:r>
              <a:rPr kumimoji="1" lang="en-US" altLang="ja-JP" dirty="0" smtClean="0">
                <a:solidFill>
                  <a:schemeClr val="bg1">
                    <a:lumMod val="75000"/>
                  </a:schemeClr>
                </a:solidFill>
                <a:latin typeface="+mj-ea"/>
                <a:ea typeface="+mj-ea"/>
              </a:rPr>
              <a:t>Windows</a:t>
            </a:r>
            <a:r>
              <a:rPr kumimoji="1" lang="ja-JP" altLang="en-US" dirty="0" smtClean="0">
                <a:solidFill>
                  <a:schemeClr val="bg1">
                    <a:lumMod val="75000"/>
                  </a:schemeClr>
                </a:solidFill>
                <a:latin typeface="+mj-ea"/>
                <a:ea typeface="+mj-ea"/>
              </a:rPr>
              <a:t> インストーラー</a:t>
            </a:r>
            <a:endParaRPr kumimoji="1" lang="en-US" altLang="ja-JP" dirty="0" smtClean="0">
              <a:solidFill>
                <a:schemeClr val="bg1">
                  <a:lumMod val="75000"/>
                </a:schemeClr>
              </a:solidFill>
              <a:latin typeface="+mj-ea"/>
              <a:ea typeface="+mj-ea"/>
            </a:endParaRPr>
          </a:p>
          <a:p>
            <a:pPr marL="514350" indent="-514350">
              <a:lnSpc>
                <a:spcPct val="150000"/>
              </a:lnSpc>
              <a:buFont typeface="+mj-lt"/>
              <a:buAutoNum type="arabicPeriod"/>
            </a:pPr>
            <a:r>
              <a:rPr kumimoji="1" lang="ja-JP" altLang="en-US" dirty="0" smtClean="0">
                <a:latin typeface="+mj-ea"/>
                <a:ea typeface="+mj-ea"/>
              </a:rPr>
              <a:t>メモリと </a:t>
            </a:r>
            <a:r>
              <a:rPr kumimoji="1" lang="en-US" altLang="ja-JP" dirty="0" smtClean="0">
                <a:latin typeface="+mj-ea"/>
                <a:ea typeface="+mj-ea"/>
              </a:rPr>
              <a:t>CPU</a:t>
            </a: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簡単につくる</a:t>
            </a:r>
            <a:endParaRPr kumimoji="1" lang="en-US" altLang="ja-JP" dirty="0" smtClean="0">
              <a:solidFill>
                <a:schemeClr val="bg1">
                  <a:lumMod val="65000"/>
                </a:schemeClr>
              </a:solidFill>
              <a:latin typeface="+mj-ea"/>
              <a:ea typeface="+mj-ea"/>
            </a:endParaRP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あれこれ注文をつける</a:t>
            </a:r>
            <a:endParaRPr kumimoji="1" lang="ja-JP" altLang="en-US" dirty="0">
              <a:solidFill>
                <a:schemeClr val="bg1">
                  <a:lumMod val="65000"/>
                </a:schemeClr>
              </a:solidFill>
              <a:latin typeface="+mj-ea"/>
              <a:ea typeface="+mj-ea"/>
            </a:endParaRPr>
          </a:p>
        </p:txBody>
      </p:sp>
    </p:spTree>
    <p:extLst>
      <p:ext uri="{BB962C8B-B14F-4D97-AF65-F5344CB8AC3E}">
        <p14:creationId xmlns:p14="http://schemas.microsoft.com/office/powerpoint/2010/main" val="2219012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のリソース（メモリと</a:t>
            </a:r>
            <a:r>
              <a:rPr kumimoji="1" lang="en-US" altLang="ja-JP" dirty="0" smtClean="0"/>
              <a:t>CPU</a:t>
            </a:r>
            <a:r>
              <a:rPr kumimoji="1" lang="ja-JP" altLang="en-US" dirty="0" smtClean="0"/>
              <a:t>）</a:t>
            </a:r>
            <a:endParaRPr kumimoji="1" lang="ja-JP" altLang="en-US" dirty="0"/>
          </a:p>
        </p:txBody>
      </p:sp>
      <p:pic>
        <p:nvPicPr>
          <p:cNvPr id="4" name="コンテンツ プレースホルダー 3"/>
          <p:cNvPicPr>
            <a:picLocks noGrp="1" noChangeAspect="1"/>
          </p:cNvPicPr>
          <p:nvPr>
            <p:ph idx="1"/>
          </p:nvPr>
        </p:nvPicPr>
        <p:blipFill>
          <a:blip r:embed="rId3"/>
          <a:stretch>
            <a:fillRect/>
          </a:stretch>
        </p:blipFill>
        <p:spPr>
          <a:xfrm>
            <a:off x="1115616" y="1625071"/>
            <a:ext cx="2176616" cy="1632462"/>
          </a:xfrm>
          <a:prstGeom prst="rect">
            <a:avLst/>
          </a:prstGeom>
        </p:spPr>
      </p:pic>
      <p:sp>
        <p:nvSpPr>
          <p:cNvPr id="6" name="テキスト ボックス 5"/>
          <p:cNvSpPr txBox="1"/>
          <p:nvPr/>
        </p:nvSpPr>
        <p:spPr>
          <a:xfrm>
            <a:off x="4281912" y="1751224"/>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1673429089"/>
              </p:ext>
            </p:extLst>
          </p:nvPr>
        </p:nvGraphicFramePr>
        <p:xfrm>
          <a:off x="4281912" y="2160253"/>
          <a:ext cx="4064000" cy="1097280"/>
        </p:xfrm>
        <a:graphic>
          <a:graphicData uri="http://schemas.openxmlformats.org/drawingml/2006/table">
            <a:tbl>
              <a:tblPr bandRow="1">
                <a:tableStyleId>{69CF1AB2-1976-4502-BF36-3FF5EA218861}</a:tableStyleId>
              </a:tblPr>
              <a:tblGrid>
                <a:gridCol w="1244836"/>
                <a:gridCol w="2819164"/>
              </a:tblGrid>
              <a:tr h="317820">
                <a:tc>
                  <a:txBody>
                    <a:bodyPr/>
                    <a:lstStyle/>
                    <a:p>
                      <a:r>
                        <a:rPr kumimoji="1" lang="en-US" altLang="ja-JP" dirty="0" smtClean="0"/>
                        <a:t>CPU</a:t>
                      </a:r>
                      <a:endParaRPr kumimoji="1" lang="ja-JP" altLang="en-US" dirty="0"/>
                    </a:p>
                  </a:txBody>
                  <a:tcPr/>
                </a:tc>
                <a:tc>
                  <a:txBody>
                    <a:bodyPr/>
                    <a:lstStyle/>
                    <a:p>
                      <a:r>
                        <a:rPr kumimoji="1" lang="en-US" altLang="ja-JP" dirty="0" smtClean="0"/>
                        <a:t>Intel</a:t>
                      </a:r>
                      <a:r>
                        <a:rPr kumimoji="1" lang="en-US" altLang="ja-JP" baseline="0" dirty="0" smtClean="0"/>
                        <a:t> 2core/4thread 2GHz</a:t>
                      </a:r>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r>
            </a:tbl>
          </a:graphicData>
        </a:graphic>
      </p:graphicFrame>
    </p:spTree>
    <p:extLst>
      <p:ext uri="{BB962C8B-B14F-4D97-AF65-F5344CB8AC3E}">
        <p14:creationId xmlns:p14="http://schemas.microsoft.com/office/powerpoint/2010/main" val="1730265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のリソース（メモリと</a:t>
            </a:r>
            <a:r>
              <a:rPr kumimoji="1" lang="en-US" altLang="ja-JP" dirty="0" smtClean="0"/>
              <a:t>CPU</a:t>
            </a:r>
            <a:r>
              <a:rPr kumimoji="1" lang="ja-JP" altLang="en-US" dirty="0" smtClean="0"/>
              <a:t>）</a:t>
            </a:r>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3717032"/>
            <a:ext cx="5623990" cy="2519432"/>
          </a:xfrm>
          <a:prstGeom prst="rect">
            <a:avLst/>
          </a:prstGeom>
        </p:spPr>
      </p:pic>
      <p:sp>
        <p:nvSpPr>
          <p:cNvPr id="9" name="テキスト ボックス 8"/>
          <p:cNvSpPr txBox="1"/>
          <p:nvPr/>
        </p:nvSpPr>
        <p:spPr>
          <a:xfrm>
            <a:off x="107504" y="6260341"/>
            <a:ext cx="6264696" cy="307777"/>
          </a:xfrm>
          <a:prstGeom prst="rect">
            <a:avLst/>
          </a:prstGeom>
          <a:noFill/>
        </p:spPr>
        <p:txBody>
          <a:bodyPr wrap="square" rtlCol="0">
            <a:spAutoFit/>
          </a:bodyPr>
          <a:lstStyle/>
          <a:p>
            <a:r>
              <a:rPr kumimoji="1" lang="en-US" altLang="ja-JP" sz="1400" dirty="0"/>
              <a:t>https://software.intel.com/en-us/articles/heterogeneous-computing-pipelining</a:t>
            </a:r>
            <a:endParaRPr kumimoji="1" lang="ja-JP" altLang="en-US" sz="1400" dirty="0"/>
          </a:p>
        </p:txBody>
      </p:sp>
      <p:sp>
        <p:nvSpPr>
          <p:cNvPr id="3" name="左カーブ矢印 2"/>
          <p:cNvSpPr/>
          <p:nvPr/>
        </p:nvSpPr>
        <p:spPr>
          <a:xfrm rot="2778603">
            <a:off x="6851294" y="3129038"/>
            <a:ext cx="720445" cy="286565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コンテンツ プレースホルダー 3"/>
          <p:cNvPicPr>
            <a:picLocks noGrp="1" noChangeAspect="1"/>
          </p:cNvPicPr>
          <p:nvPr>
            <p:ph idx="1"/>
          </p:nvPr>
        </p:nvPicPr>
        <p:blipFill>
          <a:blip r:embed="rId4"/>
          <a:stretch>
            <a:fillRect/>
          </a:stretch>
        </p:blipFill>
        <p:spPr>
          <a:xfrm>
            <a:off x="1115616" y="1625071"/>
            <a:ext cx="2176616" cy="1632462"/>
          </a:xfrm>
          <a:prstGeom prst="rect">
            <a:avLst/>
          </a:prstGeom>
        </p:spPr>
      </p:pic>
      <p:sp>
        <p:nvSpPr>
          <p:cNvPr id="11" name="テキスト ボックス 10"/>
          <p:cNvSpPr txBox="1"/>
          <p:nvPr/>
        </p:nvSpPr>
        <p:spPr>
          <a:xfrm>
            <a:off x="4281912" y="1751224"/>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12" name="表 11"/>
          <p:cNvGraphicFramePr>
            <a:graphicFrameLocks noGrp="1"/>
          </p:cNvGraphicFramePr>
          <p:nvPr>
            <p:extLst>
              <p:ext uri="{D42A27DB-BD31-4B8C-83A1-F6EECF244321}">
                <p14:modId xmlns:p14="http://schemas.microsoft.com/office/powerpoint/2010/main" val="2141466222"/>
              </p:ext>
            </p:extLst>
          </p:nvPr>
        </p:nvGraphicFramePr>
        <p:xfrm>
          <a:off x="4281912" y="2160253"/>
          <a:ext cx="4064000" cy="1097280"/>
        </p:xfrm>
        <a:graphic>
          <a:graphicData uri="http://schemas.openxmlformats.org/drawingml/2006/table">
            <a:tbl>
              <a:tblPr bandRow="1">
                <a:tableStyleId>{69CF1AB2-1976-4502-BF36-3FF5EA218861}</a:tableStyleId>
              </a:tblPr>
              <a:tblGrid>
                <a:gridCol w="1244836"/>
                <a:gridCol w="2819164"/>
              </a:tblGrid>
              <a:tr h="317820">
                <a:tc>
                  <a:txBody>
                    <a:bodyPr/>
                    <a:lstStyle/>
                    <a:p>
                      <a:r>
                        <a:rPr kumimoji="1" lang="en-US" altLang="ja-JP" dirty="0" smtClean="0"/>
                        <a:t>CPU</a:t>
                      </a:r>
                      <a:endParaRPr kumimoji="1" lang="ja-JP" altLang="en-US" dirty="0"/>
                    </a:p>
                  </a:txBody>
                  <a:tcPr/>
                </a:tc>
                <a:tc>
                  <a:txBody>
                    <a:bodyPr/>
                    <a:lstStyle/>
                    <a:p>
                      <a:r>
                        <a:rPr kumimoji="1" lang="en-US" altLang="ja-JP" b="1" dirty="0" smtClean="0">
                          <a:solidFill>
                            <a:srgbClr val="FF0000"/>
                          </a:solidFill>
                        </a:rPr>
                        <a:t>Intel</a:t>
                      </a:r>
                      <a:r>
                        <a:rPr kumimoji="1" lang="en-US" altLang="ja-JP" b="1" baseline="0" dirty="0" smtClean="0">
                          <a:solidFill>
                            <a:srgbClr val="FF0000"/>
                          </a:solidFill>
                        </a:rPr>
                        <a:t> 2core/4thread 2GHz</a:t>
                      </a:r>
                      <a:endParaRPr kumimoji="1" lang="ja-JP" altLang="en-US" b="1" dirty="0">
                        <a:solidFill>
                          <a:srgbClr val="FF0000"/>
                        </a:solidFill>
                      </a:endParaRPr>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r>
            </a:tbl>
          </a:graphicData>
        </a:graphic>
      </p:graphicFrame>
    </p:spTree>
    <p:extLst>
      <p:ext uri="{BB962C8B-B14F-4D97-AF65-F5344CB8AC3E}">
        <p14:creationId xmlns:p14="http://schemas.microsoft.com/office/powerpoint/2010/main" val="4275407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1916832"/>
            <a:ext cx="4572000" cy="2048162"/>
          </a:xfrm>
          <a:prstGeom prst="rect">
            <a:avLst/>
          </a:prstGeom>
        </p:spPr>
      </p:pic>
      <p:sp>
        <p:nvSpPr>
          <p:cNvPr id="5" name="正方形/長方形 4"/>
          <p:cNvSpPr/>
          <p:nvPr/>
        </p:nvSpPr>
        <p:spPr>
          <a:xfrm>
            <a:off x="5661915" y="2079317"/>
            <a:ext cx="2952328" cy="66788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演算処理</a:t>
            </a:r>
            <a:endParaRPr kumimoji="1" lang="en-US" altLang="ja-JP" dirty="0" smtClean="0"/>
          </a:p>
          <a:p>
            <a:pPr algn="ctr"/>
            <a:r>
              <a:rPr kumimoji="1" lang="ja-JP" altLang="en-US" dirty="0" smtClean="0"/>
              <a:t>（同時</a:t>
            </a:r>
            <a:r>
              <a:rPr kumimoji="1" lang="en-US" altLang="ja-JP" dirty="0" smtClean="0"/>
              <a:t>8</a:t>
            </a:r>
            <a:r>
              <a:rPr kumimoji="1" lang="ja-JP" altLang="en-US" dirty="0" smtClean="0"/>
              <a:t>命令）</a:t>
            </a:r>
            <a:endParaRPr kumimoji="1" lang="ja-JP" altLang="en-US" dirty="0"/>
          </a:p>
        </p:txBody>
      </p:sp>
      <p:sp>
        <p:nvSpPr>
          <p:cNvPr id="6" name="正方形/長方形 5"/>
          <p:cNvSpPr/>
          <p:nvPr/>
        </p:nvSpPr>
        <p:spPr>
          <a:xfrm>
            <a:off x="5661915" y="3000371"/>
            <a:ext cx="2952328" cy="775367"/>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L1</a:t>
            </a:r>
            <a:r>
              <a:rPr kumimoji="1" lang="ja-JP" altLang="en-US" dirty="0" smtClean="0"/>
              <a:t>キャッシュメモリ</a:t>
            </a:r>
            <a:endParaRPr kumimoji="1" lang="en-US" altLang="ja-JP" dirty="0" smtClean="0"/>
          </a:p>
          <a:p>
            <a:pPr algn="ctr"/>
            <a:r>
              <a:rPr kumimoji="1" lang="ja-JP" altLang="en-US" dirty="0"/>
              <a:t>（</a:t>
            </a:r>
            <a:r>
              <a:rPr kumimoji="1" lang="ja-JP" altLang="en-US" dirty="0" smtClean="0"/>
              <a:t>命令</a:t>
            </a:r>
            <a:r>
              <a:rPr kumimoji="1" lang="en-US" altLang="ja-JP" dirty="0" smtClean="0"/>
              <a:t>32KB + </a:t>
            </a:r>
            <a:r>
              <a:rPr kumimoji="1" lang="ja-JP" altLang="en-US" dirty="0" smtClean="0"/>
              <a:t>データ</a:t>
            </a:r>
            <a:r>
              <a:rPr kumimoji="1" lang="en-US" altLang="ja-JP" dirty="0" smtClean="0"/>
              <a:t>32KB</a:t>
            </a:r>
            <a:r>
              <a:rPr kumimoji="1" lang="ja-JP" altLang="en-US" dirty="0" smtClean="0"/>
              <a:t>）</a:t>
            </a:r>
            <a:endParaRPr kumimoji="1" lang="ja-JP" altLang="en-US" dirty="0"/>
          </a:p>
        </p:txBody>
      </p:sp>
      <p:sp>
        <p:nvSpPr>
          <p:cNvPr id="7" name="正方形/長方形 6"/>
          <p:cNvSpPr/>
          <p:nvPr/>
        </p:nvSpPr>
        <p:spPr>
          <a:xfrm>
            <a:off x="5661915" y="4028907"/>
            <a:ext cx="2952328" cy="68293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L2</a:t>
            </a:r>
            <a:r>
              <a:rPr kumimoji="1" lang="ja-JP" altLang="en-US" dirty="0" smtClean="0"/>
              <a:t>キャッシュメモリ</a:t>
            </a:r>
            <a:endParaRPr kumimoji="1" lang="en-US" altLang="ja-JP" dirty="0" smtClean="0"/>
          </a:p>
          <a:p>
            <a:pPr algn="ctr"/>
            <a:r>
              <a:rPr kumimoji="1" lang="ja-JP" altLang="en-US" dirty="0" smtClean="0"/>
              <a:t>（</a:t>
            </a:r>
            <a:r>
              <a:rPr kumimoji="1" lang="en-US" altLang="ja-JP" dirty="0" smtClean="0"/>
              <a:t>256KB</a:t>
            </a:r>
            <a:r>
              <a:rPr kumimoji="1" lang="ja-JP" altLang="en-US" dirty="0" smtClean="0"/>
              <a:t>）</a:t>
            </a:r>
            <a:endParaRPr kumimoji="1" lang="ja-JP" altLang="en-US" dirty="0"/>
          </a:p>
        </p:txBody>
      </p:sp>
      <p:sp>
        <p:nvSpPr>
          <p:cNvPr id="8" name="角丸四角形 7"/>
          <p:cNvSpPr/>
          <p:nvPr/>
        </p:nvSpPr>
        <p:spPr>
          <a:xfrm>
            <a:off x="3491880" y="1916832"/>
            <a:ext cx="666074" cy="13132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547590" y="1916832"/>
            <a:ext cx="3210669" cy="2943385"/>
          </a:xfrm>
          <a:prstGeom prst="roundRect">
            <a:avLst>
              <a:gd name="adj" fmla="val 690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4157954" y="1916831"/>
            <a:ext cx="1503961" cy="4"/>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4148953" y="3230087"/>
            <a:ext cx="1368946" cy="148175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5625670" y="5061688"/>
            <a:ext cx="3132589" cy="369332"/>
          </a:xfrm>
          <a:prstGeom prst="rect">
            <a:avLst/>
          </a:prstGeom>
          <a:noFill/>
        </p:spPr>
        <p:txBody>
          <a:bodyPr wrap="none" rtlCol="0">
            <a:spAutoFit/>
          </a:bodyPr>
          <a:lstStyle/>
          <a:p>
            <a:r>
              <a:rPr kumimoji="1" lang="en-US" altLang="ja-JP" dirty="0" smtClean="0"/>
              <a:t>Haswell</a:t>
            </a:r>
            <a:r>
              <a:rPr kumimoji="1" lang="ja-JP" altLang="en-US" dirty="0" smtClean="0"/>
              <a:t>マイクロアーキテクチャ</a:t>
            </a:r>
            <a:endParaRPr kumimoji="1" lang="ja-JP" altLang="en-US" dirty="0"/>
          </a:p>
        </p:txBody>
      </p:sp>
    </p:spTree>
    <p:extLst>
      <p:ext uri="{BB962C8B-B14F-4D97-AF65-F5344CB8AC3E}">
        <p14:creationId xmlns:p14="http://schemas.microsoft.com/office/powerpoint/2010/main" val="1790986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1916832"/>
            <a:ext cx="4572000" cy="2048162"/>
          </a:xfrm>
          <a:prstGeom prst="rect">
            <a:avLst/>
          </a:prstGeom>
        </p:spPr>
      </p:pic>
      <p:sp>
        <p:nvSpPr>
          <p:cNvPr id="5" name="正方形/長方形 4"/>
          <p:cNvSpPr/>
          <p:nvPr/>
        </p:nvSpPr>
        <p:spPr>
          <a:xfrm>
            <a:off x="5661915" y="2079317"/>
            <a:ext cx="2952328" cy="66788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演算処理</a:t>
            </a:r>
            <a:endParaRPr kumimoji="1" lang="en-US" altLang="ja-JP" dirty="0" smtClean="0"/>
          </a:p>
          <a:p>
            <a:pPr algn="ctr"/>
            <a:r>
              <a:rPr kumimoji="1" lang="ja-JP" altLang="en-US" dirty="0" smtClean="0"/>
              <a:t>（同時</a:t>
            </a:r>
            <a:r>
              <a:rPr kumimoji="1" lang="en-US" altLang="ja-JP" dirty="0" smtClean="0"/>
              <a:t>8</a:t>
            </a:r>
            <a:r>
              <a:rPr kumimoji="1" lang="ja-JP" altLang="en-US" dirty="0" smtClean="0"/>
              <a:t>命令）</a:t>
            </a:r>
            <a:endParaRPr kumimoji="1" lang="ja-JP" altLang="en-US" dirty="0"/>
          </a:p>
        </p:txBody>
      </p:sp>
      <p:sp>
        <p:nvSpPr>
          <p:cNvPr id="6" name="正方形/長方形 5"/>
          <p:cNvSpPr/>
          <p:nvPr/>
        </p:nvSpPr>
        <p:spPr>
          <a:xfrm>
            <a:off x="5661915" y="3000371"/>
            <a:ext cx="2952328" cy="775367"/>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L1</a:t>
            </a:r>
            <a:r>
              <a:rPr kumimoji="1" lang="ja-JP" altLang="en-US" dirty="0" smtClean="0"/>
              <a:t>キャッシュメモリ</a:t>
            </a:r>
            <a:endParaRPr kumimoji="1" lang="en-US" altLang="ja-JP" dirty="0" smtClean="0"/>
          </a:p>
          <a:p>
            <a:pPr algn="ctr"/>
            <a:r>
              <a:rPr kumimoji="1" lang="ja-JP" altLang="en-US" dirty="0"/>
              <a:t>（</a:t>
            </a:r>
            <a:r>
              <a:rPr kumimoji="1" lang="ja-JP" altLang="en-US" dirty="0" smtClean="0"/>
              <a:t>命令</a:t>
            </a:r>
            <a:r>
              <a:rPr kumimoji="1" lang="en-US" altLang="ja-JP" dirty="0" smtClean="0"/>
              <a:t>32KB + </a:t>
            </a:r>
            <a:r>
              <a:rPr kumimoji="1" lang="ja-JP" altLang="en-US" dirty="0" smtClean="0"/>
              <a:t>データ</a:t>
            </a:r>
            <a:r>
              <a:rPr kumimoji="1" lang="en-US" altLang="ja-JP" dirty="0" smtClean="0"/>
              <a:t>32KB</a:t>
            </a:r>
            <a:r>
              <a:rPr kumimoji="1" lang="ja-JP" altLang="en-US" dirty="0" smtClean="0"/>
              <a:t>）</a:t>
            </a:r>
            <a:endParaRPr kumimoji="1" lang="ja-JP" altLang="en-US" dirty="0"/>
          </a:p>
        </p:txBody>
      </p:sp>
      <p:sp>
        <p:nvSpPr>
          <p:cNvPr id="7" name="正方形/長方形 6"/>
          <p:cNvSpPr/>
          <p:nvPr/>
        </p:nvSpPr>
        <p:spPr>
          <a:xfrm>
            <a:off x="5661915" y="4028907"/>
            <a:ext cx="2952328" cy="68293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L2</a:t>
            </a:r>
            <a:r>
              <a:rPr kumimoji="1" lang="ja-JP" altLang="en-US" dirty="0" smtClean="0"/>
              <a:t>キャッシュメモリ</a:t>
            </a:r>
            <a:endParaRPr kumimoji="1" lang="en-US" altLang="ja-JP" dirty="0" smtClean="0"/>
          </a:p>
          <a:p>
            <a:pPr algn="ctr"/>
            <a:r>
              <a:rPr kumimoji="1" lang="ja-JP" altLang="en-US" dirty="0" smtClean="0"/>
              <a:t>（</a:t>
            </a:r>
            <a:r>
              <a:rPr kumimoji="1" lang="en-US" altLang="ja-JP" dirty="0" smtClean="0"/>
              <a:t>256KB</a:t>
            </a:r>
            <a:r>
              <a:rPr kumimoji="1" lang="ja-JP" altLang="en-US" dirty="0" smtClean="0"/>
              <a:t>）</a:t>
            </a:r>
            <a:endParaRPr kumimoji="1" lang="ja-JP" altLang="en-US" dirty="0"/>
          </a:p>
        </p:txBody>
      </p:sp>
      <p:sp>
        <p:nvSpPr>
          <p:cNvPr id="8" name="角丸四角形 7"/>
          <p:cNvSpPr/>
          <p:nvPr/>
        </p:nvSpPr>
        <p:spPr>
          <a:xfrm>
            <a:off x="3491880" y="1916832"/>
            <a:ext cx="666074" cy="13132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5547590" y="1916832"/>
            <a:ext cx="3210669" cy="2943385"/>
          </a:xfrm>
          <a:prstGeom prst="roundRect">
            <a:avLst>
              <a:gd name="adj" fmla="val 690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4157954" y="1916831"/>
            <a:ext cx="1503961" cy="4"/>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4148953" y="3230087"/>
            <a:ext cx="1368946" cy="148175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3" name="稲妻 12"/>
          <p:cNvSpPr/>
          <p:nvPr/>
        </p:nvSpPr>
        <p:spPr>
          <a:xfrm>
            <a:off x="6815429" y="1768505"/>
            <a:ext cx="506296" cy="3346038"/>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4" name="正方形/長方形 13"/>
          <p:cNvSpPr/>
          <p:nvPr/>
        </p:nvSpPr>
        <p:spPr>
          <a:xfrm>
            <a:off x="5666868" y="1988840"/>
            <a:ext cx="1209388" cy="2798523"/>
          </a:xfrm>
          <a:prstGeom prst="rect">
            <a:avLst/>
          </a:prstGeom>
          <a:gradFill>
            <a:gsLst>
              <a:gs pos="0">
                <a:schemeClr val="accent3">
                  <a:tint val="50000"/>
                  <a:satMod val="300000"/>
                </a:schemeClr>
              </a:gs>
              <a:gs pos="35000">
                <a:schemeClr val="accent3">
                  <a:tint val="37000"/>
                  <a:satMod val="300000"/>
                  <a:alpha val="8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thread</a:t>
            </a:r>
            <a:endParaRPr kumimoji="1" lang="ja-JP" altLang="en-US" dirty="0"/>
          </a:p>
        </p:txBody>
      </p:sp>
      <p:sp>
        <p:nvSpPr>
          <p:cNvPr id="15" name="正方形/長方形 14"/>
          <p:cNvSpPr/>
          <p:nvPr/>
        </p:nvSpPr>
        <p:spPr>
          <a:xfrm>
            <a:off x="7359677" y="1988840"/>
            <a:ext cx="1209388" cy="2798523"/>
          </a:xfrm>
          <a:prstGeom prst="rect">
            <a:avLst/>
          </a:prstGeom>
          <a:gradFill>
            <a:gsLst>
              <a:gs pos="0">
                <a:schemeClr val="accent3">
                  <a:tint val="50000"/>
                  <a:satMod val="300000"/>
                </a:schemeClr>
              </a:gs>
              <a:gs pos="35000">
                <a:schemeClr val="accent3">
                  <a:tint val="37000"/>
                  <a:satMod val="300000"/>
                  <a:alpha val="8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thread</a:t>
            </a:r>
            <a:endParaRPr kumimoji="1" lang="ja-JP" altLang="en-US" dirty="0"/>
          </a:p>
        </p:txBody>
      </p:sp>
      <p:sp>
        <p:nvSpPr>
          <p:cNvPr id="19" name="四角形吹き出し 18"/>
          <p:cNvSpPr/>
          <p:nvPr/>
        </p:nvSpPr>
        <p:spPr>
          <a:xfrm>
            <a:off x="333187" y="5256236"/>
            <a:ext cx="3162398" cy="866293"/>
          </a:xfrm>
          <a:prstGeom prst="wedgeRectCallout">
            <a:avLst>
              <a:gd name="adj1" fmla="val 57735"/>
              <a:gd name="adj2" fmla="val -283782"/>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000" dirty="0" smtClean="0"/>
              <a:t>キャッシュ半減、競合増大</a:t>
            </a:r>
            <a:endParaRPr kumimoji="1" lang="en-US" altLang="ja-JP" sz="2000" dirty="0" smtClean="0"/>
          </a:p>
        </p:txBody>
      </p:sp>
      <p:sp>
        <p:nvSpPr>
          <p:cNvPr id="16" name="四角形吹き出し 15"/>
          <p:cNvSpPr/>
          <p:nvPr/>
        </p:nvSpPr>
        <p:spPr>
          <a:xfrm>
            <a:off x="3840397" y="4942926"/>
            <a:ext cx="4435056" cy="1492914"/>
          </a:xfrm>
          <a:prstGeom prst="wedgeRectCallout">
            <a:avLst>
              <a:gd name="adj1" fmla="val 386"/>
              <a:gd name="adj2" fmla="val -61345"/>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u="sng" dirty="0" smtClean="0">
                <a:solidFill>
                  <a:srgbClr val="FF0000"/>
                </a:solidFill>
              </a:rPr>
              <a:t>ハイパースレッディングに注意</a:t>
            </a:r>
            <a:endParaRPr kumimoji="1" lang="en-US" altLang="ja-JP" sz="2400" b="1" u="sng" dirty="0" smtClean="0">
              <a:solidFill>
                <a:srgbClr val="FF0000"/>
              </a:solidFill>
            </a:endParaRPr>
          </a:p>
          <a:p>
            <a:r>
              <a:rPr kumimoji="1" lang="en-US" altLang="ja-JP" sz="2400" dirty="0" smtClean="0"/>
              <a:t>CPU</a:t>
            </a:r>
            <a:r>
              <a:rPr kumimoji="1" lang="ja-JP" altLang="en-US" sz="2400" dirty="0" smtClean="0"/>
              <a:t> </a:t>
            </a:r>
            <a:r>
              <a:rPr kumimoji="1" lang="en-US" altLang="ja-JP" sz="2400" dirty="0" smtClean="0"/>
              <a:t>core</a:t>
            </a:r>
            <a:r>
              <a:rPr kumimoji="1" lang="ja-JP" altLang="en-US" sz="2400" dirty="0" smtClean="0"/>
              <a:t>は</a:t>
            </a:r>
            <a:r>
              <a:rPr kumimoji="1" lang="en-US" altLang="ja-JP" sz="2400" dirty="0"/>
              <a:t>2</a:t>
            </a:r>
            <a:r>
              <a:rPr kumimoji="1" lang="ja-JP" altLang="en-US" sz="2400" dirty="0" smtClean="0"/>
              <a:t>つだが、</a:t>
            </a:r>
            <a:r>
              <a:rPr kumimoji="1" lang="en-US" altLang="ja-JP" sz="2400" dirty="0" err="1" smtClean="0"/>
              <a:t>JavaVM</a:t>
            </a:r>
            <a:r>
              <a:rPr kumimoji="1" lang="ja-JP" altLang="en-US" sz="2400" dirty="0" smtClean="0"/>
              <a:t>からは</a:t>
            </a:r>
            <a:r>
              <a:rPr kumimoji="1" lang="en-US" altLang="ja-JP" sz="2400" dirty="0" smtClean="0"/>
              <a:t>CPU</a:t>
            </a:r>
            <a:r>
              <a:rPr kumimoji="1" lang="ja-JP" altLang="en-US" sz="2400" dirty="0" smtClean="0"/>
              <a:t>が</a:t>
            </a:r>
            <a:r>
              <a:rPr kumimoji="1" lang="en-US" altLang="ja-JP" sz="2400" dirty="0" smtClean="0"/>
              <a:t>4</a:t>
            </a:r>
            <a:r>
              <a:rPr kumimoji="1" lang="ja-JP" altLang="en-US" sz="2400" dirty="0" smtClean="0"/>
              <a:t>つと見える。</a:t>
            </a:r>
            <a:endParaRPr kumimoji="1" lang="ja-JP" altLang="en-US" sz="2400" dirty="0"/>
          </a:p>
        </p:txBody>
      </p:sp>
    </p:spTree>
    <p:extLst>
      <p:ext uri="{BB962C8B-B14F-4D97-AF65-F5344CB8AC3E}">
        <p14:creationId xmlns:p14="http://schemas.microsoft.com/office/powerpoint/2010/main" val="216401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graphicFrame>
        <p:nvGraphicFramePr>
          <p:cNvPr id="4" name="表 3"/>
          <p:cNvGraphicFramePr>
            <a:graphicFrameLocks noGrp="1"/>
          </p:cNvGraphicFramePr>
          <p:nvPr>
            <p:extLst>
              <p:ext uri="{D42A27DB-BD31-4B8C-83A1-F6EECF244321}">
                <p14:modId xmlns:p14="http://schemas.microsoft.com/office/powerpoint/2010/main" val="3539379040"/>
              </p:ext>
            </p:extLst>
          </p:nvPr>
        </p:nvGraphicFramePr>
        <p:xfrm>
          <a:off x="250825" y="2348880"/>
          <a:ext cx="8569647" cy="1889760"/>
        </p:xfrm>
        <a:graphic>
          <a:graphicData uri="http://schemas.openxmlformats.org/drawingml/2006/table">
            <a:tbl>
              <a:tblPr firstRow="1" bandRow="1">
                <a:tableStyleId>{0E3FDE45-AF77-4B5C-9715-49D594BDF05E}</a:tableStyleId>
              </a:tblPr>
              <a:tblGrid>
                <a:gridCol w="3745111"/>
                <a:gridCol w="2520280"/>
                <a:gridCol w="2304256"/>
              </a:tblGrid>
              <a:tr h="370840">
                <a:tc>
                  <a:txBody>
                    <a:bodyPr/>
                    <a:lstStyle/>
                    <a:p>
                      <a:endParaRPr kumimoji="1" lang="ja-JP" altLang="en-US" sz="2000" dirty="0">
                        <a:solidFill>
                          <a:schemeClr val="tx1"/>
                        </a:solidFill>
                      </a:endParaRPr>
                    </a:p>
                  </a:txBody>
                  <a:tcPr/>
                </a:tc>
                <a:tc>
                  <a:txBody>
                    <a:bodyPr/>
                    <a:lstStyle/>
                    <a:p>
                      <a:r>
                        <a:rPr kumimoji="1" lang="en-US" altLang="ja-JP" sz="2000" dirty="0" smtClean="0"/>
                        <a:t>Oracle Java RE 8</a:t>
                      </a:r>
                    </a:p>
                    <a:p>
                      <a:r>
                        <a:rPr kumimoji="1" lang="ja-JP" altLang="en-US" sz="2000" dirty="0" smtClean="0"/>
                        <a:t> </a:t>
                      </a:r>
                      <a:r>
                        <a:rPr kumimoji="1" lang="en-US" altLang="ja-JP" sz="2000" dirty="0" smtClean="0"/>
                        <a:t>64bit</a:t>
                      </a:r>
                      <a:r>
                        <a:rPr kumimoji="1" lang="ja-JP" altLang="en-US" sz="2000" dirty="0" smtClean="0"/>
                        <a:t>版</a:t>
                      </a:r>
                      <a:endParaRPr kumimoji="1" lang="ja-JP" altLang="en-US" sz="2000" dirty="0">
                        <a:solidFill>
                          <a:schemeClr val="tx1"/>
                        </a:solidFill>
                      </a:endParaRPr>
                    </a:p>
                  </a:txBody>
                  <a:tcPr/>
                </a:tc>
                <a:tc>
                  <a:txBody>
                    <a:bodyPr/>
                    <a:lstStyle/>
                    <a:p>
                      <a:r>
                        <a:rPr kumimoji="1" lang="en-US" altLang="ja-JP" sz="2000" dirty="0" smtClean="0"/>
                        <a:t>Oracle</a:t>
                      </a:r>
                      <a:r>
                        <a:rPr kumimoji="1" lang="ja-JP" altLang="en-US" sz="2000" dirty="0" smtClean="0"/>
                        <a:t> </a:t>
                      </a:r>
                      <a:r>
                        <a:rPr kumimoji="1" lang="en-US" altLang="ja-JP" sz="2000" dirty="0" smtClean="0"/>
                        <a:t>Java</a:t>
                      </a:r>
                      <a:r>
                        <a:rPr kumimoji="1" lang="ja-JP" altLang="en-US" sz="2000" dirty="0" smtClean="0"/>
                        <a:t> </a:t>
                      </a:r>
                      <a:r>
                        <a:rPr kumimoji="1" lang="en-US" altLang="ja-JP" sz="2000" dirty="0" smtClean="0"/>
                        <a:t>RE</a:t>
                      </a:r>
                    </a:p>
                    <a:p>
                      <a:r>
                        <a:rPr kumimoji="1" lang="ja-JP" altLang="en-US" sz="2000" dirty="0" smtClean="0"/>
                        <a:t> </a:t>
                      </a:r>
                      <a:r>
                        <a:rPr kumimoji="1" lang="en-US" altLang="ja-JP" sz="2000" dirty="0" smtClean="0"/>
                        <a:t>32</a:t>
                      </a:r>
                      <a:r>
                        <a:rPr kumimoji="1" lang="ja-JP" altLang="en-US" sz="2000" dirty="0" smtClean="0"/>
                        <a:t>ｂｉｔ版</a:t>
                      </a:r>
                      <a:endParaRPr kumimoji="1" lang="ja-JP" altLang="en-US" sz="2000" dirty="0">
                        <a:solidFill>
                          <a:schemeClr val="tx1"/>
                        </a:solidFill>
                      </a:endParaRPr>
                    </a:p>
                  </a:txBody>
                  <a:tcPr/>
                </a:tc>
              </a:tr>
              <a:tr h="370840">
                <a:tc>
                  <a:txBody>
                    <a:bodyPr/>
                    <a:lstStyle/>
                    <a:p>
                      <a:r>
                        <a:rPr kumimoji="1" lang="en-US" altLang="ja-JP" sz="2000" dirty="0" smtClean="0"/>
                        <a:t>JIT</a:t>
                      </a:r>
                      <a:r>
                        <a:rPr kumimoji="1" lang="ja-JP" altLang="en-US" sz="2000" dirty="0" smtClean="0"/>
                        <a:t>コンパイルスレッド数（種類）</a:t>
                      </a:r>
                      <a:endParaRPr kumimoji="1" lang="ja-JP" altLang="en-US" sz="2000" dirty="0"/>
                    </a:p>
                  </a:txBody>
                  <a:tcPr/>
                </a:tc>
                <a:tc>
                  <a:txBody>
                    <a:bodyPr/>
                    <a:lstStyle/>
                    <a:p>
                      <a:r>
                        <a:rPr kumimoji="1" lang="ja-JP" altLang="en-US" sz="2000" dirty="0" smtClean="0"/>
                        <a:t>３（</a:t>
                      </a:r>
                      <a:r>
                        <a:rPr kumimoji="1" lang="en-US" altLang="ja-JP" sz="2000" dirty="0" smtClean="0"/>
                        <a:t>Tiered</a:t>
                      </a:r>
                      <a:r>
                        <a:rPr kumimoji="1" lang="ja-JP" altLang="en-US" sz="2000" dirty="0" smtClean="0"/>
                        <a:t> </a:t>
                      </a:r>
                      <a:r>
                        <a:rPr kumimoji="1" lang="en-US" altLang="ja-JP" sz="2000" dirty="0" smtClean="0"/>
                        <a:t>Compile</a:t>
                      </a:r>
                      <a:r>
                        <a:rPr kumimoji="1" lang="ja-JP" altLang="en-US" sz="2000" dirty="0" smtClean="0"/>
                        <a:t>）</a:t>
                      </a:r>
                      <a:endParaRPr kumimoji="1" lang="ja-JP" altLang="en-US" sz="2000" dirty="0"/>
                    </a:p>
                  </a:txBody>
                  <a:tcPr/>
                </a:tc>
                <a:tc>
                  <a:txBody>
                    <a:bodyPr/>
                    <a:lstStyle/>
                    <a:p>
                      <a:r>
                        <a:rPr kumimoji="1" lang="ja-JP" altLang="en-US" sz="2000" dirty="0" smtClean="0"/>
                        <a:t>１（</a:t>
                      </a:r>
                      <a:r>
                        <a:rPr kumimoji="1" lang="en-US" altLang="ja-JP" sz="2000" dirty="0" smtClean="0"/>
                        <a:t>Client Compiler</a:t>
                      </a:r>
                      <a:r>
                        <a:rPr kumimoji="1" lang="ja-JP" altLang="en-US" sz="2000" dirty="0" smtClean="0"/>
                        <a:t>）</a:t>
                      </a:r>
                      <a:endParaRPr kumimoji="1" lang="ja-JP" altLang="en-US" sz="2000" dirty="0"/>
                    </a:p>
                  </a:txBody>
                  <a:tcPr/>
                </a:tc>
              </a:tr>
              <a:tr h="370840">
                <a:tc>
                  <a:txBody>
                    <a:bodyPr/>
                    <a:lstStyle/>
                    <a:p>
                      <a:r>
                        <a:rPr kumimoji="1" lang="en-US" altLang="ja-JP" sz="2000" dirty="0" smtClean="0"/>
                        <a:t>GC</a:t>
                      </a:r>
                      <a:r>
                        <a:rPr kumimoji="1" lang="ja-JP" altLang="en-US" sz="2000" dirty="0" smtClean="0"/>
                        <a:t>スレッド数（種類）</a:t>
                      </a:r>
                      <a:endParaRPr kumimoji="1" lang="ja-JP" altLang="en-US" sz="2000" dirty="0"/>
                    </a:p>
                  </a:txBody>
                  <a:tcPr/>
                </a:tc>
                <a:tc>
                  <a:txBody>
                    <a:bodyPr/>
                    <a:lstStyle/>
                    <a:p>
                      <a:r>
                        <a:rPr kumimoji="1" lang="ja-JP" altLang="en-US" sz="2000" dirty="0" smtClean="0"/>
                        <a:t>４（</a:t>
                      </a:r>
                      <a:r>
                        <a:rPr kumimoji="1" lang="en-US" altLang="ja-JP" sz="2000" dirty="0" smtClean="0"/>
                        <a:t>Parallel</a:t>
                      </a:r>
                      <a:r>
                        <a:rPr kumimoji="1" lang="ja-JP" altLang="en-US" sz="2000" dirty="0" smtClean="0"/>
                        <a:t>）</a:t>
                      </a:r>
                      <a:endParaRPr kumimoji="1" lang="ja-JP" altLang="en-US" sz="2000" dirty="0"/>
                    </a:p>
                  </a:txBody>
                  <a:tcPr/>
                </a:tc>
                <a:tc>
                  <a:txBody>
                    <a:bodyPr/>
                    <a:lstStyle/>
                    <a:p>
                      <a:r>
                        <a:rPr kumimoji="1" lang="ja-JP" altLang="en-US" sz="2000" dirty="0" smtClean="0"/>
                        <a:t>１（</a:t>
                      </a:r>
                      <a:r>
                        <a:rPr kumimoji="1" lang="en-US" altLang="ja-JP" sz="2000" dirty="0" smtClean="0"/>
                        <a:t>Serial</a:t>
                      </a:r>
                      <a:r>
                        <a:rPr kumimoji="1" lang="ja-JP" altLang="en-US" sz="2000" dirty="0" smtClean="0"/>
                        <a:t>）</a:t>
                      </a:r>
                      <a:endParaRPr kumimoji="1" lang="ja-JP" altLang="en-US" sz="2000" dirty="0"/>
                    </a:p>
                  </a:txBody>
                  <a:tcPr/>
                </a:tc>
              </a:tr>
              <a:tr h="370840">
                <a:tc>
                  <a:txBody>
                    <a:bodyPr/>
                    <a:lstStyle/>
                    <a:p>
                      <a:r>
                        <a:rPr kumimoji="1" lang="ja-JP" altLang="en-US" sz="2000" dirty="0" smtClean="0"/>
                        <a:t>合計</a:t>
                      </a:r>
                      <a:endParaRPr kumimoji="1" lang="ja-JP" altLang="en-US" sz="2000" dirty="0"/>
                    </a:p>
                  </a:txBody>
                  <a:tcPr/>
                </a:tc>
                <a:tc>
                  <a:txBody>
                    <a:bodyPr/>
                    <a:lstStyle/>
                    <a:p>
                      <a:r>
                        <a:rPr kumimoji="1" lang="ja-JP" altLang="en-US" sz="2000" dirty="0" smtClean="0"/>
                        <a:t>７</a:t>
                      </a:r>
                      <a:endParaRPr kumimoji="1" lang="ja-JP" altLang="en-US" sz="2000" dirty="0"/>
                    </a:p>
                  </a:txBody>
                  <a:tcPr/>
                </a:tc>
                <a:tc>
                  <a:txBody>
                    <a:bodyPr/>
                    <a:lstStyle/>
                    <a:p>
                      <a:r>
                        <a:rPr kumimoji="1" lang="ja-JP" altLang="en-US" sz="2000" dirty="0" smtClean="0"/>
                        <a:t>２</a:t>
                      </a:r>
                      <a:endParaRPr kumimoji="1" lang="ja-JP" altLang="en-US" sz="2000" dirty="0"/>
                    </a:p>
                  </a:txBody>
                  <a:tcPr/>
                </a:tc>
              </a:tr>
            </a:tbl>
          </a:graphicData>
        </a:graphic>
      </p:graphicFrame>
      <p:sp>
        <p:nvSpPr>
          <p:cNvPr id="5" name="テキスト ボックス 4"/>
          <p:cNvSpPr txBox="1"/>
          <p:nvPr/>
        </p:nvSpPr>
        <p:spPr>
          <a:xfrm>
            <a:off x="323528" y="1656494"/>
            <a:ext cx="8309590" cy="461665"/>
          </a:xfrm>
          <a:prstGeom prst="rect">
            <a:avLst/>
          </a:prstGeom>
          <a:noFill/>
        </p:spPr>
        <p:txBody>
          <a:bodyPr wrap="square" rtlCol="0">
            <a:spAutoFit/>
          </a:bodyPr>
          <a:lstStyle/>
          <a:p>
            <a:r>
              <a:rPr kumimoji="1" lang="en-US" altLang="ja-JP" sz="2400" dirty="0" smtClean="0"/>
              <a:t>JIT</a:t>
            </a:r>
            <a:r>
              <a:rPr kumimoji="1" lang="ja-JP" altLang="en-US" sz="2400" dirty="0" smtClean="0"/>
              <a:t>コンパイル・</a:t>
            </a:r>
            <a:r>
              <a:rPr kumimoji="1" lang="en-US" altLang="ja-JP" sz="2400" dirty="0" smtClean="0"/>
              <a:t>GC</a:t>
            </a:r>
            <a:r>
              <a:rPr kumimoji="1" lang="ja-JP" altLang="en-US" sz="2400" dirty="0" smtClean="0"/>
              <a:t>スレッド数のデフォルト　</a:t>
            </a:r>
            <a:r>
              <a:rPr kumimoji="1" lang="ja-JP" altLang="en-US" dirty="0" smtClean="0"/>
              <a:t>（</a:t>
            </a:r>
            <a:r>
              <a:rPr kumimoji="1" lang="en-US" altLang="ja-JP" dirty="0" err="1" smtClean="0"/>
              <a:t>CPU:Intel</a:t>
            </a:r>
            <a:r>
              <a:rPr kumimoji="1" lang="en-US" altLang="ja-JP" dirty="0" smtClean="0"/>
              <a:t> 2core/4thread</a:t>
            </a:r>
            <a:r>
              <a:rPr kumimoji="1" lang="ja-JP" altLang="en-US" dirty="0" smtClean="0"/>
              <a:t>）</a:t>
            </a:r>
            <a:endParaRPr kumimoji="1" lang="ja-JP" altLang="en-US" sz="1400" dirty="0"/>
          </a:p>
        </p:txBody>
      </p:sp>
      <p:sp>
        <p:nvSpPr>
          <p:cNvPr id="7" name="テキスト ボックス 6"/>
          <p:cNvSpPr txBox="1"/>
          <p:nvPr/>
        </p:nvSpPr>
        <p:spPr>
          <a:xfrm>
            <a:off x="5615608" y="4238639"/>
            <a:ext cx="3528392" cy="369332"/>
          </a:xfrm>
          <a:prstGeom prst="rect">
            <a:avLst/>
          </a:prstGeom>
          <a:noFill/>
        </p:spPr>
        <p:txBody>
          <a:bodyPr wrap="square" rtlCol="0">
            <a:spAutoFit/>
          </a:bodyPr>
          <a:lstStyle/>
          <a:p>
            <a:r>
              <a:rPr kumimoji="1" lang="ja-JP" altLang="en-US" dirty="0"/>
              <a:t>（「</a:t>
            </a:r>
            <a:r>
              <a:rPr kumimoji="1" lang="en-US" altLang="ja-JP" dirty="0"/>
              <a:t>Java</a:t>
            </a:r>
            <a:r>
              <a:rPr kumimoji="1" lang="ja-JP" altLang="en-US" dirty="0"/>
              <a:t>パフォーマンス」より</a:t>
            </a:r>
            <a:r>
              <a:rPr kumimoji="1" lang="ja-JP" altLang="en-US" dirty="0" smtClean="0"/>
              <a:t>）</a:t>
            </a:r>
            <a:endParaRPr kumimoji="1" lang="ja-JP" altLang="en-US" dirty="0"/>
          </a:p>
        </p:txBody>
      </p:sp>
      <p:sp>
        <p:nvSpPr>
          <p:cNvPr id="6" name="四角形吹き出し 5"/>
          <p:cNvSpPr/>
          <p:nvPr/>
        </p:nvSpPr>
        <p:spPr>
          <a:xfrm>
            <a:off x="1835696" y="5157192"/>
            <a:ext cx="5040560" cy="576064"/>
          </a:xfrm>
          <a:prstGeom prst="wedgeRectCallout">
            <a:avLst>
              <a:gd name="adj1" fmla="val -2912"/>
              <a:gd name="adj2" fmla="val -18575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64bit </a:t>
            </a:r>
            <a:r>
              <a:rPr kumimoji="1" lang="en-US" altLang="ja-JP" dirty="0" err="1" smtClean="0"/>
              <a:t>JavaVM</a:t>
            </a:r>
            <a:r>
              <a:rPr kumimoji="1" lang="ja-JP" altLang="en-US" dirty="0" smtClean="0"/>
              <a:t>は</a:t>
            </a:r>
            <a:r>
              <a:rPr kumimoji="1" lang="en-US" altLang="ja-JP" dirty="0" smtClean="0"/>
              <a:t>CPU</a:t>
            </a:r>
            <a:r>
              <a:rPr kumimoji="1" lang="ja-JP" altLang="en-US" dirty="0" smtClean="0"/>
              <a:t>数に応じてスレッドを使用</a:t>
            </a:r>
            <a:endParaRPr kumimoji="1" lang="en-US" altLang="ja-JP" dirty="0" smtClean="0"/>
          </a:p>
        </p:txBody>
      </p:sp>
    </p:spTree>
    <p:extLst>
      <p:ext uri="{BB962C8B-B14F-4D97-AF65-F5344CB8AC3E}">
        <p14:creationId xmlns:p14="http://schemas.microsoft.com/office/powerpoint/2010/main" val="1166654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高橋 </a:t>
            </a:r>
            <a:r>
              <a:rPr lang="ja-JP" altLang="en-US" dirty="0" smtClean="0"/>
              <a:t>徹の</a:t>
            </a:r>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p:txBody>
          <a:bodyPr>
            <a:normAutofit/>
          </a:bodyPr>
          <a:lstStyle/>
          <a:p>
            <a:pPr marL="800100" lvl="1" indent="-342900"/>
            <a:r>
              <a:rPr lang="ja-JP" altLang="en-US" sz="2400" dirty="0" smtClean="0"/>
              <a:t>コミュニティ活動</a:t>
            </a:r>
            <a:endParaRPr lang="en-US" altLang="ja-JP" sz="2400" dirty="0" smtClean="0"/>
          </a:p>
          <a:p>
            <a:pPr marL="857250" lvl="2" indent="0">
              <a:buNone/>
            </a:pPr>
            <a:endParaRPr lang="en-US" altLang="ja-JP" dirty="0"/>
          </a:p>
          <a:p>
            <a:pPr marL="857250" lvl="2" indent="0">
              <a:buNone/>
            </a:pPr>
            <a:endParaRPr lang="en-US" altLang="ja-JP" sz="2000" dirty="0" smtClean="0"/>
          </a:p>
          <a:p>
            <a:pPr marL="857250" lvl="2" indent="0">
              <a:buNone/>
            </a:pPr>
            <a:endParaRPr lang="en-US" altLang="ja-JP" sz="2000" dirty="0" smtClean="0"/>
          </a:p>
          <a:p>
            <a:pPr marL="914400" lvl="2" indent="0">
              <a:buNone/>
            </a:pPr>
            <a:endParaRPr lang="en-US" altLang="ja-JP" sz="1800" dirty="0" smtClean="0"/>
          </a:p>
          <a:p>
            <a:pPr marL="914400" lvl="2" indent="0">
              <a:buNone/>
            </a:pPr>
            <a:r>
              <a:rPr lang="ja-JP" altLang="en-US" sz="1800" dirty="0" smtClean="0"/>
              <a:t>毎月</a:t>
            </a:r>
            <a:r>
              <a:rPr lang="en-US" altLang="ja-JP" sz="1800" dirty="0" smtClean="0"/>
              <a:t>1</a:t>
            </a:r>
            <a:r>
              <a:rPr lang="ja-JP" altLang="en-US" sz="1800" dirty="0" smtClean="0"/>
              <a:t>回読書会開催中</a:t>
            </a:r>
            <a:endParaRPr lang="en-US" altLang="ja-JP" sz="1800" dirty="0"/>
          </a:p>
          <a:p>
            <a:pPr marL="914400" lvl="2" indent="0">
              <a:buNone/>
            </a:pPr>
            <a:endParaRPr lang="en-US" altLang="ja-JP" sz="1800" dirty="0" smtClean="0"/>
          </a:p>
          <a:p>
            <a:pPr marL="914400" lvl="2" indent="0">
              <a:buNone/>
            </a:pPr>
            <a:endParaRPr lang="en-US" altLang="ja-JP" sz="1800" dirty="0" smtClean="0"/>
          </a:p>
          <a:p>
            <a:pPr lvl="1"/>
            <a:r>
              <a:rPr lang="ja-JP" altLang="en-US" dirty="0" smtClean="0"/>
              <a:t>ブログ等</a:t>
            </a:r>
            <a:endParaRPr lang="en-US" altLang="ja-JP" dirty="0" smtClean="0"/>
          </a:p>
          <a:p>
            <a:pPr lvl="2"/>
            <a:r>
              <a:rPr lang="ja-JP" altLang="en-US" dirty="0" smtClean="0"/>
              <a:t>ブログ </a:t>
            </a:r>
            <a:r>
              <a:rPr lang="en-US" altLang="ja-JP" dirty="0" smtClean="0">
                <a:hlinkClick r:id="rId3"/>
              </a:rPr>
              <a:t>http://d.hatena.ne.jp/torutk/</a:t>
            </a:r>
            <a:r>
              <a:rPr lang="en-US" altLang="ja-JP" dirty="0" smtClean="0"/>
              <a:t> </a:t>
            </a:r>
            <a:r>
              <a:rPr lang="ja-JP" altLang="en-US" dirty="0" smtClean="0"/>
              <a:t>他</a:t>
            </a:r>
            <a:endParaRPr lang="en-US" altLang="ja-JP" dirty="0" smtClean="0"/>
          </a:p>
          <a:p>
            <a:pPr lvl="2"/>
            <a:r>
              <a:rPr lang="en-US" altLang="ja-JP" dirty="0" smtClean="0"/>
              <a:t>Twitter @</a:t>
            </a:r>
            <a:r>
              <a:rPr lang="en-US" altLang="ja-JP" dirty="0" err="1" smtClean="0"/>
              <a:t>boochnich</a:t>
            </a:r>
            <a:endParaRPr lang="en-US" altLang="ja-JP" dirty="0" smtClean="0"/>
          </a:p>
        </p:txBody>
      </p:sp>
      <p:pic>
        <p:nvPicPr>
          <p:cNvPr id="1026" name="Picture 2" descr="V:\jobs\presentation\devsumi2013\事前準備\JavaReadingBOF_Logo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248074"/>
            <a:ext cx="3452153" cy="104473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415" y="3271247"/>
            <a:ext cx="857370" cy="857370"/>
          </a:xfrm>
          <a:prstGeom prst="rect">
            <a:avLst/>
          </a:prstGeom>
        </p:spPr>
      </p:pic>
      <p:pic>
        <p:nvPicPr>
          <p:cNvPr id="8196" name="Picture 4" descr="https://www.oreilly.co.jp/books/images/picture_large978-4-87311-718-8.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6260" y="2420888"/>
            <a:ext cx="1732452" cy="221592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seshop.com/static/images/product/18271/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1714" y="1776969"/>
            <a:ext cx="1705913" cy="215676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368634" y="3933732"/>
            <a:ext cx="1590488" cy="369332"/>
          </a:xfrm>
          <a:prstGeom prst="rect">
            <a:avLst/>
          </a:prstGeom>
          <a:noFill/>
        </p:spPr>
        <p:txBody>
          <a:bodyPr wrap="square" rtlCol="0">
            <a:spAutoFit/>
          </a:bodyPr>
          <a:lstStyle/>
          <a:p>
            <a:r>
              <a:rPr kumimoji="1" lang="en-US" altLang="ja-JP" dirty="0" smtClean="0"/>
              <a:t>2016-01</a:t>
            </a:r>
            <a:r>
              <a:rPr kumimoji="1" lang="ja-JP" altLang="en-US" dirty="0" smtClean="0"/>
              <a:t>～</a:t>
            </a:r>
            <a:r>
              <a:rPr kumimoji="1" lang="ja-JP" altLang="en-US" dirty="0"/>
              <a:t>今</a:t>
            </a:r>
          </a:p>
        </p:txBody>
      </p:sp>
      <p:sp>
        <p:nvSpPr>
          <p:cNvPr id="9" name="テキスト ボックス 8"/>
          <p:cNvSpPr txBox="1"/>
          <p:nvPr/>
        </p:nvSpPr>
        <p:spPr>
          <a:xfrm>
            <a:off x="7090920" y="4564323"/>
            <a:ext cx="1742274" cy="369332"/>
          </a:xfrm>
          <a:prstGeom prst="rect">
            <a:avLst/>
          </a:prstGeom>
          <a:noFill/>
        </p:spPr>
        <p:txBody>
          <a:bodyPr wrap="square" rtlCol="0">
            <a:spAutoFit/>
          </a:bodyPr>
          <a:lstStyle/>
          <a:p>
            <a:r>
              <a:rPr kumimoji="1" lang="en-US" altLang="ja-JP" dirty="0" smtClean="0"/>
              <a:t>2015-06</a:t>
            </a:r>
            <a:r>
              <a:rPr kumimoji="1" lang="ja-JP" altLang="en-US" dirty="0" smtClean="0"/>
              <a:t>～</a:t>
            </a:r>
            <a:r>
              <a:rPr kumimoji="1" lang="en-US" altLang="ja-JP" dirty="0" smtClean="0"/>
              <a:t>12</a:t>
            </a:r>
            <a:endParaRPr kumimoji="1" lang="ja-JP" altLang="en-US" dirty="0"/>
          </a:p>
        </p:txBody>
      </p:sp>
    </p:spTree>
    <p:extLst>
      <p:ext uri="{BB962C8B-B14F-4D97-AF65-F5344CB8AC3E}">
        <p14:creationId xmlns:p14="http://schemas.microsoft.com/office/powerpoint/2010/main" val="3878561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graphicFrame>
        <p:nvGraphicFramePr>
          <p:cNvPr id="3" name="表 2"/>
          <p:cNvGraphicFramePr>
            <a:graphicFrameLocks noGrp="1"/>
          </p:cNvGraphicFramePr>
          <p:nvPr>
            <p:extLst>
              <p:ext uri="{D42A27DB-BD31-4B8C-83A1-F6EECF244321}">
                <p14:modId xmlns:p14="http://schemas.microsoft.com/office/powerpoint/2010/main" val="2050286684"/>
              </p:ext>
            </p:extLst>
          </p:nvPr>
        </p:nvGraphicFramePr>
        <p:xfrm>
          <a:off x="395536" y="2276872"/>
          <a:ext cx="8145820" cy="2286000"/>
        </p:xfrm>
        <a:graphic>
          <a:graphicData uri="http://schemas.openxmlformats.org/drawingml/2006/table">
            <a:tbl>
              <a:tblPr firstRow="1" bandRow="1">
                <a:tableStyleId>{0E3FDE45-AF77-4B5C-9715-49D594BDF05E}</a:tableStyleId>
              </a:tblPr>
              <a:tblGrid>
                <a:gridCol w="3528392"/>
                <a:gridCol w="2304256"/>
                <a:gridCol w="2313172"/>
              </a:tblGrid>
              <a:tr h="288032">
                <a:tc>
                  <a:txBody>
                    <a:bodyPr/>
                    <a:lstStyle/>
                    <a:p>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Oracle Java RE 8</a:t>
                      </a:r>
                      <a:r>
                        <a:rPr kumimoji="1" lang="ja-JP" altLang="en-US" sz="2000" dirty="0" smtClean="0"/>
                        <a:t> </a:t>
                      </a:r>
                      <a:endParaRPr kumimoji="1" lang="en-US" altLang="ja-JP"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64bit</a:t>
                      </a:r>
                      <a:r>
                        <a:rPr kumimoji="1" lang="ja-JP" altLang="en-US" sz="2000" dirty="0" smtClean="0"/>
                        <a:t>版</a:t>
                      </a:r>
                      <a:endParaRPr kumimoji="1" lang="ja-JP" alt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Oracle Java RE 8</a:t>
                      </a:r>
                      <a:r>
                        <a:rPr kumimoji="1" lang="ja-JP" altLang="en-US" sz="2000" dirty="0" smtClean="0"/>
                        <a:t> </a:t>
                      </a:r>
                      <a:r>
                        <a:rPr kumimoji="1" lang="en-US" altLang="ja-JP" sz="2000" dirty="0" smtClean="0"/>
                        <a:t>32bit</a:t>
                      </a:r>
                      <a:r>
                        <a:rPr kumimoji="1" lang="ja-JP" altLang="en-US" sz="2000" dirty="0" smtClean="0"/>
                        <a:t>版</a:t>
                      </a:r>
                      <a:endParaRPr kumimoji="1" lang="ja-JP" altLang="en-US" sz="2000" dirty="0"/>
                    </a:p>
                  </a:txBody>
                  <a:tcPr/>
                </a:tc>
              </a:tr>
              <a:tr h="240784">
                <a:tc>
                  <a:txBody>
                    <a:bodyPr/>
                    <a:lstStyle/>
                    <a:p>
                      <a:r>
                        <a:rPr kumimoji="1" lang="ja-JP" altLang="en-US" sz="2000" dirty="0" smtClean="0"/>
                        <a:t>初期ヒープサイズ</a:t>
                      </a:r>
                      <a:endParaRPr kumimoji="1" lang="ja-JP" altLang="en-US" sz="2000" dirty="0"/>
                    </a:p>
                  </a:txBody>
                  <a:tcPr/>
                </a:tc>
                <a:tc>
                  <a:txBody>
                    <a:bodyPr/>
                    <a:lstStyle/>
                    <a:p>
                      <a:r>
                        <a:rPr kumimoji="1" lang="en-US" altLang="ja-JP" sz="2000" dirty="0" smtClean="0"/>
                        <a:t>128MB</a:t>
                      </a:r>
                      <a:endParaRPr kumimoji="1" lang="ja-JP" altLang="en-US" sz="2000" dirty="0"/>
                    </a:p>
                  </a:txBody>
                  <a:tcPr/>
                </a:tc>
                <a:tc>
                  <a:txBody>
                    <a:bodyPr/>
                    <a:lstStyle/>
                    <a:p>
                      <a:r>
                        <a:rPr kumimoji="1" lang="en-US" altLang="ja-JP" sz="2000" dirty="0" smtClean="0"/>
                        <a:t>16MB</a:t>
                      </a:r>
                      <a:endParaRPr kumimoji="1" lang="ja-JP" altLang="en-US" sz="2000" dirty="0"/>
                    </a:p>
                  </a:txBody>
                  <a:tcPr/>
                </a:tc>
              </a:tr>
              <a:tr h="265544">
                <a:tc>
                  <a:txBody>
                    <a:bodyPr/>
                    <a:lstStyle/>
                    <a:p>
                      <a:r>
                        <a:rPr kumimoji="1" lang="ja-JP" altLang="en-US" sz="2000" dirty="0" smtClean="0"/>
                        <a:t>最大ヒープサイズ</a:t>
                      </a:r>
                      <a:endParaRPr kumimoji="1" lang="ja-JP" altLang="en-US" sz="2000" dirty="0"/>
                    </a:p>
                  </a:txBody>
                  <a:tcPr/>
                </a:tc>
                <a:tc>
                  <a:txBody>
                    <a:bodyPr/>
                    <a:lstStyle/>
                    <a:p>
                      <a:r>
                        <a:rPr kumimoji="1" lang="en-US" altLang="ja-JP" sz="2000" dirty="0" smtClean="0"/>
                        <a:t>2GB</a:t>
                      </a:r>
                      <a:endParaRPr kumimoji="1" lang="ja-JP" altLang="en-US" sz="2000" dirty="0"/>
                    </a:p>
                  </a:txBody>
                  <a:tcPr/>
                </a:tc>
                <a:tc>
                  <a:txBody>
                    <a:bodyPr/>
                    <a:lstStyle/>
                    <a:p>
                      <a:r>
                        <a:rPr kumimoji="1" lang="en-US" altLang="ja-JP" sz="2000" dirty="0" smtClean="0"/>
                        <a:t>256MB</a:t>
                      </a:r>
                      <a:endParaRPr kumimoji="1" lang="ja-JP" altLang="en-US" sz="2000" dirty="0"/>
                    </a:p>
                  </a:txBody>
                  <a:tcPr/>
                </a:tc>
              </a:tr>
              <a:tr h="290304">
                <a:tc>
                  <a:txBody>
                    <a:bodyPr/>
                    <a:lstStyle/>
                    <a:p>
                      <a:r>
                        <a:rPr kumimoji="1" lang="ja-JP" altLang="en-US" sz="2000" dirty="0" smtClean="0"/>
                        <a:t>メタスペースサイズ</a:t>
                      </a:r>
                      <a:endParaRPr kumimoji="1" lang="ja-JP" altLang="en-US" sz="2000" dirty="0"/>
                    </a:p>
                  </a:txBody>
                  <a:tcPr/>
                </a:tc>
                <a:tc>
                  <a:txBody>
                    <a:bodyPr/>
                    <a:lstStyle/>
                    <a:p>
                      <a:r>
                        <a:rPr kumimoji="1" lang="en-US" altLang="ja-JP" sz="2000" dirty="0" smtClean="0"/>
                        <a:t>20.75MB</a:t>
                      </a:r>
                      <a:endParaRPr kumimoji="1" lang="ja-JP" altLang="en-US" sz="2000" dirty="0"/>
                    </a:p>
                  </a:txBody>
                  <a:tcPr/>
                </a:tc>
                <a:tc>
                  <a:txBody>
                    <a:bodyPr/>
                    <a:lstStyle/>
                    <a:p>
                      <a:r>
                        <a:rPr kumimoji="1" lang="en-US" altLang="ja-JP" sz="2000" dirty="0" smtClean="0"/>
                        <a:t>12MB</a:t>
                      </a:r>
                      <a:endParaRPr kumimoji="1" lang="ja-JP" altLang="en-US" sz="2000" dirty="0"/>
                    </a:p>
                  </a:txBody>
                  <a:tcPr/>
                </a:tc>
              </a:tr>
              <a:tr h="171048">
                <a:tc>
                  <a:txBody>
                    <a:bodyPr/>
                    <a:lstStyle/>
                    <a:p>
                      <a:r>
                        <a:rPr kumimoji="1" lang="ja-JP" altLang="en-US" sz="2000" dirty="0" smtClean="0"/>
                        <a:t>スタックサイズ（</a:t>
                      </a:r>
                      <a:r>
                        <a:rPr kumimoji="1" lang="en-US" altLang="ja-JP" sz="2000" dirty="0" smtClean="0"/>
                        <a:t>20</a:t>
                      </a:r>
                      <a:r>
                        <a:rPr kumimoji="1" lang="ja-JP" altLang="en-US" sz="2000" dirty="0" smtClean="0"/>
                        <a:t>スレッド分）</a:t>
                      </a:r>
                      <a:endParaRPr kumimoji="1" lang="ja-JP" altLang="en-US" sz="2000" dirty="0"/>
                    </a:p>
                  </a:txBody>
                  <a:tcPr/>
                </a:tc>
                <a:tc>
                  <a:txBody>
                    <a:bodyPr/>
                    <a:lstStyle/>
                    <a:p>
                      <a:r>
                        <a:rPr kumimoji="1" lang="en-US" altLang="ja-JP" sz="2000" dirty="0" smtClean="0"/>
                        <a:t>20MB</a:t>
                      </a:r>
                      <a:endParaRPr kumimoji="1" lang="ja-JP" altLang="en-US" sz="2000" dirty="0"/>
                    </a:p>
                  </a:txBody>
                  <a:tcPr/>
                </a:tc>
                <a:tc>
                  <a:txBody>
                    <a:bodyPr/>
                    <a:lstStyle/>
                    <a:p>
                      <a:r>
                        <a:rPr kumimoji="1" lang="en-US" altLang="ja-JP" sz="2000" dirty="0" smtClean="0"/>
                        <a:t>6.25MB</a:t>
                      </a:r>
                      <a:endParaRPr kumimoji="1" lang="ja-JP" altLang="en-US" sz="2000" dirty="0"/>
                    </a:p>
                  </a:txBody>
                  <a:tcPr/>
                </a:tc>
              </a:tr>
            </a:tbl>
          </a:graphicData>
        </a:graphic>
      </p:graphicFrame>
      <p:sp>
        <p:nvSpPr>
          <p:cNvPr id="8" name="四角形吹き出し 7"/>
          <p:cNvSpPr/>
          <p:nvPr/>
        </p:nvSpPr>
        <p:spPr>
          <a:xfrm>
            <a:off x="2627784" y="5229200"/>
            <a:ext cx="3816424" cy="720081"/>
          </a:xfrm>
          <a:prstGeom prst="wedgeRectCallout">
            <a:avLst>
              <a:gd name="adj1" fmla="val -7927"/>
              <a:gd name="adj2" fmla="val -12240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64bit </a:t>
            </a:r>
            <a:r>
              <a:rPr kumimoji="1" lang="en-US" altLang="ja-JP" dirty="0" err="1" smtClean="0"/>
              <a:t>JavaVM</a:t>
            </a:r>
            <a:r>
              <a:rPr kumimoji="1" lang="ja-JP" altLang="en-US" dirty="0" err="1" smtClean="0"/>
              <a:t>はメ</a:t>
            </a:r>
            <a:r>
              <a:rPr kumimoji="1" lang="ja-JP" altLang="en-US" dirty="0" smtClean="0"/>
              <a:t>モリ</a:t>
            </a:r>
            <a:r>
              <a:rPr kumimoji="1" lang="ja-JP" altLang="en-US" dirty="0"/>
              <a:t>の</a:t>
            </a:r>
            <a:r>
              <a:rPr kumimoji="1" lang="ja-JP" altLang="en-US" dirty="0" smtClean="0"/>
              <a:t>使用が</a:t>
            </a:r>
            <a:r>
              <a:rPr kumimoji="1" lang="ja-JP" altLang="en-US" dirty="0"/>
              <a:t>多</a:t>
            </a:r>
            <a:r>
              <a:rPr kumimoji="1" lang="ja-JP" altLang="en-US" dirty="0" smtClean="0"/>
              <a:t>い</a:t>
            </a:r>
            <a:endParaRPr kumimoji="1" lang="ja-JP" altLang="en-US" dirty="0"/>
          </a:p>
        </p:txBody>
      </p:sp>
      <p:sp>
        <p:nvSpPr>
          <p:cNvPr id="12" name="テキスト ボックス 11"/>
          <p:cNvSpPr txBox="1"/>
          <p:nvPr/>
        </p:nvSpPr>
        <p:spPr>
          <a:xfrm>
            <a:off x="323528" y="1656494"/>
            <a:ext cx="8640960" cy="461665"/>
          </a:xfrm>
          <a:prstGeom prst="rect">
            <a:avLst/>
          </a:prstGeom>
          <a:noFill/>
        </p:spPr>
        <p:txBody>
          <a:bodyPr wrap="square" rtlCol="0">
            <a:spAutoFit/>
          </a:bodyPr>
          <a:lstStyle/>
          <a:p>
            <a:r>
              <a:rPr kumimoji="1" lang="ja-JP" altLang="en-US" sz="2400" dirty="0" smtClean="0"/>
              <a:t>ヒープ、メタスペース、</a:t>
            </a:r>
            <a:r>
              <a:rPr kumimoji="1" lang="ja-JP" altLang="en-US" sz="2400" dirty="0" smtClean="0"/>
              <a:t>スタックメモリのデフォルト　</a:t>
            </a:r>
            <a:r>
              <a:rPr kumimoji="1" lang="ja-JP" altLang="en-US" dirty="0" smtClean="0"/>
              <a:t>（メモリ</a:t>
            </a:r>
            <a:r>
              <a:rPr kumimoji="1" lang="en-US" altLang="ja-JP" dirty="0" smtClean="0"/>
              <a:t>8GB</a:t>
            </a:r>
            <a:r>
              <a:rPr kumimoji="1" lang="ja-JP" altLang="en-US" dirty="0" smtClean="0"/>
              <a:t>搭載）</a:t>
            </a:r>
            <a:endParaRPr kumimoji="1" lang="ja-JP" altLang="en-US" sz="1100" dirty="0"/>
          </a:p>
        </p:txBody>
      </p:sp>
      <p:sp>
        <p:nvSpPr>
          <p:cNvPr id="13" name="テキスト ボックス 12"/>
          <p:cNvSpPr txBox="1"/>
          <p:nvPr/>
        </p:nvSpPr>
        <p:spPr>
          <a:xfrm>
            <a:off x="5615608" y="4639362"/>
            <a:ext cx="3528392" cy="369332"/>
          </a:xfrm>
          <a:prstGeom prst="rect">
            <a:avLst/>
          </a:prstGeom>
          <a:noFill/>
        </p:spPr>
        <p:txBody>
          <a:bodyPr wrap="square" rtlCol="0">
            <a:spAutoFit/>
          </a:bodyPr>
          <a:lstStyle/>
          <a:p>
            <a:r>
              <a:rPr kumimoji="1" lang="ja-JP" altLang="en-US" dirty="0"/>
              <a:t>（「</a:t>
            </a:r>
            <a:r>
              <a:rPr kumimoji="1" lang="en-US" altLang="ja-JP" dirty="0"/>
              <a:t>Java</a:t>
            </a:r>
            <a:r>
              <a:rPr kumimoji="1" lang="ja-JP" altLang="en-US" dirty="0"/>
              <a:t>パフォーマンス」より</a:t>
            </a:r>
            <a:r>
              <a:rPr kumimoji="1" lang="ja-JP" altLang="en-US" dirty="0" smtClean="0"/>
              <a:t>）</a:t>
            </a:r>
            <a:endParaRPr kumimoji="1" lang="ja-JP" altLang="en-US" dirty="0"/>
          </a:p>
        </p:txBody>
      </p:sp>
    </p:spTree>
    <p:extLst>
      <p:ext uri="{BB962C8B-B14F-4D97-AF65-F5344CB8AC3E}">
        <p14:creationId xmlns:p14="http://schemas.microsoft.com/office/powerpoint/2010/main" val="2880884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sp>
        <p:nvSpPr>
          <p:cNvPr id="3" name="コンテンツ プレースホルダー 2"/>
          <p:cNvSpPr>
            <a:spLocks noGrp="1"/>
          </p:cNvSpPr>
          <p:nvPr>
            <p:ph idx="1"/>
          </p:nvPr>
        </p:nvSpPr>
        <p:spPr/>
        <p:txBody>
          <a:bodyPr/>
          <a:lstStyle/>
          <a:p>
            <a:r>
              <a:rPr kumimoji="1" lang="en-US" altLang="ja-JP" dirty="0" smtClean="0"/>
              <a:t>Process</a:t>
            </a:r>
            <a:r>
              <a:rPr kumimoji="1" lang="ja-JP" altLang="en-US" dirty="0" smtClean="0"/>
              <a:t> </a:t>
            </a:r>
            <a:r>
              <a:rPr kumimoji="1" lang="en-US" altLang="ja-JP" dirty="0" smtClean="0"/>
              <a:t>Explorer</a:t>
            </a:r>
            <a:r>
              <a:rPr kumimoji="1" lang="ja-JP" altLang="en-US" dirty="0" smtClean="0"/>
              <a:t>ツールで使用メモリを測定</a:t>
            </a:r>
            <a:endParaRPr kumimoji="1" lang="en-US" altLang="ja-JP" dirty="0" smtClean="0"/>
          </a:p>
          <a:p>
            <a:pPr lvl="1"/>
            <a:r>
              <a:rPr kumimoji="1" lang="ja-JP" altLang="en-US" dirty="0" smtClean="0"/>
              <a:t>入手先「</a:t>
            </a:r>
            <a:r>
              <a:rPr kumimoji="1" lang="en-US" altLang="ja-JP" dirty="0" smtClean="0"/>
              <a:t>Windows</a:t>
            </a:r>
            <a:r>
              <a:rPr kumimoji="1" lang="ja-JP" altLang="en-US" dirty="0" smtClean="0"/>
              <a:t> </a:t>
            </a:r>
            <a:r>
              <a:rPr kumimoji="1" lang="en-US" altLang="ja-JP" dirty="0" err="1" smtClean="0"/>
              <a:t>Sysinternals</a:t>
            </a:r>
            <a:r>
              <a:rPr kumimoji="1" lang="ja-JP" altLang="en-US" dirty="0" smtClean="0"/>
              <a:t>」</a:t>
            </a:r>
            <a:endParaRPr kumimoji="1" lang="en-US" altLang="ja-JP" dirty="0" smtClean="0"/>
          </a:p>
          <a:p>
            <a:pPr marL="514350" lvl="1" indent="0">
              <a:buNone/>
            </a:pPr>
            <a:r>
              <a:rPr kumimoji="1" lang="en-US" altLang="ja-JP" sz="2000" dirty="0">
                <a:hlinkClick r:id="rId3"/>
              </a:rPr>
              <a:t>https://</a:t>
            </a:r>
            <a:r>
              <a:rPr kumimoji="1" lang="en-US" altLang="ja-JP" sz="2000" dirty="0" smtClean="0">
                <a:hlinkClick r:id="rId3"/>
              </a:rPr>
              <a:t>technet.microsoft.com/ja-jp/sysinternals/bb842062.aspx</a:t>
            </a:r>
            <a:endParaRPr kumimoji="1" lang="en-US" altLang="ja-JP" sz="2000" dirty="0" smtClean="0"/>
          </a:p>
          <a:p>
            <a:pPr marL="857250" lvl="1" indent="-342900"/>
            <a:r>
              <a:rPr kumimoji="1" lang="en-US" altLang="ja-JP" dirty="0" smtClean="0"/>
              <a:t>procexp.exe</a:t>
            </a:r>
            <a:endParaRPr kumimoji="1" lang="ja-JP" altLang="en-US" dirty="0"/>
          </a:p>
        </p:txBody>
      </p:sp>
      <p:pic>
        <p:nvPicPr>
          <p:cNvPr id="8194" name="Picture 2" descr="Windows Sysinternals徹底解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4427770"/>
            <a:ext cx="1524000" cy="195262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232153" y="6380395"/>
            <a:ext cx="3801875" cy="307777"/>
          </a:xfrm>
          <a:prstGeom prst="rect">
            <a:avLst/>
          </a:prstGeom>
          <a:noFill/>
        </p:spPr>
        <p:txBody>
          <a:bodyPr wrap="none" rtlCol="0">
            <a:spAutoFit/>
          </a:bodyPr>
          <a:lstStyle/>
          <a:p>
            <a:r>
              <a:rPr kumimoji="1" lang="en-US" altLang="ja-JP" sz="1400" dirty="0">
                <a:hlinkClick r:id="rId5"/>
              </a:rPr>
              <a:t>http://ec.nikkeibp.co.jp/item/books/P94640.html</a:t>
            </a:r>
            <a:endParaRPr kumimoji="1" lang="ja-JP" altLang="en-US" sz="1400" dirty="0"/>
          </a:p>
        </p:txBody>
      </p:sp>
      <p:pic>
        <p:nvPicPr>
          <p:cNvPr id="6" name="図 5"/>
          <p:cNvPicPr>
            <a:picLocks noChangeAspect="1"/>
          </p:cNvPicPr>
          <p:nvPr/>
        </p:nvPicPr>
        <p:blipFill>
          <a:blip r:embed="rId6"/>
          <a:stretch>
            <a:fillRect/>
          </a:stretch>
        </p:blipFill>
        <p:spPr>
          <a:xfrm>
            <a:off x="467544" y="3501906"/>
            <a:ext cx="4412730" cy="3328245"/>
          </a:xfrm>
          <a:prstGeom prst="rect">
            <a:avLst/>
          </a:prstGeom>
        </p:spPr>
      </p:pic>
      <p:pic>
        <p:nvPicPr>
          <p:cNvPr id="7" name="図 6"/>
          <p:cNvPicPr>
            <a:picLocks noChangeAspect="1"/>
          </p:cNvPicPr>
          <p:nvPr/>
        </p:nvPicPr>
        <p:blipFill>
          <a:blip r:embed="rId7"/>
          <a:stretch>
            <a:fillRect/>
          </a:stretch>
        </p:blipFill>
        <p:spPr>
          <a:xfrm>
            <a:off x="3497907" y="3122987"/>
            <a:ext cx="3468492" cy="2863648"/>
          </a:xfrm>
          <a:prstGeom prst="rect">
            <a:avLst/>
          </a:prstGeom>
        </p:spPr>
      </p:pic>
    </p:spTree>
    <p:extLst>
      <p:ext uri="{BB962C8B-B14F-4D97-AF65-F5344CB8AC3E}">
        <p14:creationId xmlns:p14="http://schemas.microsoft.com/office/powerpoint/2010/main" val="1494159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デモ２</a:t>
            </a:r>
            <a:endParaRPr kumimoji="1" lang="ja-JP" altLang="en-US" sz="7200" dirty="0"/>
          </a:p>
        </p:txBody>
      </p:sp>
    </p:spTree>
    <p:extLst>
      <p:ext uri="{BB962C8B-B14F-4D97-AF65-F5344CB8AC3E}">
        <p14:creationId xmlns:p14="http://schemas.microsoft.com/office/powerpoint/2010/main" val="4189651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pic>
        <p:nvPicPr>
          <p:cNvPr id="5" name="図 4"/>
          <p:cNvPicPr>
            <a:picLocks noChangeAspect="1"/>
          </p:cNvPicPr>
          <p:nvPr/>
        </p:nvPicPr>
        <p:blipFill>
          <a:blip r:embed="rId3"/>
          <a:stretch>
            <a:fillRect/>
          </a:stretch>
        </p:blipFill>
        <p:spPr>
          <a:xfrm>
            <a:off x="222622" y="1556391"/>
            <a:ext cx="2851297" cy="4711942"/>
          </a:xfrm>
          <a:prstGeom prst="rect">
            <a:avLst/>
          </a:prstGeom>
        </p:spPr>
      </p:pic>
      <p:sp>
        <p:nvSpPr>
          <p:cNvPr id="7" name="テキスト ボックス 6"/>
          <p:cNvSpPr txBox="1"/>
          <p:nvPr/>
        </p:nvSpPr>
        <p:spPr>
          <a:xfrm>
            <a:off x="2067364" y="6443885"/>
            <a:ext cx="4495718" cy="369332"/>
          </a:xfrm>
          <a:prstGeom prst="rect">
            <a:avLst/>
          </a:prstGeom>
          <a:noFill/>
        </p:spPr>
        <p:txBody>
          <a:bodyPr wrap="none" rtlCol="0">
            <a:spAutoFit/>
          </a:bodyPr>
          <a:lstStyle/>
          <a:p>
            <a:r>
              <a:rPr kumimoji="1" lang="en-US" altLang="ja-JP" dirty="0" smtClean="0"/>
              <a:t>Process</a:t>
            </a:r>
            <a:r>
              <a:rPr kumimoji="1" lang="ja-JP" altLang="en-US" dirty="0" smtClean="0"/>
              <a:t> </a:t>
            </a:r>
            <a:r>
              <a:rPr kumimoji="1" lang="en-US" altLang="ja-JP" dirty="0" smtClean="0"/>
              <a:t>Explorer</a:t>
            </a:r>
            <a:r>
              <a:rPr kumimoji="1" lang="ja-JP" altLang="en-US" dirty="0" smtClean="0"/>
              <a:t> の </a:t>
            </a:r>
            <a:r>
              <a:rPr kumimoji="1" lang="en-US" altLang="ja-JP" dirty="0" smtClean="0"/>
              <a:t>System Information</a:t>
            </a:r>
            <a:r>
              <a:rPr kumimoji="1" lang="ja-JP" altLang="en-US" dirty="0" smtClean="0"/>
              <a:t>画面</a:t>
            </a:r>
            <a:endParaRPr kumimoji="1" lang="ja-JP" altLang="en-US" dirty="0"/>
          </a:p>
        </p:txBody>
      </p:sp>
      <p:sp>
        <p:nvSpPr>
          <p:cNvPr id="10" name="メモ 9"/>
          <p:cNvSpPr/>
          <p:nvPr/>
        </p:nvSpPr>
        <p:spPr>
          <a:xfrm>
            <a:off x="3419872" y="4797152"/>
            <a:ext cx="4392488" cy="864096"/>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多数の</a:t>
            </a:r>
            <a:r>
              <a:rPr kumimoji="1" lang="en-US" altLang="ja-JP" dirty="0" smtClean="0"/>
              <a:t>Java</a:t>
            </a:r>
            <a:r>
              <a:rPr kumimoji="1" lang="ja-JP" altLang="en-US" dirty="0" smtClean="0"/>
              <a:t>プログラムを実行すると、</a:t>
            </a:r>
            <a:endParaRPr kumimoji="1" lang="en-US" altLang="ja-JP" dirty="0" smtClean="0"/>
          </a:p>
          <a:p>
            <a:pPr algn="ctr"/>
            <a:r>
              <a:rPr kumimoji="1" lang="en-US" altLang="ja-JP" dirty="0" smtClean="0"/>
              <a:t>CPU</a:t>
            </a:r>
            <a:r>
              <a:rPr kumimoji="1" lang="ja-JP" altLang="en-US" dirty="0" err="1" smtClean="0"/>
              <a:t>、</a:t>
            </a:r>
            <a:r>
              <a:rPr kumimoji="1" lang="ja-JP" altLang="en-US" dirty="0" smtClean="0"/>
              <a:t>メモリとも増加量が著しい</a:t>
            </a:r>
            <a:endParaRPr kumimoji="1" lang="ja-JP" altLang="en-US" dirty="0"/>
          </a:p>
        </p:txBody>
      </p:sp>
      <p:pic>
        <p:nvPicPr>
          <p:cNvPr id="3" name="図 2"/>
          <p:cNvPicPr>
            <a:picLocks noChangeAspect="1"/>
          </p:cNvPicPr>
          <p:nvPr/>
        </p:nvPicPr>
        <p:blipFill>
          <a:blip r:embed="rId4"/>
          <a:stretch>
            <a:fillRect/>
          </a:stretch>
        </p:blipFill>
        <p:spPr>
          <a:xfrm>
            <a:off x="1763688" y="1582430"/>
            <a:ext cx="7161474" cy="4685903"/>
          </a:xfrm>
          <a:prstGeom prst="rect">
            <a:avLst/>
          </a:prstGeom>
        </p:spPr>
      </p:pic>
      <p:sp>
        <p:nvSpPr>
          <p:cNvPr id="12" name="メモ 11"/>
          <p:cNvSpPr/>
          <p:nvPr/>
        </p:nvSpPr>
        <p:spPr>
          <a:xfrm>
            <a:off x="2115386" y="4972390"/>
            <a:ext cx="4977563" cy="864096"/>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Java</a:t>
            </a:r>
            <a:r>
              <a:rPr kumimoji="1" lang="ja-JP" altLang="en-US" dirty="0" smtClean="0"/>
              <a:t>プログラムを</a:t>
            </a:r>
            <a:r>
              <a:rPr kumimoji="1" lang="en-US" altLang="ja-JP" dirty="0" smtClean="0"/>
              <a:t>32bit</a:t>
            </a:r>
            <a:r>
              <a:rPr kumimoji="1" lang="ja-JP" altLang="en-US" dirty="0"/>
              <a:t> </a:t>
            </a:r>
            <a:r>
              <a:rPr kumimoji="1" lang="en-US" altLang="ja-JP" dirty="0" err="1" smtClean="0"/>
              <a:t>JavaVM</a:t>
            </a:r>
            <a:r>
              <a:rPr kumimoji="1" lang="ja-JP" altLang="en-US" dirty="0" smtClean="0"/>
              <a:t>上で実行すると、</a:t>
            </a:r>
            <a:endParaRPr kumimoji="1" lang="en-US" altLang="ja-JP" dirty="0" smtClean="0"/>
          </a:p>
          <a:p>
            <a:pPr algn="ctr"/>
            <a:r>
              <a:rPr kumimoji="1" lang="ja-JP" altLang="en-US" dirty="0" smtClean="0"/>
              <a:t>特にメモリの増加量を抑制できた</a:t>
            </a:r>
            <a:endParaRPr kumimoji="1" lang="ja-JP" altLang="en-US" dirty="0"/>
          </a:p>
        </p:txBody>
      </p:sp>
    </p:spTree>
    <p:extLst>
      <p:ext uri="{BB962C8B-B14F-4D97-AF65-F5344CB8AC3E}">
        <p14:creationId xmlns:p14="http://schemas.microsoft.com/office/powerpoint/2010/main" val="1994384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6912768" cy="922337"/>
          </a:xfrm>
        </p:spPr>
        <p:txBody>
          <a:bodyPr/>
          <a:lstStyle/>
          <a:p>
            <a:r>
              <a:rPr kumimoji="1" lang="ja-JP" altLang="en-US" dirty="0" smtClean="0"/>
              <a:t>Ｊａｖａプログラムの配布とＰＣのリソース</a:t>
            </a:r>
            <a:endParaRPr kumimoji="1" lang="ja-JP" altLang="en-US" dirty="0"/>
          </a:p>
        </p:txBody>
      </p:sp>
      <p:pic>
        <p:nvPicPr>
          <p:cNvPr id="4" name="コンテンツ プレースホルダー 3"/>
          <p:cNvPicPr>
            <a:picLocks noGrp="1" noChangeAspect="1"/>
          </p:cNvPicPr>
          <p:nvPr>
            <p:ph idx="1"/>
          </p:nvPr>
        </p:nvPicPr>
        <p:blipFill>
          <a:blip r:embed="rId3"/>
          <a:stretch>
            <a:fillRect/>
          </a:stretch>
        </p:blipFill>
        <p:spPr>
          <a:xfrm>
            <a:off x="323528" y="1628800"/>
            <a:ext cx="8046156" cy="4525963"/>
          </a:xfrm>
          <a:prstGeom prst="rect">
            <a:avLst/>
          </a:prstGeom>
        </p:spPr>
      </p:pic>
      <p:sp>
        <p:nvSpPr>
          <p:cNvPr id="5" name="雲形吹き出し 4"/>
          <p:cNvSpPr/>
          <p:nvPr/>
        </p:nvSpPr>
        <p:spPr>
          <a:xfrm>
            <a:off x="539552" y="2205543"/>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kumimoji="1" lang="en-US" altLang="ja-JP" sz="2800" dirty="0" smtClean="0"/>
              <a:t>Windows</a:t>
            </a:r>
            <a:r>
              <a:rPr kumimoji="1" lang="ja-JP" altLang="en-US" sz="2800" dirty="0" smtClean="0"/>
              <a:t>インストーラーを作成</a:t>
            </a:r>
            <a:endParaRPr kumimoji="1" lang="en-US" altLang="ja-JP" sz="2800" dirty="0" smtClean="0"/>
          </a:p>
          <a:p>
            <a:pPr marL="285750" indent="-285750">
              <a:buFont typeface="Arial" panose="020B0604020202020204" pitchFamily="34" charset="0"/>
              <a:buChar char="•"/>
            </a:pPr>
            <a:endParaRPr kumimoji="1" lang="en-US" altLang="ja-JP" sz="2800" dirty="0" smtClean="0"/>
          </a:p>
          <a:p>
            <a:pPr marL="285750" indent="-285750">
              <a:buFont typeface="Arial" panose="020B0604020202020204" pitchFamily="34" charset="0"/>
              <a:buChar char="•"/>
            </a:pPr>
            <a:r>
              <a:rPr kumimoji="1" lang="en-US" altLang="ja-JP" sz="2800" dirty="0" smtClean="0"/>
              <a:t>CPU</a:t>
            </a:r>
            <a:r>
              <a:rPr kumimoji="1" lang="ja-JP" altLang="en-US" sz="2800" dirty="0" err="1" smtClean="0"/>
              <a:t>やメ</a:t>
            </a:r>
            <a:r>
              <a:rPr kumimoji="1" lang="ja-JP" altLang="en-US" sz="2800" dirty="0" smtClean="0"/>
              <a:t>モリの使用を抑制</a:t>
            </a:r>
            <a:endParaRPr kumimoji="1" lang="ja-JP" altLang="en-US" sz="2800" dirty="0"/>
          </a:p>
        </p:txBody>
      </p:sp>
      <p:sp>
        <p:nvSpPr>
          <p:cNvPr id="6" name="雲形吹き出し 5"/>
          <p:cNvSpPr/>
          <p:nvPr/>
        </p:nvSpPr>
        <p:spPr>
          <a:xfrm>
            <a:off x="539552" y="2205543"/>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kumimoji="1" lang="en-US" altLang="ja-JP" sz="2800" dirty="0" err="1" smtClean="0"/>
              <a:t>javapackager</a:t>
            </a:r>
            <a:r>
              <a:rPr kumimoji="1" lang="ja-JP" altLang="en-US" sz="2800" dirty="0" smtClean="0"/>
              <a:t>で</a:t>
            </a:r>
            <a:r>
              <a:rPr kumimoji="1" lang="en-US" altLang="ja-JP" sz="2800" dirty="0" smtClean="0"/>
              <a:t>Windows</a:t>
            </a:r>
            <a:r>
              <a:rPr kumimoji="1" lang="ja-JP" altLang="en-US" sz="2800" dirty="0" smtClean="0"/>
              <a:t>インストーラー（ＭＳＩ形式）を作成</a:t>
            </a:r>
            <a:endParaRPr kumimoji="1" lang="en-US" altLang="ja-JP" sz="2800" dirty="0"/>
          </a:p>
          <a:p>
            <a:pPr marL="457200" indent="-457200">
              <a:buFont typeface="Arial" panose="020B0604020202020204" pitchFamily="34" charset="0"/>
              <a:buChar char="•"/>
            </a:pPr>
            <a:r>
              <a:rPr kumimoji="1" lang="en-US" altLang="ja-JP" sz="2800" dirty="0" smtClean="0"/>
              <a:t>32bit </a:t>
            </a:r>
            <a:r>
              <a:rPr kumimoji="1" lang="en-US" altLang="ja-JP" sz="2800" dirty="0" err="1" smtClean="0"/>
              <a:t>JavaVM</a:t>
            </a:r>
            <a:r>
              <a:rPr kumimoji="1" lang="ja-JP" altLang="en-US" sz="2800" dirty="0" smtClean="0"/>
              <a:t>で</a:t>
            </a:r>
            <a:r>
              <a:rPr kumimoji="1" lang="en-US" altLang="ja-JP" sz="2800" dirty="0" smtClean="0"/>
              <a:t>CPU</a:t>
            </a:r>
            <a:r>
              <a:rPr kumimoji="1" lang="ja-JP" altLang="en-US" sz="2800" dirty="0" err="1" smtClean="0"/>
              <a:t>やメ</a:t>
            </a:r>
            <a:r>
              <a:rPr kumimoji="1" lang="ja-JP" altLang="en-US" sz="2800" dirty="0" smtClean="0"/>
              <a:t>モリの使用を抑制</a:t>
            </a:r>
            <a:endParaRPr kumimoji="1" lang="ja-JP" altLang="en-US" sz="2800" dirty="0"/>
          </a:p>
        </p:txBody>
      </p:sp>
    </p:spTree>
    <p:extLst>
      <p:ext uri="{BB962C8B-B14F-4D97-AF65-F5344CB8AC3E}">
        <p14:creationId xmlns:p14="http://schemas.microsoft.com/office/powerpoint/2010/main" val="197255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lumMod val="65000"/>
                  </a:schemeClr>
                </a:solidFill>
              </a:rPr>
              <a:t>アジェンダ</a:t>
            </a:r>
            <a:endParaRPr kumimoji="1" lang="ja-JP" altLang="en-US" dirty="0">
              <a:solidFill>
                <a:schemeClr val="bg1">
                  <a:lumMod val="65000"/>
                </a:schemeClr>
              </a:solidFill>
            </a:endParaRPr>
          </a:p>
        </p:txBody>
      </p:sp>
      <p:sp>
        <p:nvSpPr>
          <p:cNvPr id="3" name="コンテンツ プレースホルダー 2"/>
          <p:cNvSpPr>
            <a:spLocks noGrp="1"/>
          </p:cNvSpPr>
          <p:nvPr>
            <p:ph idx="1"/>
          </p:nvPr>
        </p:nvSpPr>
        <p:spPr/>
        <p:txBody>
          <a:bodyPr/>
          <a:lstStyle/>
          <a:p>
            <a:pPr marL="514350" indent="-514350">
              <a:lnSpc>
                <a:spcPct val="150000"/>
              </a:lnSpc>
              <a:buFont typeface="+mj-lt"/>
              <a:buAutoNum type="arabicPeriod"/>
            </a:pPr>
            <a:r>
              <a:rPr kumimoji="1" lang="en-US" altLang="ja-JP" dirty="0" smtClean="0">
                <a:solidFill>
                  <a:schemeClr val="bg1">
                    <a:lumMod val="65000"/>
                  </a:schemeClr>
                </a:solidFill>
                <a:latin typeface="+mj-ea"/>
                <a:ea typeface="+mj-ea"/>
              </a:rPr>
              <a:t>Java</a:t>
            </a:r>
            <a:r>
              <a:rPr kumimoji="1" lang="ja-JP" altLang="en-US" dirty="0" smtClean="0">
                <a:solidFill>
                  <a:schemeClr val="bg1">
                    <a:lumMod val="65000"/>
                  </a:schemeClr>
                </a:solidFill>
                <a:latin typeface="+mj-ea"/>
                <a:ea typeface="+mj-ea"/>
              </a:rPr>
              <a:t> プログラムを使ってもらう</a:t>
            </a:r>
            <a:endParaRPr kumimoji="1" lang="en-US" altLang="ja-JP" dirty="0" smtClean="0">
              <a:solidFill>
                <a:schemeClr val="bg1">
                  <a:lumMod val="65000"/>
                </a:schemeClr>
              </a:solidFill>
              <a:latin typeface="+mj-ea"/>
              <a:ea typeface="+mj-ea"/>
            </a:endParaRPr>
          </a:p>
          <a:p>
            <a:pPr marL="514350" indent="-514350">
              <a:lnSpc>
                <a:spcPct val="150000"/>
              </a:lnSpc>
              <a:buFont typeface="+mj-lt"/>
              <a:buAutoNum type="arabicPeriod"/>
            </a:pPr>
            <a:r>
              <a:rPr kumimoji="1" lang="en-US" altLang="ja-JP" dirty="0" smtClean="0">
                <a:solidFill>
                  <a:schemeClr val="bg1">
                    <a:lumMod val="75000"/>
                  </a:schemeClr>
                </a:solidFill>
                <a:latin typeface="+mj-ea"/>
                <a:ea typeface="+mj-ea"/>
              </a:rPr>
              <a:t>Windows</a:t>
            </a:r>
            <a:r>
              <a:rPr kumimoji="1" lang="ja-JP" altLang="en-US" dirty="0" smtClean="0">
                <a:solidFill>
                  <a:schemeClr val="bg1">
                    <a:lumMod val="75000"/>
                  </a:schemeClr>
                </a:solidFill>
                <a:latin typeface="+mj-ea"/>
                <a:ea typeface="+mj-ea"/>
              </a:rPr>
              <a:t> インストーラー</a:t>
            </a:r>
            <a:endParaRPr kumimoji="1" lang="en-US" altLang="ja-JP" dirty="0" smtClean="0">
              <a:solidFill>
                <a:schemeClr val="bg1">
                  <a:lumMod val="75000"/>
                </a:schemeClr>
              </a:solidFill>
              <a:latin typeface="+mj-ea"/>
              <a:ea typeface="+mj-ea"/>
            </a:endParaRPr>
          </a:p>
          <a:p>
            <a:pPr marL="514350" indent="-514350">
              <a:lnSpc>
                <a:spcPct val="150000"/>
              </a:lnSpc>
              <a:buFont typeface="+mj-lt"/>
              <a:buAutoNum type="arabicPeriod"/>
            </a:pPr>
            <a:r>
              <a:rPr kumimoji="1" lang="ja-JP" altLang="en-US" dirty="0" smtClean="0">
                <a:solidFill>
                  <a:schemeClr val="bg1">
                    <a:lumMod val="75000"/>
                  </a:schemeClr>
                </a:solidFill>
                <a:latin typeface="+mj-ea"/>
                <a:ea typeface="+mj-ea"/>
              </a:rPr>
              <a:t>メモリと </a:t>
            </a:r>
            <a:r>
              <a:rPr kumimoji="1" lang="en-US" altLang="ja-JP" dirty="0" smtClean="0">
                <a:solidFill>
                  <a:schemeClr val="bg1">
                    <a:lumMod val="75000"/>
                  </a:schemeClr>
                </a:solidFill>
                <a:latin typeface="+mj-ea"/>
                <a:ea typeface="+mj-ea"/>
              </a:rPr>
              <a:t>CPU</a:t>
            </a:r>
          </a:p>
          <a:p>
            <a:pPr marL="514350" indent="-514350">
              <a:lnSpc>
                <a:spcPct val="150000"/>
              </a:lnSpc>
              <a:buFont typeface="+mj-lt"/>
              <a:buAutoNum type="arabicPeriod"/>
            </a:pPr>
            <a:r>
              <a:rPr kumimoji="1" lang="ja-JP" altLang="en-US" dirty="0" smtClean="0">
                <a:latin typeface="+mj-ea"/>
                <a:ea typeface="+mj-ea"/>
              </a:rPr>
              <a:t>簡単につくる</a:t>
            </a:r>
            <a:endParaRPr kumimoji="1" lang="en-US" altLang="ja-JP" dirty="0" smtClean="0">
              <a:latin typeface="+mj-ea"/>
              <a:ea typeface="+mj-ea"/>
            </a:endParaRP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あれこれ注文をつける</a:t>
            </a:r>
            <a:endParaRPr kumimoji="1" lang="ja-JP" altLang="en-US" dirty="0">
              <a:solidFill>
                <a:schemeClr val="bg1">
                  <a:lumMod val="65000"/>
                </a:schemeClr>
              </a:solidFill>
              <a:latin typeface="+mj-ea"/>
              <a:ea typeface="+mj-ea"/>
            </a:endParaRPr>
          </a:p>
        </p:txBody>
      </p:sp>
    </p:spTree>
    <p:extLst>
      <p:ext uri="{BB962C8B-B14F-4D97-AF65-F5344CB8AC3E}">
        <p14:creationId xmlns:p14="http://schemas.microsoft.com/office/powerpoint/2010/main" val="3242347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簡単につくる</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en-US" altLang="ja-JP" dirty="0" smtClean="0"/>
              <a:t>NetBeans</a:t>
            </a:r>
            <a:r>
              <a:rPr kumimoji="1" lang="ja-JP" altLang="en-US" dirty="0" smtClean="0"/>
              <a:t> </a:t>
            </a:r>
            <a:r>
              <a:rPr kumimoji="1" lang="en-US" altLang="ja-JP" dirty="0" smtClean="0"/>
              <a:t>IDE</a:t>
            </a:r>
            <a:r>
              <a:rPr kumimoji="1" lang="ja-JP" altLang="en-US" dirty="0" smtClean="0"/>
              <a:t> で</a:t>
            </a:r>
            <a:r>
              <a:rPr kumimoji="1" lang="en-US" altLang="ja-JP" dirty="0" smtClean="0"/>
              <a:t>Windows</a:t>
            </a:r>
            <a:r>
              <a:rPr kumimoji="1" lang="ja-JP" altLang="en-US" dirty="0" smtClean="0"/>
              <a:t>インストーラー作成</a:t>
            </a:r>
            <a:endParaRPr kumimoji="1" lang="en-US" altLang="ja-JP" dirty="0" smtClean="0"/>
          </a:p>
        </p:txBody>
      </p:sp>
      <p:pic>
        <p:nvPicPr>
          <p:cNvPr id="4" name="図 3"/>
          <p:cNvPicPr>
            <a:picLocks noChangeAspect="1"/>
          </p:cNvPicPr>
          <p:nvPr/>
        </p:nvPicPr>
        <p:blipFill>
          <a:blip r:embed="rId3"/>
          <a:stretch>
            <a:fillRect/>
          </a:stretch>
        </p:blipFill>
        <p:spPr>
          <a:xfrm>
            <a:off x="611560" y="2492896"/>
            <a:ext cx="4775445" cy="3670489"/>
          </a:xfrm>
          <a:prstGeom prst="rect">
            <a:avLst/>
          </a:prstGeom>
        </p:spPr>
      </p:pic>
      <p:sp>
        <p:nvSpPr>
          <p:cNvPr id="6" name="四角形吹き出し 5"/>
          <p:cNvSpPr/>
          <p:nvPr/>
        </p:nvSpPr>
        <p:spPr>
          <a:xfrm>
            <a:off x="5796136" y="4293096"/>
            <a:ext cx="2088232" cy="1008112"/>
          </a:xfrm>
          <a:prstGeom prst="wedgeRectCallout">
            <a:avLst>
              <a:gd name="adj1" fmla="val -90379"/>
              <a:gd name="adj2" fmla="val 9117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インストーラー作成</a:t>
            </a:r>
            <a:endParaRPr kumimoji="1" lang="en-US" altLang="ja-JP" dirty="0" smtClean="0"/>
          </a:p>
          <a:p>
            <a:pPr algn="ctr"/>
            <a:r>
              <a:rPr kumimoji="1" lang="ja-JP" altLang="en-US" dirty="0" smtClean="0"/>
              <a:t>メニューが</a:t>
            </a:r>
            <a:r>
              <a:rPr kumimoji="1" lang="ja-JP" altLang="en-US" dirty="0"/>
              <a:t>用意</a:t>
            </a:r>
          </a:p>
        </p:txBody>
      </p:sp>
    </p:spTree>
    <p:extLst>
      <p:ext uri="{BB962C8B-B14F-4D97-AF65-F5344CB8AC3E}">
        <p14:creationId xmlns:p14="http://schemas.microsoft.com/office/powerpoint/2010/main" val="2331002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簡単につくる</a:t>
            </a:r>
            <a:endParaRPr kumimoji="1" lang="ja-JP" altLang="en-US" dirty="0"/>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デモ３</a:t>
            </a:r>
            <a:endParaRPr kumimoji="1" lang="ja-JP" altLang="en-US" sz="7200" dirty="0"/>
          </a:p>
        </p:txBody>
      </p:sp>
    </p:spTree>
    <p:extLst>
      <p:ext uri="{BB962C8B-B14F-4D97-AF65-F5344CB8AC3E}">
        <p14:creationId xmlns:p14="http://schemas.microsoft.com/office/powerpoint/2010/main" val="4105742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lumMod val="65000"/>
                  </a:schemeClr>
                </a:solidFill>
              </a:rPr>
              <a:t>アジェンダ</a:t>
            </a:r>
            <a:endParaRPr kumimoji="1" lang="ja-JP" altLang="en-US" dirty="0">
              <a:solidFill>
                <a:schemeClr val="bg1">
                  <a:lumMod val="65000"/>
                </a:schemeClr>
              </a:solidFill>
            </a:endParaRPr>
          </a:p>
        </p:txBody>
      </p:sp>
      <p:sp>
        <p:nvSpPr>
          <p:cNvPr id="3" name="コンテンツ プレースホルダー 2"/>
          <p:cNvSpPr>
            <a:spLocks noGrp="1"/>
          </p:cNvSpPr>
          <p:nvPr>
            <p:ph idx="1"/>
          </p:nvPr>
        </p:nvSpPr>
        <p:spPr/>
        <p:txBody>
          <a:bodyPr/>
          <a:lstStyle/>
          <a:p>
            <a:pPr marL="514350" indent="-514350">
              <a:lnSpc>
                <a:spcPct val="150000"/>
              </a:lnSpc>
              <a:buFont typeface="+mj-lt"/>
              <a:buAutoNum type="arabicPeriod"/>
            </a:pPr>
            <a:r>
              <a:rPr kumimoji="1" lang="en-US" altLang="ja-JP" dirty="0" smtClean="0">
                <a:solidFill>
                  <a:schemeClr val="bg1">
                    <a:lumMod val="65000"/>
                  </a:schemeClr>
                </a:solidFill>
                <a:latin typeface="+mj-ea"/>
                <a:ea typeface="+mj-ea"/>
              </a:rPr>
              <a:t>Java</a:t>
            </a:r>
            <a:r>
              <a:rPr kumimoji="1" lang="ja-JP" altLang="en-US" dirty="0" smtClean="0">
                <a:solidFill>
                  <a:schemeClr val="bg1">
                    <a:lumMod val="65000"/>
                  </a:schemeClr>
                </a:solidFill>
                <a:latin typeface="+mj-ea"/>
                <a:ea typeface="+mj-ea"/>
              </a:rPr>
              <a:t> プログラムを使ってもらう</a:t>
            </a:r>
            <a:endParaRPr kumimoji="1" lang="en-US" altLang="ja-JP" dirty="0" smtClean="0">
              <a:solidFill>
                <a:schemeClr val="bg1">
                  <a:lumMod val="65000"/>
                </a:schemeClr>
              </a:solidFill>
              <a:latin typeface="+mj-ea"/>
              <a:ea typeface="+mj-ea"/>
            </a:endParaRPr>
          </a:p>
          <a:p>
            <a:pPr marL="514350" indent="-514350">
              <a:lnSpc>
                <a:spcPct val="150000"/>
              </a:lnSpc>
              <a:buFont typeface="+mj-lt"/>
              <a:buAutoNum type="arabicPeriod"/>
            </a:pPr>
            <a:r>
              <a:rPr kumimoji="1" lang="en-US" altLang="ja-JP" dirty="0" smtClean="0">
                <a:solidFill>
                  <a:schemeClr val="bg1">
                    <a:lumMod val="75000"/>
                  </a:schemeClr>
                </a:solidFill>
                <a:latin typeface="+mj-ea"/>
                <a:ea typeface="+mj-ea"/>
              </a:rPr>
              <a:t>Windows</a:t>
            </a:r>
            <a:r>
              <a:rPr kumimoji="1" lang="ja-JP" altLang="en-US" dirty="0" smtClean="0">
                <a:solidFill>
                  <a:schemeClr val="bg1">
                    <a:lumMod val="75000"/>
                  </a:schemeClr>
                </a:solidFill>
                <a:latin typeface="+mj-ea"/>
                <a:ea typeface="+mj-ea"/>
              </a:rPr>
              <a:t> インストーラー</a:t>
            </a:r>
            <a:endParaRPr kumimoji="1" lang="en-US" altLang="ja-JP" dirty="0" smtClean="0">
              <a:solidFill>
                <a:schemeClr val="bg1">
                  <a:lumMod val="75000"/>
                </a:schemeClr>
              </a:solidFill>
              <a:latin typeface="+mj-ea"/>
              <a:ea typeface="+mj-ea"/>
            </a:endParaRPr>
          </a:p>
          <a:p>
            <a:pPr marL="514350" indent="-514350">
              <a:lnSpc>
                <a:spcPct val="150000"/>
              </a:lnSpc>
              <a:buFont typeface="+mj-lt"/>
              <a:buAutoNum type="arabicPeriod"/>
            </a:pPr>
            <a:r>
              <a:rPr kumimoji="1" lang="ja-JP" altLang="en-US" dirty="0" smtClean="0">
                <a:solidFill>
                  <a:schemeClr val="bg1">
                    <a:lumMod val="75000"/>
                  </a:schemeClr>
                </a:solidFill>
                <a:latin typeface="+mj-ea"/>
                <a:ea typeface="+mj-ea"/>
              </a:rPr>
              <a:t>メモリと </a:t>
            </a:r>
            <a:r>
              <a:rPr kumimoji="1" lang="en-US" altLang="ja-JP" dirty="0" smtClean="0">
                <a:solidFill>
                  <a:schemeClr val="bg1">
                    <a:lumMod val="75000"/>
                  </a:schemeClr>
                </a:solidFill>
                <a:latin typeface="+mj-ea"/>
                <a:ea typeface="+mj-ea"/>
              </a:rPr>
              <a:t>CPU</a:t>
            </a:r>
          </a:p>
          <a:p>
            <a:pPr marL="514350" indent="-514350">
              <a:lnSpc>
                <a:spcPct val="150000"/>
              </a:lnSpc>
              <a:buFont typeface="+mj-lt"/>
              <a:buAutoNum type="arabicPeriod"/>
            </a:pPr>
            <a:r>
              <a:rPr kumimoji="1" lang="ja-JP" altLang="en-US" dirty="0" smtClean="0">
                <a:solidFill>
                  <a:schemeClr val="bg1">
                    <a:lumMod val="75000"/>
                  </a:schemeClr>
                </a:solidFill>
                <a:latin typeface="+mj-ea"/>
                <a:ea typeface="+mj-ea"/>
              </a:rPr>
              <a:t>簡単につくる</a:t>
            </a:r>
            <a:endParaRPr kumimoji="1" lang="en-US" altLang="ja-JP" dirty="0" smtClean="0">
              <a:solidFill>
                <a:schemeClr val="bg1">
                  <a:lumMod val="75000"/>
                </a:schemeClr>
              </a:solidFill>
              <a:latin typeface="+mj-ea"/>
              <a:ea typeface="+mj-ea"/>
            </a:endParaRPr>
          </a:p>
          <a:p>
            <a:pPr marL="514350" indent="-514350">
              <a:lnSpc>
                <a:spcPct val="150000"/>
              </a:lnSpc>
              <a:buFont typeface="+mj-lt"/>
              <a:buAutoNum type="arabicPeriod"/>
            </a:pPr>
            <a:r>
              <a:rPr kumimoji="1" lang="ja-JP" altLang="en-US" dirty="0" smtClean="0">
                <a:latin typeface="+mj-ea"/>
                <a:ea typeface="+mj-ea"/>
              </a:rPr>
              <a:t>あれこれ注文をつける</a:t>
            </a:r>
            <a:endParaRPr kumimoji="1" lang="ja-JP" altLang="en-US" dirty="0">
              <a:latin typeface="+mj-ea"/>
              <a:ea typeface="+mj-ea"/>
            </a:endParaRPr>
          </a:p>
        </p:txBody>
      </p:sp>
    </p:spTree>
    <p:extLst>
      <p:ext uri="{BB962C8B-B14F-4D97-AF65-F5344CB8AC3E}">
        <p14:creationId xmlns:p14="http://schemas.microsoft.com/office/powerpoint/2010/main" val="362517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あれこれ注文をつける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ＪＤＫ８の</a:t>
            </a:r>
            <a:r>
              <a:rPr kumimoji="1" lang="en-US" altLang="ja-JP" dirty="0" err="1" smtClean="0"/>
              <a:t>javapackager</a:t>
            </a:r>
            <a:r>
              <a:rPr kumimoji="1" lang="ja-JP" altLang="en-US" dirty="0" smtClean="0"/>
              <a:t>ではできないこと</a:t>
            </a:r>
            <a:endParaRPr kumimoji="1" lang="en-US" altLang="ja-JP" dirty="0" smtClean="0"/>
          </a:p>
          <a:p>
            <a:pPr lvl="1"/>
            <a:r>
              <a:rPr kumimoji="1" lang="ja-JP" altLang="en-US" dirty="0" smtClean="0"/>
              <a:t>非ＡＳＣＩＩ文字での属性値設定</a:t>
            </a:r>
            <a:endParaRPr kumimoji="1" lang="en-US" altLang="ja-JP" dirty="0" smtClean="0"/>
          </a:p>
          <a:p>
            <a:pPr lvl="1"/>
            <a:r>
              <a:rPr kumimoji="1" lang="ja-JP" altLang="en-US" dirty="0" smtClean="0"/>
              <a:t>メジャーアップグレード・インストーラー作成</a:t>
            </a:r>
            <a:endParaRPr kumimoji="1" lang="en-US" altLang="ja-JP" dirty="0" smtClean="0"/>
          </a:p>
          <a:p>
            <a:pPr lvl="1"/>
            <a:r>
              <a:rPr kumimoji="1" lang="ja-JP" altLang="en-US" dirty="0" smtClean="0"/>
              <a:t>インストール先のカスタマイズ</a:t>
            </a:r>
            <a:endParaRPr kumimoji="1" lang="en-US" altLang="ja-JP" dirty="0" smtClean="0"/>
          </a:p>
          <a:p>
            <a:pPr lvl="1"/>
            <a:r>
              <a:rPr kumimoji="1" lang="ja-JP" altLang="en-US" dirty="0" smtClean="0"/>
              <a:t>インストーラーＵＩ</a:t>
            </a:r>
            <a:endParaRPr kumimoji="1" lang="en-US" altLang="ja-JP" dirty="0" smtClean="0"/>
          </a:p>
          <a:p>
            <a:pPr lvl="1"/>
            <a:endParaRPr kumimoji="1" lang="en-US" altLang="ja-JP" dirty="0"/>
          </a:p>
          <a:p>
            <a:pPr lvl="1"/>
            <a:endParaRPr kumimoji="1" lang="en-US" altLang="ja-JP" dirty="0" smtClean="0"/>
          </a:p>
          <a:p>
            <a:r>
              <a:rPr kumimoji="1" lang="en-US" altLang="ja-JP" dirty="0"/>
              <a:t>WiX </a:t>
            </a:r>
            <a:r>
              <a:rPr kumimoji="1" lang="en-US" altLang="ja-JP" dirty="0" smtClean="0"/>
              <a:t>Toolset</a:t>
            </a:r>
            <a:r>
              <a:rPr kumimoji="1" lang="ja-JP" altLang="en-US" dirty="0" smtClean="0"/>
              <a:t>の世界で制御する</a:t>
            </a:r>
            <a:endParaRPr kumimoji="1" lang="en-US" altLang="ja-JP" dirty="0" smtClean="0"/>
          </a:p>
        </p:txBody>
      </p:sp>
      <p:sp>
        <p:nvSpPr>
          <p:cNvPr id="4" name="下矢印 3"/>
          <p:cNvSpPr/>
          <p:nvPr/>
        </p:nvSpPr>
        <p:spPr>
          <a:xfrm>
            <a:off x="2987824" y="4077072"/>
            <a:ext cx="122413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0517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pPr marL="514350" indent="-514350">
              <a:lnSpc>
                <a:spcPct val="150000"/>
              </a:lnSpc>
              <a:buFont typeface="+mj-lt"/>
              <a:buAutoNum type="arabicPeriod"/>
            </a:pPr>
            <a:r>
              <a:rPr kumimoji="1" lang="en-US" altLang="ja-JP" dirty="0" smtClean="0">
                <a:latin typeface="+mj-ea"/>
                <a:ea typeface="+mj-ea"/>
              </a:rPr>
              <a:t>Java</a:t>
            </a:r>
            <a:r>
              <a:rPr kumimoji="1" lang="ja-JP" altLang="en-US" dirty="0" smtClean="0">
                <a:latin typeface="+mj-ea"/>
                <a:ea typeface="+mj-ea"/>
              </a:rPr>
              <a:t> プログラムを使ってもらう</a:t>
            </a:r>
            <a:endParaRPr kumimoji="1" lang="en-US" altLang="ja-JP" dirty="0" smtClean="0">
              <a:latin typeface="+mj-ea"/>
              <a:ea typeface="+mj-ea"/>
            </a:endParaRPr>
          </a:p>
          <a:p>
            <a:pPr marL="514350" indent="-514350">
              <a:lnSpc>
                <a:spcPct val="150000"/>
              </a:lnSpc>
              <a:buFont typeface="+mj-lt"/>
              <a:buAutoNum type="arabicPeriod"/>
            </a:pPr>
            <a:r>
              <a:rPr kumimoji="1" lang="en-US" altLang="ja-JP" dirty="0" smtClean="0">
                <a:latin typeface="+mj-ea"/>
                <a:ea typeface="+mj-ea"/>
              </a:rPr>
              <a:t>Windows</a:t>
            </a:r>
            <a:r>
              <a:rPr kumimoji="1" lang="ja-JP" altLang="en-US" dirty="0" smtClean="0">
                <a:latin typeface="+mj-ea"/>
                <a:ea typeface="+mj-ea"/>
              </a:rPr>
              <a:t> インストーラー</a:t>
            </a:r>
            <a:endParaRPr kumimoji="1" lang="en-US" altLang="ja-JP" dirty="0" smtClean="0">
              <a:latin typeface="+mj-ea"/>
              <a:ea typeface="+mj-ea"/>
            </a:endParaRPr>
          </a:p>
          <a:p>
            <a:pPr marL="514350" indent="-514350">
              <a:lnSpc>
                <a:spcPct val="150000"/>
              </a:lnSpc>
              <a:buFont typeface="+mj-lt"/>
              <a:buAutoNum type="arabicPeriod"/>
            </a:pPr>
            <a:r>
              <a:rPr kumimoji="1" lang="ja-JP" altLang="en-US" dirty="0" smtClean="0">
                <a:latin typeface="+mj-ea"/>
                <a:ea typeface="+mj-ea"/>
              </a:rPr>
              <a:t>メモリと </a:t>
            </a:r>
            <a:r>
              <a:rPr kumimoji="1" lang="en-US" altLang="ja-JP" dirty="0" smtClean="0">
                <a:latin typeface="+mj-ea"/>
                <a:ea typeface="+mj-ea"/>
              </a:rPr>
              <a:t>CPU</a:t>
            </a:r>
          </a:p>
          <a:p>
            <a:pPr marL="514350" indent="-514350">
              <a:lnSpc>
                <a:spcPct val="150000"/>
              </a:lnSpc>
              <a:buFont typeface="+mj-lt"/>
              <a:buAutoNum type="arabicPeriod"/>
            </a:pPr>
            <a:r>
              <a:rPr kumimoji="1" lang="ja-JP" altLang="en-US" dirty="0" smtClean="0">
                <a:latin typeface="+mj-ea"/>
                <a:ea typeface="+mj-ea"/>
              </a:rPr>
              <a:t>簡単につくる</a:t>
            </a:r>
            <a:endParaRPr kumimoji="1" lang="en-US" altLang="ja-JP" dirty="0" smtClean="0">
              <a:latin typeface="+mj-ea"/>
              <a:ea typeface="+mj-ea"/>
            </a:endParaRPr>
          </a:p>
          <a:p>
            <a:pPr marL="514350" indent="-514350">
              <a:lnSpc>
                <a:spcPct val="150000"/>
              </a:lnSpc>
              <a:buFont typeface="+mj-lt"/>
              <a:buAutoNum type="arabicPeriod"/>
            </a:pPr>
            <a:r>
              <a:rPr kumimoji="1" lang="ja-JP" altLang="en-US" dirty="0" smtClean="0">
                <a:latin typeface="+mj-ea"/>
                <a:ea typeface="+mj-ea"/>
              </a:rPr>
              <a:t>あれこれ注文をつける</a:t>
            </a:r>
            <a:endParaRPr kumimoji="1" lang="ja-JP" altLang="en-US" dirty="0">
              <a:latin typeface="+mj-ea"/>
              <a:ea typeface="+mj-ea"/>
            </a:endParaRPr>
          </a:p>
        </p:txBody>
      </p:sp>
    </p:spTree>
    <p:extLst>
      <p:ext uri="{BB962C8B-B14F-4D97-AF65-F5344CB8AC3E}">
        <p14:creationId xmlns:p14="http://schemas.microsoft.com/office/powerpoint/2010/main" val="888997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あれこれ注文をつける</a:t>
            </a:r>
          </a:p>
        </p:txBody>
      </p:sp>
      <p:sp>
        <p:nvSpPr>
          <p:cNvPr id="5" name="メモ 4"/>
          <p:cNvSpPr/>
          <p:nvPr/>
        </p:nvSpPr>
        <p:spPr>
          <a:xfrm>
            <a:off x="395536" y="2723482"/>
            <a:ext cx="1299751"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ＷｉＸソース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a:t>
            </a:r>
            <a:r>
              <a:rPr kumimoji="1" lang="en-US" altLang="ja-JP" dirty="0" err="1" smtClean="0"/>
              <a:t>wxs</a:t>
            </a:r>
            <a:r>
              <a:rPr kumimoji="1" lang="en-US" altLang="ja-JP" dirty="0" smtClean="0"/>
              <a:t>)</a:t>
            </a:r>
          </a:p>
        </p:txBody>
      </p:sp>
      <p:sp>
        <p:nvSpPr>
          <p:cNvPr id="6" name="円/楕円 5"/>
          <p:cNvSpPr/>
          <p:nvPr/>
        </p:nvSpPr>
        <p:spPr>
          <a:xfrm>
            <a:off x="1773710" y="4432760"/>
            <a:ext cx="1656184"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candle.exe</a:t>
            </a:r>
            <a:endParaRPr kumimoji="1" lang="ja-JP" altLang="en-US" dirty="0"/>
          </a:p>
        </p:txBody>
      </p:sp>
      <p:sp>
        <p:nvSpPr>
          <p:cNvPr id="10" name="下カーブ矢印 9"/>
          <p:cNvSpPr/>
          <p:nvPr/>
        </p:nvSpPr>
        <p:spPr>
          <a:xfrm rot="3233795">
            <a:off x="1597823" y="3679561"/>
            <a:ext cx="1225461" cy="3602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rot="1773541">
            <a:off x="5517356" y="2949658"/>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下カーブ矢印 15"/>
          <p:cNvSpPr/>
          <p:nvPr/>
        </p:nvSpPr>
        <p:spPr>
          <a:xfrm rot="10800000" flipH="1">
            <a:off x="2805453" y="5376517"/>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円/楕円 18"/>
          <p:cNvSpPr/>
          <p:nvPr/>
        </p:nvSpPr>
        <p:spPr>
          <a:xfrm>
            <a:off x="5489658" y="3521037"/>
            <a:ext cx="1728179" cy="884854"/>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light.exe</a:t>
            </a:r>
            <a:endParaRPr kumimoji="1" lang="ja-JP" altLang="en-US" dirty="0"/>
          </a:p>
        </p:txBody>
      </p:sp>
      <p:sp>
        <p:nvSpPr>
          <p:cNvPr id="20" name="下カーブ矢印 19"/>
          <p:cNvSpPr/>
          <p:nvPr/>
        </p:nvSpPr>
        <p:spPr>
          <a:xfrm rot="7936326" flipH="1">
            <a:off x="5412505" y="4766294"/>
            <a:ext cx="1118341" cy="49017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下カーブ矢印 21"/>
          <p:cNvSpPr/>
          <p:nvPr/>
        </p:nvSpPr>
        <p:spPr>
          <a:xfrm rot="10800000" flipH="1">
            <a:off x="6603499" y="4416863"/>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メモ 22"/>
          <p:cNvSpPr/>
          <p:nvPr/>
        </p:nvSpPr>
        <p:spPr>
          <a:xfrm>
            <a:off x="3655800" y="5186924"/>
            <a:ext cx="1681866" cy="98264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WiX</a:t>
            </a:r>
            <a:r>
              <a:rPr kumimoji="1" lang="ja-JP" altLang="en-US" dirty="0" smtClean="0"/>
              <a:t>オブジェクトファイル</a:t>
            </a:r>
            <a:endParaRPr kumimoji="1" lang="en-US" altLang="ja-JP" dirty="0"/>
          </a:p>
          <a:p>
            <a:pPr algn="ctr"/>
            <a:r>
              <a:rPr kumimoji="1" lang="en-US" altLang="ja-JP" dirty="0" smtClean="0"/>
              <a:t>(*.</a:t>
            </a:r>
            <a:r>
              <a:rPr kumimoji="1" lang="en-US" altLang="ja-JP" dirty="0" err="1" smtClean="0"/>
              <a:t>wxsobj</a:t>
            </a:r>
            <a:r>
              <a:rPr kumimoji="1" lang="en-US" altLang="ja-JP" dirty="0" smtClean="0"/>
              <a:t>)</a:t>
            </a:r>
          </a:p>
        </p:txBody>
      </p:sp>
      <p:sp>
        <p:nvSpPr>
          <p:cNvPr id="24" name="テキスト ボックス 23"/>
          <p:cNvSpPr txBox="1"/>
          <p:nvPr/>
        </p:nvSpPr>
        <p:spPr>
          <a:xfrm>
            <a:off x="395536" y="1756446"/>
            <a:ext cx="8064896" cy="461665"/>
          </a:xfrm>
          <a:prstGeom prst="rect">
            <a:avLst/>
          </a:prstGeom>
          <a:noFill/>
        </p:spPr>
        <p:txBody>
          <a:bodyPr wrap="square" rtlCol="0">
            <a:spAutoFit/>
          </a:bodyPr>
          <a:lstStyle/>
          <a:p>
            <a:r>
              <a:rPr kumimoji="1" lang="ja-JP" altLang="en-US" sz="2400" dirty="0" smtClean="0"/>
              <a:t>ＷｉＸでＭＳＩ作成</a:t>
            </a:r>
            <a:endParaRPr kumimoji="1" lang="ja-JP" altLang="en-US" sz="2400" dirty="0"/>
          </a:p>
        </p:txBody>
      </p:sp>
      <p:sp>
        <p:nvSpPr>
          <p:cNvPr id="27" name="メモ 26"/>
          <p:cNvSpPr/>
          <p:nvPr/>
        </p:nvSpPr>
        <p:spPr>
          <a:xfrm>
            <a:off x="3205957" y="3654503"/>
            <a:ext cx="1990291" cy="578577"/>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endParaRPr kumimoji="1" lang="en-US" altLang="ja-JP" dirty="0" smtClean="0"/>
          </a:p>
          <a:p>
            <a:pPr algn="ctr"/>
            <a:r>
              <a:rPr kumimoji="1" lang="ja-JP" altLang="en-US" dirty="0" smtClean="0"/>
              <a:t>（</a:t>
            </a:r>
            <a:r>
              <a:rPr kumimoji="1" lang="en-US" altLang="ja-JP" dirty="0" smtClean="0"/>
              <a:t>JRE</a:t>
            </a:r>
            <a:r>
              <a:rPr kumimoji="1" lang="ja-JP" altLang="en-US" dirty="0" smtClean="0"/>
              <a:t>）</a:t>
            </a:r>
            <a:endParaRPr kumimoji="1" lang="en-US" altLang="ja-JP" dirty="0" smtClean="0"/>
          </a:p>
        </p:txBody>
      </p:sp>
      <p:sp>
        <p:nvSpPr>
          <p:cNvPr id="28" name="メモ 27"/>
          <p:cNvSpPr/>
          <p:nvPr/>
        </p:nvSpPr>
        <p:spPr>
          <a:xfrm>
            <a:off x="3214033" y="2448579"/>
            <a:ext cx="1982216" cy="607889"/>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アーカイブファイル</a:t>
            </a:r>
            <a:endParaRPr kumimoji="1" lang="en-US" altLang="ja-JP" dirty="0"/>
          </a:p>
          <a:p>
            <a:pPr algn="ctr"/>
            <a:r>
              <a:rPr kumimoji="1" lang="en-US" altLang="ja-JP" dirty="0" smtClean="0"/>
              <a:t>(*.jar)</a:t>
            </a:r>
          </a:p>
        </p:txBody>
      </p:sp>
      <p:sp>
        <p:nvSpPr>
          <p:cNvPr id="29" name="メモ 28"/>
          <p:cNvSpPr/>
          <p:nvPr/>
        </p:nvSpPr>
        <p:spPr>
          <a:xfrm>
            <a:off x="3214033" y="3143914"/>
            <a:ext cx="1982216" cy="418285"/>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30" name="メモ 29"/>
          <p:cNvSpPr/>
          <p:nvPr/>
        </p:nvSpPr>
        <p:spPr>
          <a:xfrm>
            <a:off x="7308304" y="3598527"/>
            <a:ext cx="1586167" cy="717439"/>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
        <p:nvSpPr>
          <p:cNvPr id="3" name="右中かっこ 2"/>
          <p:cNvSpPr/>
          <p:nvPr/>
        </p:nvSpPr>
        <p:spPr>
          <a:xfrm>
            <a:off x="5196248" y="2430026"/>
            <a:ext cx="285695" cy="1816563"/>
          </a:xfrm>
          <a:prstGeom prst="rightBrace">
            <a:avLst>
              <a:gd name="adj1" fmla="val 8333"/>
              <a:gd name="adj2" fmla="val 3889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240712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あれこれ注文をつける</a:t>
            </a:r>
            <a:endParaRPr kumimoji="1" lang="ja-JP" altLang="en-US" dirty="0"/>
          </a:p>
        </p:txBody>
      </p:sp>
      <p:sp>
        <p:nvSpPr>
          <p:cNvPr id="3" name="コンテンツ プレースホルダー 2"/>
          <p:cNvSpPr>
            <a:spLocks noGrp="1"/>
          </p:cNvSpPr>
          <p:nvPr>
            <p:ph idx="1"/>
          </p:nvPr>
        </p:nvSpPr>
        <p:spPr>
          <a:xfrm>
            <a:off x="250825" y="1600200"/>
            <a:ext cx="8425632" cy="4525963"/>
          </a:xfrm>
        </p:spPr>
        <p:txBody>
          <a:bodyPr/>
          <a:lstStyle/>
          <a:p>
            <a:pPr marL="742950" lvl="2" indent="-342900"/>
            <a:r>
              <a:rPr kumimoji="1" lang="en-US" altLang="ja-JP" dirty="0" err="1"/>
              <a:t>javapackager</a:t>
            </a:r>
            <a:r>
              <a:rPr kumimoji="1" lang="ja-JP" altLang="en-US" dirty="0"/>
              <a:t>を</a:t>
            </a:r>
            <a:r>
              <a:rPr kumimoji="1" lang="en-US" altLang="ja-JP" dirty="0"/>
              <a:t>-v</a:t>
            </a:r>
            <a:r>
              <a:rPr kumimoji="1" lang="ja-JP" altLang="en-US" dirty="0"/>
              <a:t>オプション付きで</a:t>
            </a:r>
            <a:r>
              <a:rPr kumimoji="1" lang="ja-JP" altLang="en-US" dirty="0" smtClean="0"/>
              <a:t>実行</a:t>
            </a:r>
            <a:endParaRPr kumimoji="1" lang="en-US" altLang="ja-JP" dirty="0" smtClean="0"/>
          </a:p>
          <a:p>
            <a:pPr marL="1200150" lvl="3" indent="-342900"/>
            <a:r>
              <a:rPr kumimoji="1" lang="en-US" altLang="ja-JP" dirty="0" err="1" smtClean="0"/>
              <a:t>javapackager</a:t>
            </a:r>
            <a:r>
              <a:rPr kumimoji="1" lang="ja-JP" altLang="en-US" dirty="0" smtClean="0"/>
              <a:t>が</a:t>
            </a:r>
            <a:r>
              <a:rPr kumimoji="1" lang="en-US" altLang="ja-JP" dirty="0" smtClean="0"/>
              <a:t>%Temp%</a:t>
            </a:r>
            <a:r>
              <a:rPr kumimoji="1" lang="ja-JP" altLang="en-US" dirty="0" smtClean="0"/>
              <a:t>下に生成</a:t>
            </a:r>
            <a:r>
              <a:rPr kumimoji="1" lang="ja-JP" altLang="en-US" dirty="0"/>
              <a:t>する</a:t>
            </a:r>
            <a:r>
              <a:rPr kumimoji="1" lang="en-US" altLang="ja-JP" dirty="0" smtClean="0"/>
              <a:t>WiX</a:t>
            </a:r>
            <a:r>
              <a:rPr kumimoji="1" lang="ja-JP" altLang="en-US" dirty="0" smtClean="0"/>
              <a:t>ソースファイルのパスが表示されるので、これを取得していじる</a:t>
            </a:r>
            <a:endParaRPr kumimoji="1" lang="en-US" altLang="ja-JP" dirty="0" smtClean="0"/>
          </a:p>
          <a:p>
            <a:pPr marL="1200150" lvl="3" indent="-342900"/>
            <a:endParaRPr kumimoji="1" lang="en-US" altLang="ja-JP" dirty="0"/>
          </a:p>
          <a:p>
            <a:pPr marL="742950" lvl="2" indent="-342900"/>
            <a:endParaRPr kumimoji="1" lang="en-US" altLang="ja-JP" dirty="0" smtClean="0"/>
          </a:p>
          <a:p>
            <a:pPr marL="742950" lvl="2" indent="-342900"/>
            <a:endParaRPr kumimoji="1" lang="en-US" altLang="ja-JP" dirty="0"/>
          </a:p>
          <a:p>
            <a:pPr marL="742950" lvl="2" indent="-342900"/>
            <a:endParaRPr kumimoji="1" lang="en-US" altLang="ja-JP" dirty="0" smtClean="0"/>
          </a:p>
          <a:p>
            <a:pPr marL="742950" lvl="2" indent="-342900"/>
            <a:endParaRPr kumimoji="1" lang="en-US" altLang="ja-JP" dirty="0"/>
          </a:p>
          <a:p>
            <a:pPr marL="742950" lvl="2" indent="-342900"/>
            <a:endParaRPr kumimoji="1" lang="en-US" altLang="ja-JP" dirty="0" smtClean="0"/>
          </a:p>
          <a:p>
            <a:pPr marL="742950" lvl="2" indent="-342900"/>
            <a:r>
              <a:rPr kumimoji="1" lang="en-US" altLang="ja-JP" dirty="0" smtClean="0"/>
              <a:t>&lt;JDK&gt;\lib\ant-javafx.jar</a:t>
            </a:r>
            <a:r>
              <a:rPr kumimoji="1" lang="ja-JP" altLang="en-US" dirty="0" smtClean="0"/>
              <a:t>に含まれる</a:t>
            </a:r>
            <a:r>
              <a:rPr kumimoji="1" lang="en-US" altLang="ja-JP" dirty="0" err="1" smtClean="0"/>
              <a:t>template.wxs</a:t>
            </a:r>
            <a:r>
              <a:rPr kumimoji="1" lang="ja-JP" altLang="en-US" dirty="0" smtClean="0"/>
              <a:t>を取り出していじる</a:t>
            </a:r>
            <a:endParaRPr kumimoji="1" lang="en-US" altLang="ja-JP" dirty="0" smtClean="0"/>
          </a:p>
          <a:p>
            <a:pPr marL="1200150" lvl="3" indent="-342900"/>
            <a:r>
              <a:rPr kumimoji="1" lang="en-US" altLang="ja-JP" dirty="0" err="1" smtClean="0"/>
              <a:t>javapackager</a:t>
            </a:r>
            <a:r>
              <a:rPr kumimoji="1" lang="ja-JP" altLang="en-US" dirty="0" smtClean="0"/>
              <a:t>を実行するディレクトリ下に、</a:t>
            </a:r>
            <a:r>
              <a:rPr kumimoji="1" lang="en-US" altLang="ja-JP" dirty="0" smtClean="0"/>
              <a:t>package\windows\</a:t>
            </a:r>
            <a:r>
              <a:rPr kumimoji="1" lang="en-US" altLang="ja-JP" dirty="0" err="1" smtClean="0"/>
              <a:t>JarManifestViewer.wxs</a:t>
            </a:r>
            <a:r>
              <a:rPr kumimoji="1" lang="ja-JP" altLang="en-US" dirty="0" smtClean="0"/>
              <a:t> のようにアプリケーション名で保存すると、</a:t>
            </a:r>
            <a:r>
              <a:rPr kumimoji="1" lang="en-US" altLang="ja-JP" dirty="0" err="1" smtClean="0"/>
              <a:t>javapackager</a:t>
            </a:r>
            <a:r>
              <a:rPr kumimoji="1" lang="ja-JP" altLang="en-US" dirty="0" smtClean="0"/>
              <a:t>がテンプレートとして利用する。</a:t>
            </a:r>
            <a:endParaRPr kumimoji="1" lang="en-US" altLang="ja-JP" dirty="0" smtClean="0"/>
          </a:p>
          <a:p>
            <a:pPr marL="857250" lvl="3" indent="0">
              <a:buNone/>
            </a:pPr>
            <a:endParaRPr kumimoji="1" lang="en-US" altLang="ja-JP" dirty="0" smtClean="0"/>
          </a:p>
          <a:p>
            <a:pPr marL="742950" lvl="2" indent="-342900"/>
            <a:endParaRPr kumimoji="1" lang="en-US" altLang="ja-JP" dirty="0"/>
          </a:p>
          <a:p>
            <a:pPr marL="742950" lvl="2" indent="-342900"/>
            <a:endParaRPr kumimoji="1" lang="ja-JP" altLang="en-US" dirty="0"/>
          </a:p>
        </p:txBody>
      </p:sp>
      <p:pic>
        <p:nvPicPr>
          <p:cNvPr id="5" name="図 4"/>
          <p:cNvPicPr>
            <a:picLocks noChangeAspect="1"/>
          </p:cNvPicPr>
          <p:nvPr/>
        </p:nvPicPr>
        <p:blipFill>
          <a:blip r:embed="rId3"/>
          <a:stretch>
            <a:fillRect/>
          </a:stretch>
        </p:blipFill>
        <p:spPr>
          <a:xfrm>
            <a:off x="1953934" y="2612982"/>
            <a:ext cx="4472361" cy="1968145"/>
          </a:xfrm>
          <a:prstGeom prst="rect">
            <a:avLst/>
          </a:prstGeom>
        </p:spPr>
      </p:pic>
    </p:spTree>
    <p:extLst>
      <p:ext uri="{BB962C8B-B14F-4D97-AF65-F5344CB8AC3E}">
        <p14:creationId xmlns:p14="http://schemas.microsoft.com/office/powerpoint/2010/main" val="1705801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あれこれ注文をつける</a:t>
            </a:r>
            <a:endParaRPr kumimoji="1" lang="ja-JP" altLang="en-US" dirty="0"/>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デモ４</a:t>
            </a:r>
            <a:endParaRPr kumimoji="1" lang="ja-JP" altLang="en-US" sz="7200" dirty="0"/>
          </a:p>
        </p:txBody>
      </p:sp>
    </p:spTree>
    <p:extLst>
      <p:ext uri="{BB962C8B-B14F-4D97-AF65-F5344CB8AC3E}">
        <p14:creationId xmlns:p14="http://schemas.microsoft.com/office/powerpoint/2010/main" val="7245532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pPr lvl="1"/>
            <a:r>
              <a:rPr kumimoji="1" lang="en-US" altLang="ja-JP" dirty="0" smtClean="0"/>
              <a:t>Java</a:t>
            </a:r>
            <a:r>
              <a:rPr kumimoji="1" lang="ja-JP" altLang="en-US" dirty="0" smtClean="0"/>
              <a:t>プログラムを</a:t>
            </a:r>
            <a:r>
              <a:rPr kumimoji="1" lang="en-US" altLang="ja-JP" dirty="0" smtClean="0"/>
              <a:t>Windows</a:t>
            </a:r>
            <a:r>
              <a:rPr kumimoji="1" lang="ja-JP" altLang="en-US" dirty="0" smtClean="0"/>
              <a:t>インストーラーで配布</a:t>
            </a:r>
            <a:endParaRPr kumimoji="1" lang="en-US" altLang="ja-JP" dirty="0" smtClean="0"/>
          </a:p>
          <a:p>
            <a:pPr lvl="1"/>
            <a:endParaRPr kumimoji="1" lang="en-US" altLang="ja-JP" dirty="0" smtClean="0"/>
          </a:p>
          <a:p>
            <a:pPr lvl="1"/>
            <a:r>
              <a:rPr kumimoji="1" lang="en-US" altLang="ja-JP" dirty="0" smtClean="0"/>
              <a:t>CPU</a:t>
            </a:r>
            <a:r>
              <a:rPr kumimoji="1" lang="ja-JP" altLang="en-US" dirty="0" err="1" smtClean="0"/>
              <a:t>とメ</a:t>
            </a:r>
            <a:r>
              <a:rPr kumimoji="1" lang="ja-JP" altLang="en-US" dirty="0" smtClean="0"/>
              <a:t>モリを控え目に使うには</a:t>
            </a:r>
            <a:r>
              <a:rPr kumimoji="1" lang="en-US" altLang="ja-JP" dirty="0" smtClean="0"/>
              <a:t>32bit</a:t>
            </a:r>
            <a:r>
              <a:rPr kumimoji="1" lang="ja-JP" altLang="en-US" dirty="0" smtClean="0"/>
              <a:t>版</a:t>
            </a:r>
            <a:r>
              <a:rPr kumimoji="1" lang="en-US" altLang="ja-JP" dirty="0" smtClean="0"/>
              <a:t>Java</a:t>
            </a:r>
            <a:r>
              <a:rPr kumimoji="1" lang="ja-JP" altLang="en-US" dirty="0" smtClean="0"/>
              <a:t>で実行</a:t>
            </a:r>
            <a:endParaRPr kumimoji="1" lang="ja-JP" altLang="en-US" dirty="0"/>
          </a:p>
        </p:txBody>
      </p:sp>
    </p:spTree>
    <p:extLst>
      <p:ext uri="{BB962C8B-B14F-4D97-AF65-F5344CB8AC3E}">
        <p14:creationId xmlns:p14="http://schemas.microsoft.com/office/powerpoint/2010/main" val="4233335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デモ内容</a:t>
            </a:r>
            <a:endParaRPr kumimoji="1" lang="ja-JP" altLang="en-US" sz="7200" dirty="0"/>
          </a:p>
        </p:txBody>
      </p:sp>
    </p:spTree>
    <p:extLst>
      <p:ext uri="{BB962C8B-B14F-4D97-AF65-F5344CB8AC3E}">
        <p14:creationId xmlns:p14="http://schemas.microsoft.com/office/powerpoint/2010/main" val="1628761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メモ 5"/>
          <p:cNvSpPr/>
          <p:nvPr/>
        </p:nvSpPr>
        <p:spPr>
          <a:xfrm>
            <a:off x="179512" y="1790445"/>
            <a:ext cx="8064896" cy="4590883"/>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endParaRPr kumimoji="1" lang="en-US" altLang="ja-JP" sz="2000" dirty="0" smtClean="0">
              <a:latin typeface="Consolas" panose="020B0609020204030204" pitchFamily="49" charset="0"/>
              <a:ea typeface="ＭＳ ゴシック" panose="020B0609070205080204" pitchFamily="49" charset="-128"/>
            </a:endParaRPr>
          </a:p>
          <a:p>
            <a:pPr>
              <a:lnSpc>
                <a:spcPct val="150000"/>
              </a:lnSpc>
            </a:pPr>
            <a:r>
              <a:rPr kumimoji="1" lang="en-US" altLang="ja-JP" sz="2000" dirty="0" err="1" smtClean="0">
                <a:latin typeface="Consolas" panose="020B0609020204030204" pitchFamily="49" charset="0"/>
                <a:ea typeface="ＭＳ ゴシック" panose="020B0609070205080204" pitchFamily="49" charset="-128"/>
              </a:rPr>
              <a:t>javapackager</a:t>
            </a:r>
            <a:r>
              <a:rPr kumimoji="1" lang="en-US" altLang="ja-JP" sz="2000" dirty="0" smtClean="0">
                <a:latin typeface="Consolas" panose="020B0609020204030204" pitchFamily="49" charset="0"/>
                <a:ea typeface="ＭＳ ゴシック" panose="020B0609070205080204" pitchFamily="49" charset="-128"/>
              </a:rPr>
              <a:t> </a:t>
            </a:r>
            <a:r>
              <a:rPr kumimoji="1" lang="en-US" altLang="ja-JP" sz="2000" dirty="0">
                <a:latin typeface="Consolas" panose="020B0609020204030204" pitchFamily="49" charset="0"/>
                <a:ea typeface="ＭＳ ゴシック" panose="020B0609070205080204" pitchFamily="49" charset="-128"/>
              </a:rPr>
              <a:t>-deploy -native </a:t>
            </a:r>
            <a:r>
              <a:rPr kumimoji="1" lang="en-US" altLang="ja-JP" sz="2000" dirty="0" err="1">
                <a:latin typeface="Consolas" panose="020B0609020204030204" pitchFamily="49" charset="0"/>
                <a:ea typeface="ＭＳ ゴシック" panose="020B0609070205080204" pitchFamily="49" charset="-128"/>
              </a:rPr>
              <a:t>msi</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outdir</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dist</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outfile</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JarManifestViewer</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srcdir</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dist</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srcfiles</a:t>
            </a:r>
            <a:r>
              <a:rPr kumimoji="1" lang="en-US" altLang="ja-JP" sz="2000" dirty="0">
                <a:latin typeface="Consolas" panose="020B0609020204030204" pitchFamily="49" charset="0"/>
                <a:ea typeface="ＭＳ ゴシック" panose="020B0609070205080204" pitchFamily="49" charset="-128"/>
              </a:rPr>
              <a:t> jarmanifestviewer.jar ^</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appclass</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com.torutk.jarmanifest.JarManifestViewer</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a:latin typeface="Consolas" panose="020B0609020204030204" pitchFamily="49" charset="0"/>
                <a:ea typeface="ＭＳ ゴシック" panose="020B0609070205080204" pitchFamily="49" charset="-128"/>
              </a:rPr>
              <a:t>-description "View for JAR file manifest" ^</a:t>
            </a:r>
          </a:p>
          <a:p>
            <a:pPr>
              <a:lnSpc>
                <a:spcPct val="150000"/>
              </a:lnSpc>
            </a:pPr>
            <a:r>
              <a:rPr kumimoji="1" lang="en-US" altLang="ja-JP" sz="2000" dirty="0">
                <a:latin typeface="Consolas" panose="020B0609020204030204" pitchFamily="49" charset="0"/>
                <a:ea typeface="ＭＳ ゴシック" panose="020B0609070205080204" pitchFamily="49" charset="-128"/>
              </a:rPr>
              <a:t>-name </a:t>
            </a:r>
            <a:r>
              <a:rPr kumimoji="1" lang="en-US" altLang="ja-JP" sz="2000" dirty="0" err="1">
                <a:latin typeface="Consolas" panose="020B0609020204030204" pitchFamily="49" charset="0"/>
                <a:ea typeface="ＭＳ ゴシック" panose="020B0609070205080204" pitchFamily="49" charset="-128"/>
              </a:rPr>
              <a:t>JarManifestViewer</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smtClean="0">
                <a:latin typeface="Consolas" panose="020B0609020204030204" pitchFamily="49" charset="0"/>
                <a:ea typeface="ＭＳ ゴシック" panose="020B0609070205080204" pitchFamily="49" charset="-128"/>
              </a:rPr>
              <a:t>-</a:t>
            </a:r>
            <a:r>
              <a:rPr kumimoji="1" lang="en-US" altLang="ja-JP" sz="2000" dirty="0">
                <a:latin typeface="Consolas" panose="020B0609020204030204" pitchFamily="49" charset="0"/>
                <a:ea typeface="ＭＳ ゴシック" panose="020B0609070205080204" pitchFamily="49" charset="-128"/>
              </a:rPr>
              <a:t>vendor </a:t>
            </a:r>
            <a:r>
              <a:rPr kumimoji="1" lang="en-US" altLang="ja-JP" sz="2000" dirty="0" err="1">
                <a:latin typeface="Consolas" panose="020B0609020204030204" pitchFamily="49" charset="0"/>
                <a:ea typeface="ＭＳ ゴシック" panose="020B0609070205080204" pitchFamily="49" charset="-128"/>
              </a:rPr>
              <a:t>Torutk</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smtClean="0">
                <a:latin typeface="Consolas" panose="020B0609020204030204" pitchFamily="49" charset="0"/>
                <a:ea typeface="ＭＳ ゴシック" panose="020B0609070205080204" pitchFamily="49" charset="-128"/>
              </a:rPr>
              <a:t>BappVersion</a:t>
            </a:r>
            <a:r>
              <a:rPr kumimoji="1" lang="en-US" altLang="ja-JP" sz="2000" dirty="0" smtClean="0">
                <a:latin typeface="Consolas" panose="020B0609020204030204" pitchFamily="49" charset="0"/>
                <a:ea typeface="ＭＳ ゴシック" panose="020B0609070205080204" pitchFamily="49" charset="-128"/>
              </a:rPr>
              <a:t>=1.0 </a:t>
            </a:r>
            <a:r>
              <a:rPr kumimoji="1" lang="en-US" altLang="ja-JP" sz="2000" dirty="0">
                <a:latin typeface="Consolas" panose="020B0609020204030204" pitchFamily="49" charset="0"/>
                <a:ea typeface="ＭＳ ゴシック" panose="020B0609070205080204" pitchFamily="49" charset="-128"/>
              </a:rPr>
              <a:t>^</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Bwin.menuGroup</a:t>
            </a: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Torutk</a:t>
            </a:r>
            <a:r>
              <a:rPr kumimoji="1" lang="en-US" altLang="ja-JP" sz="2000" dirty="0">
                <a:latin typeface="Consolas" panose="020B0609020204030204" pitchFamily="49" charset="0"/>
                <a:ea typeface="ＭＳ ゴシック" panose="020B0609070205080204" pitchFamily="49" charset="-128"/>
              </a:rPr>
              <a:t> Tools"</a:t>
            </a:r>
            <a:endParaRPr kumimoji="1" lang="ja-JP" altLang="en-US" sz="2000" dirty="0">
              <a:latin typeface="Consolas" panose="020B0609020204030204" pitchFamily="49" charset="0"/>
              <a:ea typeface="ＭＳ ゴシック" panose="020B0609070205080204" pitchFamily="49" charset="-128"/>
            </a:endParaRPr>
          </a:p>
        </p:txBody>
      </p:sp>
      <p:sp>
        <p:nvSpPr>
          <p:cNvPr id="2" name="タイトル 1"/>
          <p:cNvSpPr>
            <a:spLocks noGrp="1"/>
          </p:cNvSpPr>
          <p:nvPr>
            <p:ph type="title"/>
          </p:nvPr>
        </p:nvSpPr>
        <p:spPr/>
        <p:txBody>
          <a:bodyPr/>
          <a:lstStyle/>
          <a:p>
            <a:r>
              <a:rPr kumimoji="1" lang="ja-JP" altLang="en-US" dirty="0" smtClean="0"/>
              <a:t>デモ１</a:t>
            </a:r>
            <a:endParaRPr kumimoji="1" lang="ja-JP" altLang="en-US" dirty="0"/>
          </a:p>
        </p:txBody>
      </p:sp>
      <p:sp>
        <p:nvSpPr>
          <p:cNvPr id="7" name="テキスト ボックス 6"/>
          <p:cNvSpPr txBox="1"/>
          <p:nvPr/>
        </p:nvSpPr>
        <p:spPr>
          <a:xfrm>
            <a:off x="2951821" y="1390335"/>
            <a:ext cx="2520280" cy="400110"/>
          </a:xfrm>
          <a:prstGeom prst="rect">
            <a:avLst/>
          </a:prstGeom>
          <a:noFill/>
        </p:spPr>
        <p:txBody>
          <a:bodyPr wrap="square" rtlCol="0">
            <a:spAutoFit/>
          </a:bodyPr>
          <a:lstStyle/>
          <a:p>
            <a:r>
              <a:rPr kumimoji="1" lang="en-US" altLang="ja-JP" sz="2000" dirty="0"/>
              <a:t>c</a:t>
            </a:r>
            <a:r>
              <a:rPr kumimoji="1" lang="en-US" altLang="ja-JP" sz="2000" dirty="0" smtClean="0"/>
              <a:t>reatemsi.ps1</a:t>
            </a:r>
            <a:endParaRPr kumimoji="1" lang="ja-JP" altLang="en-US" sz="2000" dirty="0"/>
          </a:p>
        </p:txBody>
      </p:sp>
      <p:pic>
        <p:nvPicPr>
          <p:cNvPr id="11" name="図 10"/>
          <p:cNvPicPr>
            <a:picLocks noChangeAspect="1"/>
          </p:cNvPicPr>
          <p:nvPr/>
        </p:nvPicPr>
        <p:blipFill>
          <a:blip r:embed="rId3"/>
          <a:stretch>
            <a:fillRect/>
          </a:stretch>
        </p:blipFill>
        <p:spPr>
          <a:xfrm>
            <a:off x="4594879" y="4221088"/>
            <a:ext cx="4476282" cy="2525316"/>
          </a:xfrm>
          <a:prstGeom prst="rect">
            <a:avLst/>
          </a:prstGeom>
        </p:spPr>
      </p:pic>
      <p:sp>
        <p:nvSpPr>
          <p:cNvPr id="10" name="右カーブ矢印 9"/>
          <p:cNvSpPr/>
          <p:nvPr/>
        </p:nvSpPr>
        <p:spPr>
          <a:xfrm rot="17165744">
            <a:off x="3875063" y="5816665"/>
            <a:ext cx="470687" cy="13015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42783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デモ１</a:t>
            </a:r>
            <a:endParaRPr kumimoji="1" lang="ja-JP" altLang="en-US" dirty="0"/>
          </a:p>
        </p:txBody>
      </p:sp>
      <p:sp>
        <p:nvSpPr>
          <p:cNvPr id="3" name="コンテンツ プレースホルダー 2"/>
          <p:cNvSpPr>
            <a:spLocks noGrp="1"/>
          </p:cNvSpPr>
          <p:nvPr>
            <p:ph idx="1"/>
          </p:nvPr>
        </p:nvSpPr>
        <p:spPr>
          <a:xfrm>
            <a:off x="250824" y="1600201"/>
            <a:ext cx="8713663" cy="1036712"/>
          </a:xfrm>
        </p:spPr>
        <p:txBody>
          <a:bodyPr/>
          <a:lstStyle/>
          <a:p>
            <a:r>
              <a:rPr kumimoji="1" lang="en-US" altLang="ja-JP" dirty="0" err="1" smtClean="0"/>
              <a:t>Javapackager</a:t>
            </a:r>
            <a:r>
              <a:rPr kumimoji="1" lang="ja-JP" altLang="en-US" dirty="0" smtClean="0"/>
              <a:t>で作成した</a:t>
            </a:r>
            <a:r>
              <a:rPr kumimoji="1" lang="en-US" altLang="ja-JP" dirty="0" smtClean="0"/>
              <a:t>MSI</a:t>
            </a:r>
            <a:r>
              <a:rPr kumimoji="1" lang="ja-JP" altLang="en-US" dirty="0" smtClean="0"/>
              <a:t>のインストール</a:t>
            </a:r>
            <a:endParaRPr kumimoji="1" lang="en-US" altLang="ja-JP" dirty="0" smtClean="0"/>
          </a:p>
        </p:txBody>
      </p:sp>
      <p:pic>
        <p:nvPicPr>
          <p:cNvPr id="4" name="図 3"/>
          <p:cNvPicPr>
            <a:picLocks noChangeAspect="1"/>
          </p:cNvPicPr>
          <p:nvPr/>
        </p:nvPicPr>
        <p:blipFill>
          <a:blip r:embed="rId3"/>
          <a:stretch>
            <a:fillRect/>
          </a:stretch>
        </p:blipFill>
        <p:spPr>
          <a:xfrm>
            <a:off x="611560" y="2276872"/>
            <a:ext cx="3658230" cy="3630162"/>
          </a:xfrm>
          <a:prstGeom prst="rect">
            <a:avLst/>
          </a:prstGeom>
        </p:spPr>
      </p:pic>
      <p:pic>
        <p:nvPicPr>
          <p:cNvPr id="5" name="図 4"/>
          <p:cNvPicPr>
            <a:picLocks noChangeAspect="1"/>
          </p:cNvPicPr>
          <p:nvPr/>
        </p:nvPicPr>
        <p:blipFill>
          <a:blip r:embed="rId4"/>
          <a:stretch>
            <a:fillRect/>
          </a:stretch>
        </p:blipFill>
        <p:spPr>
          <a:xfrm>
            <a:off x="5532396" y="2623490"/>
            <a:ext cx="2915816" cy="1648483"/>
          </a:xfrm>
          <a:prstGeom prst="rect">
            <a:avLst/>
          </a:prstGeom>
        </p:spPr>
      </p:pic>
      <p:sp>
        <p:nvSpPr>
          <p:cNvPr id="11" name="角丸四角形 10"/>
          <p:cNvSpPr/>
          <p:nvPr/>
        </p:nvSpPr>
        <p:spPr>
          <a:xfrm>
            <a:off x="525490" y="3373733"/>
            <a:ext cx="1007385" cy="307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1" idx="3"/>
          </p:cNvCxnSpPr>
          <p:nvPr/>
        </p:nvCxnSpPr>
        <p:spPr>
          <a:xfrm flipV="1">
            <a:off x="1532875" y="3447731"/>
            <a:ext cx="3903221" cy="798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657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167399" y="4581128"/>
            <a:ext cx="8092807" cy="2232248"/>
          </a:xfrm>
          <a:prstGeom prst="rect">
            <a:avLst/>
          </a:prstGeom>
        </p:spPr>
      </p:pic>
      <p:sp>
        <p:nvSpPr>
          <p:cNvPr id="2" name="タイトル 1"/>
          <p:cNvSpPr>
            <a:spLocks noGrp="1"/>
          </p:cNvSpPr>
          <p:nvPr>
            <p:ph type="title"/>
          </p:nvPr>
        </p:nvSpPr>
        <p:spPr/>
        <p:txBody>
          <a:bodyPr/>
          <a:lstStyle/>
          <a:p>
            <a:r>
              <a:rPr kumimoji="1" lang="ja-JP" altLang="en-US" dirty="0" smtClean="0"/>
              <a:t>デモ１</a:t>
            </a:r>
            <a:endParaRPr kumimoji="1" lang="ja-JP" altLang="en-US" dirty="0"/>
          </a:p>
        </p:txBody>
      </p:sp>
      <p:pic>
        <p:nvPicPr>
          <p:cNvPr id="7" name="図 6"/>
          <p:cNvPicPr>
            <a:picLocks noChangeAspect="1"/>
          </p:cNvPicPr>
          <p:nvPr/>
        </p:nvPicPr>
        <p:blipFill>
          <a:blip r:embed="rId4"/>
          <a:stretch>
            <a:fillRect/>
          </a:stretch>
        </p:blipFill>
        <p:spPr>
          <a:xfrm>
            <a:off x="145756" y="2907532"/>
            <a:ext cx="4190863" cy="576064"/>
          </a:xfrm>
          <a:prstGeom prst="rect">
            <a:avLst/>
          </a:prstGeom>
        </p:spPr>
      </p:pic>
      <p:sp>
        <p:nvSpPr>
          <p:cNvPr id="8" name="コンテンツ プレースホルダー 2"/>
          <p:cNvSpPr>
            <a:spLocks noGrp="1"/>
          </p:cNvSpPr>
          <p:nvPr>
            <p:ph idx="1"/>
          </p:nvPr>
        </p:nvSpPr>
        <p:spPr>
          <a:xfrm>
            <a:off x="250824" y="1600201"/>
            <a:ext cx="8641655" cy="1036712"/>
          </a:xfrm>
        </p:spPr>
        <p:txBody>
          <a:bodyPr/>
          <a:lstStyle/>
          <a:p>
            <a:r>
              <a:rPr kumimoji="1" lang="en-US" altLang="ja-JP" dirty="0" err="1" smtClean="0"/>
              <a:t>javapackager</a:t>
            </a:r>
            <a:r>
              <a:rPr kumimoji="1" lang="ja-JP" altLang="en-US" dirty="0"/>
              <a:t>で作成した</a:t>
            </a:r>
            <a:r>
              <a:rPr kumimoji="1" lang="en-US" altLang="ja-JP" dirty="0"/>
              <a:t>MSI</a:t>
            </a:r>
            <a:r>
              <a:rPr kumimoji="1" lang="ja-JP" altLang="en-US" dirty="0"/>
              <a:t>のインストール</a:t>
            </a:r>
            <a:endParaRPr kumimoji="1" lang="en-US" altLang="ja-JP" dirty="0"/>
          </a:p>
        </p:txBody>
      </p:sp>
      <p:pic>
        <p:nvPicPr>
          <p:cNvPr id="9" name="図 8"/>
          <p:cNvPicPr>
            <a:picLocks noChangeAspect="1"/>
          </p:cNvPicPr>
          <p:nvPr/>
        </p:nvPicPr>
        <p:blipFill>
          <a:blip r:embed="rId5"/>
          <a:stretch>
            <a:fillRect/>
          </a:stretch>
        </p:blipFill>
        <p:spPr>
          <a:xfrm>
            <a:off x="4644008" y="2132856"/>
            <a:ext cx="4032448" cy="3718729"/>
          </a:xfrm>
          <a:prstGeom prst="rect">
            <a:avLst/>
          </a:prstGeom>
        </p:spPr>
      </p:pic>
    </p:spTree>
    <p:extLst>
      <p:ext uri="{BB962C8B-B14F-4D97-AF65-F5344CB8AC3E}">
        <p14:creationId xmlns:p14="http://schemas.microsoft.com/office/powerpoint/2010/main" val="3256365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プログラム</a:t>
            </a:r>
            <a:r>
              <a:rPr kumimoji="1" lang="ja-JP" altLang="en-US" dirty="0" smtClean="0"/>
              <a:t>実行</a:t>
            </a:r>
            <a:endParaRPr kumimoji="1" lang="ja-JP" altLang="en-US" dirty="0"/>
          </a:p>
        </p:txBody>
      </p:sp>
      <p:pic>
        <p:nvPicPr>
          <p:cNvPr id="6" name="図 5"/>
          <p:cNvPicPr>
            <a:picLocks noChangeAspect="1"/>
          </p:cNvPicPr>
          <p:nvPr/>
        </p:nvPicPr>
        <p:blipFill>
          <a:blip r:embed="rId3"/>
          <a:stretch>
            <a:fillRect/>
          </a:stretch>
        </p:blipFill>
        <p:spPr>
          <a:xfrm>
            <a:off x="238883" y="2204864"/>
            <a:ext cx="3202601" cy="2529978"/>
          </a:xfrm>
          <a:prstGeom prst="rect">
            <a:avLst/>
          </a:prstGeom>
        </p:spPr>
      </p:pic>
      <p:pic>
        <p:nvPicPr>
          <p:cNvPr id="8" name="図 7"/>
          <p:cNvPicPr>
            <a:picLocks noChangeAspect="1"/>
          </p:cNvPicPr>
          <p:nvPr/>
        </p:nvPicPr>
        <p:blipFill>
          <a:blip r:embed="rId4"/>
          <a:stretch>
            <a:fillRect/>
          </a:stretch>
        </p:blipFill>
        <p:spPr>
          <a:xfrm>
            <a:off x="4904731" y="1807806"/>
            <a:ext cx="3470172" cy="2485290"/>
          </a:xfrm>
          <a:prstGeom prst="rect">
            <a:avLst/>
          </a:prstGeom>
        </p:spPr>
      </p:pic>
      <p:pic>
        <p:nvPicPr>
          <p:cNvPr id="9" name="図 8"/>
          <p:cNvPicPr>
            <a:picLocks noChangeAspect="1"/>
          </p:cNvPicPr>
          <p:nvPr/>
        </p:nvPicPr>
        <p:blipFill>
          <a:blip r:embed="rId5"/>
          <a:stretch>
            <a:fillRect/>
          </a:stretch>
        </p:blipFill>
        <p:spPr>
          <a:xfrm>
            <a:off x="1763688" y="4286133"/>
            <a:ext cx="7308304" cy="2372067"/>
          </a:xfrm>
          <a:prstGeom prst="rect">
            <a:avLst/>
          </a:prstGeom>
        </p:spPr>
      </p:pic>
    </p:spTree>
    <p:extLst>
      <p:ext uri="{BB962C8B-B14F-4D97-AF65-F5344CB8AC3E}">
        <p14:creationId xmlns:p14="http://schemas.microsoft.com/office/powerpoint/2010/main" val="3712462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デモ２</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ja-JP" altLang="en-US" dirty="0" smtClean="0"/>
              <a:t>メモリ</a:t>
            </a:r>
            <a:endParaRPr kumimoji="1" lang="ja-JP" altLang="en-US" dirty="0"/>
          </a:p>
        </p:txBody>
      </p:sp>
      <p:pic>
        <p:nvPicPr>
          <p:cNvPr id="4" name="図 3"/>
          <p:cNvPicPr>
            <a:picLocks noChangeAspect="1"/>
          </p:cNvPicPr>
          <p:nvPr/>
        </p:nvPicPr>
        <p:blipFill>
          <a:blip r:embed="rId3"/>
          <a:stretch>
            <a:fillRect/>
          </a:stretch>
        </p:blipFill>
        <p:spPr>
          <a:xfrm>
            <a:off x="323528" y="2780928"/>
            <a:ext cx="2474021" cy="3096344"/>
          </a:xfrm>
          <a:prstGeom prst="rect">
            <a:avLst/>
          </a:prstGeom>
        </p:spPr>
      </p:pic>
      <p:pic>
        <p:nvPicPr>
          <p:cNvPr id="5" name="図 4"/>
          <p:cNvPicPr>
            <a:picLocks noChangeAspect="1"/>
          </p:cNvPicPr>
          <p:nvPr/>
        </p:nvPicPr>
        <p:blipFill>
          <a:blip r:embed="rId4"/>
          <a:stretch>
            <a:fillRect/>
          </a:stretch>
        </p:blipFill>
        <p:spPr>
          <a:xfrm>
            <a:off x="2987824" y="2768719"/>
            <a:ext cx="2483776" cy="3108553"/>
          </a:xfrm>
          <a:prstGeom prst="rect">
            <a:avLst/>
          </a:prstGeom>
        </p:spPr>
      </p:pic>
      <p:sp>
        <p:nvSpPr>
          <p:cNvPr id="6" name="テキスト ボックス 5"/>
          <p:cNvSpPr txBox="1"/>
          <p:nvPr/>
        </p:nvSpPr>
        <p:spPr>
          <a:xfrm>
            <a:off x="575543" y="2408261"/>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64bit</a:t>
            </a:r>
            <a:r>
              <a:rPr kumimoji="1" lang="ja-JP" altLang="en-US" dirty="0" smtClean="0"/>
              <a:t>版</a:t>
            </a:r>
            <a:endParaRPr kumimoji="1" lang="ja-JP" altLang="en-US" dirty="0"/>
          </a:p>
        </p:txBody>
      </p:sp>
      <p:sp>
        <p:nvSpPr>
          <p:cNvPr id="7" name="テキスト ボックス 6"/>
          <p:cNvSpPr txBox="1"/>
          <p:nvPr/>
        </p:nvSpPr>
        <p:spPr>
          <a:xfrm>
            <a:off x="3105485" y="2380657"/>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32bit</a:t>
            </a:r>
            <a:r>
              <a:rPr kumimoji="1" lang="ja-JP" altLang="en-US" dirty="0" smtClean="0"/>
              <a:t>版</a:t>
            </a:r>
            <a:endParaRPr kumimoji="1" lang="ja-JP" altLang="en-US" dirty="0"/>
          </a:p>
        </p:txBody>
      </p:sp>
      <p:graphicFrame>
        <p:nvGraphicFramePr>
          <p:cNvPr id="8" name="表 7"/>
          <p:cNvGraphicFramePr>
            <a:graphicFrameLocks noGrp="1"/>
          </p:cNvGraphicFramePr>
          <p:nvPr>
            <p:extLst/>
          </p:nvPr>
        </p:nvGraphicFramePr>
        <p:xfrm>
          <a:off x="5625764" y="2996952"/>
          <a:ext cx="3410732" cy="1097280"/>
        </p:xfrm>
        <a:graphic>
          <a:graphicData uri="http://schemas.openxmlformats.org/drawingml/2006/table">
            <a:tbl>
              <a:tblPr firstRow="1" bandRow="1">
                <a:tableStyleId>{0E3FDE45-AF77-4B5C-9715-49D594BDF05E}</a:tableStyleId>
              </a:tblPr>
              <a:tblGrid>
                <a:gridCol w="1538524"/>
                <a:gridCol w="936104"/>
                <a:gridCol w="936104"/>
              </a:tblGrid>
              <a:tr h="165962">
                <a:tc>
                  <a:txBody>
                    <a:bodyPr/>
                    <a:lstStyle/>
                    <a:p>
                      <a:endParaRPr kumimoji="1" lang="ja-JP" altLang="en-US" sz="1200" dirty="0"/>
                    </a:p>
                  </a:txBody>
                  <a:tcPr/>
                </a:tc>
                <a:tc>
                  <a:txBody>
                    <a:bodyPr/>
                    <a:lstStyle/>
                    <a:p>
                      <a:r>
                        <a:rPr kumimoji="1" lang="en-US" altLang="ja-JP" sz="1200" dirty="0" smtClean="0"/>
                        <a:t>64bit JVM</a:t>
                      </a:r>
                      <a:endParaRPr kumimoji="1" lang="ja-JP" altLang="en-US" sz="1200" dirty="0"/>
                    </a:p>
                  </a:txBody>
                  <a:tcPr/>
                </a:tc>
                <a:tc>
                  <a:txBody>
                    <a:bodyPr/>
                    <a:lstStyle/>
                    <a:p>
                      <a:r>
                        <a:rPr kumimoji="1" lang="en-US" altLang="ja-JP" sz="1200" dirty="0" smtClean="0"/>
                        <a:t>32bit  JVM</a:t>
                      </a:r>
                      <a:endParaRPr kumimoji="1" lang="ja-JP" altLang="en-US" sz="1200" dirty="0"/>
                    </a:p>
                  </a:txBody>
                  <a:tcPr/>
                </a:tc>
              </a:tr>
              <a:tr h="165962">
                <a:tc>
                  <a:txBody>
                    <a:bodyPr/>
                    <a:lstStyle/>
                    <a:p>
                      <a:r>
                        <a:rPr kumimoji="1" lang="en-US" altLang="ja-JP" sz="1200" dirty="0" smtClean="0"/>
                        <a:t>Private</a:t>
                      </a:r>
                      <a:r>
                        <a:rPr kumimoji="1" lang="ja-JP" altLang="en-US" sz="1200" dirty="0" smtClean="0"/>
                        <a:t> </a:t>
                      </a:r>
                      <a:r>
                        <a:rPr kumimoji="1" lang="en-US" altLang="ja-JP" sz="1200" dirty="0" smtClean="0"/>
                        <a:t>Bytes</a:t>
                      </a:r>
                      <a:endParaRPr kumimoji="1" lang="ja-JP" altLang="en-US" sz="1200" dirty="0"/>
                    </a:p>
                  </a:txBody>
                  <a:tcPr/>
                </a:tc>
                <a:tc>
                  <a:txBody>
                    <a:bodyPr/>
                    <a:lstStyle/>
                    <a:p>
                      <a:pPr algn="r"/>
                      <a:r>
                        <a:rPr kumimoji="1" lang="en-US" altLang="ja-JP" sz="1200" dirty="0" smtClean="0"/>
                        <a:t>318MB</a:t>
                      </a:r>
                      <a:endParaRPr kumimoji="1" lang="ja-JP" altLang="en-US" sz="1200" dirty="0"/>
                    </a:p>
                  </a:txBody>
                  <a:tcPr/>
                </a:tc>
                <a:tc>
                  <a:txBody>
                    <a:bodyPr/>
                    <a:lstStyle/>
                    <a:p>
                      <a:pPr algn="r"/>
                      <a:r>
                        <a:rPr kumimoji="1" lang="en-US" altLang="ja-JP" sz="1200" dirty="0" smtClean="0"/>
                        <a:t>88MB</a:t>
                      </a:r>
                      <a:endParaRPr kumimoji="1" lang="ja-JP" altLang="en-US" sz="1200" dirty="0"/>
                    </a:p>
                  </a:txBody>
                  <a:tcPr/>
                </a:tc>
              </a:tr>
              <a:tr h="165962">
                <a:tc>
                  <a:txBody>
                    <a:bodyPr/>
                    <a:lstStyle/>
                    <a:p>
                      <a:r>
                        <a:rPr kumimoji="1" lang="en-US" altLang="ja-JP" sz="1200" dirty="0" smtClean="0"/>
                        <a:t>Working</a:t>
                      </a:r>
                      <a:r>
                        <a:rPr kumimoji="1" lang="ja-JP" altLang="en-US" sz="1200" dirty="0" smtClean="0"/>
                        <a:t> </a:t>
                      </a:r>
                      <a:r>
                        <a:rPr kumimoji="1" lang="en-US" altLang="ja-JP" sz="1200" dirty="0" smtClean="0"/>
                        <a:t>Set</a:t>
                      </a:r>
                      <a:r>
                        <a:rPr kumimoji="1" lang="ja-JP" altLang="en-US" sz="1200" dirty="0" smtClean="0"/>
                        <a:t> </a:t>
                      </a:r>
                      <a:r>
                        <a:rPr kumimoji="1" lang="en-US" altLang="ja-JP" sz="1200" dirty="0" smtClean="0"/>
                        <a:t>-</a:t>
                      </a:r>
                      <a:r>
                        <a:rPr kumimoji="1" lang="ja-JP" altLang="en-US" sz="1200" dirty="0" smtClean="0"/>
                        <a:t> </a:t>
                      </a:r>
                      <a:r>
                        <a:rPr kumimoji="1" lang="en-US" altLang="ja-JP" sz="1200" dirty="0" smtClean="0"/>
                        <a:t>Private</a:t>
                      </a:r>
                      <a:endParaRPr kumimoji="1" lang="ja-JP" altLang="en-US" sz="1200" dirty="0"/>
                    </a:p>
                  </a:txBody>
                  <a:tcPr/>
                </a:tc>
                <a:tc>
                  <a:txBody>
                    <a:bodyPr/>
                    <a:lstStyle/>
                    <a:p>
                      <a:pPr algn="r"/>
                      <a:r>
                        <a:rPr kumimoji="1" lang="en-US" altLang="ja-JP" sz="1200" dirty="0" smtClean="0"/>
                        <a:t>110MB</a:t>
                      </a:r>
                      <a:endParaRPr kumimoji="1" lang="ja-JP" altLang="en-US" sz="1200" dirty="0"/>
                    </a:p>
                  </a:txBody>
                  <a:tcPr/>
                </a:tc>
                <a:tc>
                  <a:txBody>
                    <a:bodyPr/>
                    <a:lstStyle/>
                    <a:p>
                      <a:pPr algn="r"/>
                      <a:r>
                        <a:rPr kumimoji="1" lang="en-US" altLang="ja-JP" sz="1200" dirty="0" smtClean="0"/>
                        <a:t>50MB</a:t>
                      </a:r>
                      <a:endParaRPr kumimoji="1" lang="ja-JP" altLang="en-US" sz="1200" dirty="0"/>
                    </a:p>
                  </a:txBody>
                  <a:tcPr/>
                </a:tc>
              </a:tr>
              <a:tr h="165962">
                <a:tc>
                  <a:txBody>
                    <a:bodyPr/>
                    <a:lstStyle/>
                    <a:p>
                      <a:r>
                        <a:rPr kumimoji="1" lang="en-US" altLang="ja-JP" sz="1200" dirty="0" err="1" smtClean="0"/>
                        <a:t>Virsutal</a:t>
                      </a:r>
                      <a:r>
                        <a:rPr kumimoji="1" lang="ja-JP" altLang="en-US" sz="1200" dirty="0" smtClean="0"/>
                        <a:t> </a:t>
                      </a:r>
                      <a:r>
                        <a:rPr kumimoji="1" lang="en-US" altLang="ja-JP" sz="1200" dirty="0" smtClean="0"/>
                        <a:t>Size</a:t>
                      </a:r>
                      <a:endParaRPr kumimoji="1" lang="ja-JP" altLang="en-US" sz="1200" dirty="0"/>
                    </a:p>
                  </a:txBody>
                  <a:tcPr/>
                </a:tc>
                <a:tc>
                  <a:txBody>
                    <a:bodyPr/>
                    <a:lstStyle/>
                    <a:p>
                      <a:pPr algn="r"/>
                      <a:r>
                        <a:rPr kumimoji="1" lang="en-US" altLang="ja-JP" sz="1200" dirty="0" smtClean="0"/>
                        <a:t>3717MB</a:t>
                      </a:r>
                      <a:endParaRPr kumimoji="1" lang="ja-JP" altLang="en-US" sz="1200" dirty="0"/>
                    </a:p>
                  </a:txBody>
                  <a:tcPr/>
                </a:tc>
                <a:tc>
                  <a:txBody>
                    <a:bodyPr/>
                    <a:lstStyle/>
                    <a:p>
                      <a:pPr algn="r"/>
                      <a:r>
                        <a:rPr kumimoji="1" lang="en-US" altLang="ja-JP" sz="1200" dirty="0" smtClean="0"/>
                        <a:t>551MB</a:t>
                      </a:r>
                      <a:endParaRPr kumimoji="1" lang="ja-JP" altLang="en-US" sz="1200" dirty="0"/>
                    </a:p>
                  </a:txBody>
                  <a:tcPr/>
                </a:tc>
              </a:tr>
            </a:tbl>
          </a:graphicData>
        </a:graphic>
      </p:graphicFrame>
      <p:sp>
        <p:nvSpPr>
          <p:cNvPr id="9" name="角丸四角形 8"/>
          <p:cNvSpPr/>
          <p:nvPr/>
        </p:nvSpPr>
        <p:spPr>
          <a:xfrm>
            <a:off x="5508104" y="3212976"/>
            <a:ext cx="3528392"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796136" y="4509120"/>
            <a:ext cx="2664296" cy="461665"/>
          </a:xfrm>
          <a:prstGeom prst="rect">
            <a:avLst/>
          </a:prstGeom>
          <a:noFill/>
        </p:spPr>
        <p:txBody>
          <a:bodyPr wrap="square" rtlCol="0">
            <a:spAutoFit/>
          </a:bodyPr>
          <a:lstStyle/>
          <a:p>
            <a:r>
              <a:rPr kumimoji="1" lang="ja-JP" altLang="en-US" sz="1200" dirty="0" smtClean="0"/>
              <a:t>プロセスの使用メモリを調べるには、</a:t>
            </a:r>
            <a:endParaRPr kumimoji="1" lang="en-US" altLang="ja-JP" sz="1200" dirty="0" smtClean="0"/>
          </a:p>
          <a:p>
            <a:r>
              <a:rPr kumimoji="1" lang="en-US" altLang="ja-JP" sz="1200" dirty="0" smtClean="0"/>
              <a:t>Private Bytes</a:t>
            </a:r>
            <a:r>
              <a:rPr kumimoji="1" lang="ja-JP" altLang="en-US" sz="1200" dirty="0" smtClean="0"/>
              <a:t>を見るのが有用。</a:t>
            </a:r>
            <a:endParaRPr kumimoji="1" lang="ja-JP" altLang="en-US" sz="1200" dirty="0"/>
          </a:p>
        </p:txBody>
      </p:sp>
    </p:spTree>
    <p:extLst>
      <p:ext uri="{BB962C8B-B14F-4D97-AF65-F5344CB8AC3E}">
        <p14:creationId xmlns:p14="http://schemas.microsoft.com/office/powerpoint/2010/main" val="3908527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Java</a:t>
            </a:r>
            <a:r>
              <a:rPr kumimoji="1" lang="ja-JP" altLang="en-US" dirty="0"/>
              <a:t>プログラムを使ってもらう</a:t>
            </a:r>
          </a:p>
        </p:txBody>
      </p:sp>
      <p:pic>
        <p:nvPicPr>
          <p:cNvPr id="4" name="コンテンツ プレースホルダー 3"/>
          <p:cNvPicPr>
            <a:picLocks noGrp="1" noChangeAspect="1"/>
          </p:cNvPicPr>
          <p:nvPr>
            <p:ph idx="1"/>
          </p:nvPr>
        </p:nvPicPr>
        <p:blipFill>
          <a:blip r:embed="rId3"/>
          <a:stretch>
            <a:fillRect/>
          </a:stretch>
        </p:blipFill>
        <p:spPr>
          <a:xfrm>
            <a:off x="467544" y="1916832"/>
            <a:ext cx="8046156" cy="4525963"/>
          </a:xfrm>
          <a:prstGeom prst="rect">
            <a:avLst/>
          </a:prstGeom>
        </p:spPr>
      </p:pic>
    </p:spTree>
    <p:extLst>
      <p:ext uri="{BB962C8B-B14F-4D97-AF65-F5344CB8AC3E}">
        <p14:creationId xmlns:p14="http://schemas.microsoft.com/office/powerpoint/2010/main" val="1567030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デモ２</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en-US" altLang="ja-JP" dirty="0" smtClean="0"/>
              <a:t>CPU</a:t>
            </a:r>
            <a:r>
              <a:rPr kumimoji="1" lang="ja-JP" altLang="en-US" dirty="0" smtClean="0"/>
              <a:t>（スレッド）</a:t>
            </a:r>
            <a:endParaRPr kumimoji="1" lang="ja-JP" altLang="en-US" dirty="0"/>
          </a:p>
        </p:txBody>
      </p:sp>
      <p:sp>
        <p:nvSpPr>
          <p:cNvPr id="6" name="テキスト ボックス 5"/>
          <p:cNvSpPr txBox="1"/>
          <p:nvPr/>
        </p:nvSpPr>
        <p:spPr>
          <a:xfrm>
            <a:off x="575543" y="2408261"/>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64bit</a:t>
            </a:r>
            <a:r>
              <a:rPr kumimoji="1" lang="ja-JP" altLang="en-US" dirty="0" smtClean="0"/>
              <a:t>版</a:t>
            </a:r>
            <a:endParaRPr kumimoji="1" lang="ja-JP" altLang="en-US" dirty="0"/>
          </a:p>
        </p:txBody>
      </p:sp>
      <p:sp>
        <p:nvSpPr>
          <p:cNvPr id="7" name="テキスト ボックス 6"/>
          <p:cNvSpPr txBox="1"/>
          <p:nvPr/>
        </p:nvSpPr>
        <p:spPr>
          <a:xfrm>
            <a:off x="3105485" y="2380657"/>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32bit</a:t>
            </a:r>
            <a:r>
              <a:rPr kumimoji="1" lang="ja-JP" altLang="en-US" dirty="0" smtClean="0"/>
              <a:t>版</a:t>
            </a:r>
            <a:endParaRPr kumimoji="1" lang="ja-JP" altLang="en-US" dirty="0"/>
          </a:p>
        </p:txBody>
      </p:sp>
      <p:graphicFrame>
        <p:nvGraphicFramePr>
          <p:cNvPr id="8" name="表 7"/>
          <p:cNvGraphicFramePr>
            <a:graphicFrameLocks noGrp="1"/>
          </p:cNvGraphicFramePr>
          <p:nvPr/>
        </p:nvGraphicFramePr>
        <p:xfrm>
          <a:off x="5625764" y="2996952"/>
          <a:ext cx="3410732" cy="1097280"/>
        </p:xfrm>
        <a:graphic>
          <a:graphicData uri="http://schemas.openxmlformats.org/drawingml/2006/table">
            <a:tbl>
              <a:tblPr firstRow="1" bandRow="1">
                <a:tableStyleId>{0E3FDE45-AF77-4B5C-9715-49D594BDF05E}</a:tableStyleId>
              </a:tblPr>
              <a:tblGrid>
                <a:gridCol w="1538524"/>
                <a:gridCol w="936104"/>
                <a:gridCol w="936104"/>
              </a:tblGrid>
              <a:tr h="165962">
                <a:tc>
                  <a:txBody>
                    <a:bodyPr/>
                    <a:lstStyle/>
                    <a:p>
                      <a:endParaRPr kumimoji="1" lang="ja-JP" altLang="en-US" sz="1200" dirty="0"/>
                    </a:p>
                  </a:txBody>
                  <a:tcPr/>
                </a:tc>
                <a:tc>
                  <a:txBody>
                    <a:bodyPr/>
                    <a:lstStyle/>
                    <a:p>
                      <a:r>
                        <a:rPr kumimoji="1" lang="en-US" altLang="ja-JP" sz="1200" dirty="0" smtClean="0"/>
                        <a:t>64bit JVM</a:t>
                      </a:r>
                      <a:endParaRPr kumimoji="1" lang="ja-JP" altLang="en-US" sz="1200" dirty="0"/>
                    </a:p>
                  </a:txBody>
                  <a:tcPr/>
                </a:tc>
                <a:tc>
                  <a:txBody>
                    <a:bodyPr/>
                    <a:lstStyle/>
                    <a:p>
                      <a:r>
                        <a:rPr kumimoji="1" lang="en-US" altLang="ja-JP" sz="1200" dirty="0" smtClean="0"/>
                        <a:t>32bit  JVM</a:t>
                      </a:r>
                      <a:endParaRPr kumimoji="1" lang="ja-JP" altLang="en-US" sz="1200" dirty="0"/>
                    </a:p>
                  </a:txBody>
                  <a:tcPr/>
                </a:tc>
              </a:tr>
              <a:tr h="165962">
                <a:tc>
                  <a:txBody>
                    <a:bodyPr/>
                    <a:lstStyle/>
                    <a:p>
                      <a:r>
                        <a:rPr kumimoji="1" lang="en-US" altLang="ja-JP" sz="1200" dirty="0" smtClean="0"/>
                        <a:t>Private</a:t>
                      </a:r>
                      <a:r>
                        <a:rPr kumimoji="1" lang="ja-JP" altLang="en-US" sz="1200" dirty="0" smtClean="0"/>
                        <a:t> </a:t>
                      </a:r>
                      <a:r>
                        <a:rPr kumimoji="1" lang="en-US" altLang="ja-JP" sz="1200" dirty="0" smtClean="0"/>
                        <a:t>Bytes</a:t>
                      </a:r>
                      <a:endParaRPr kumimoji="1" lang="ja-JP" altLang="en-US" sz="1200" dirty="0"/>
                    </a:p>
                  </a:txBody>
                  <a:tcPr/>
                </a:tc>
                <a:tc>
                  <a:txBody>
                    <a:bodyPr/>
                    <a:lstStyle/>
                    <a:p>
                      <a:pPr algn="r"/>
                      <a:r>
                        <a:rPr kumimoji="1" lang="en-US" altLang="ja-JP" sz="1200" dirty="0" smtClean="0"/>
                        <a:t>318MB</a:t>
                      </a:r>
                      <a:endParaRPr kumimoji="1" lang="ja-JP" altLang="en-US" sz="1200" dirty="0"/>
                    </a:p>
                  </a:txBody>
                  <a:tcPr/>
                </a:tc>
                <a:tc>
                  <a:txBody>
                    <a:bodyPr/>
                    <a:lstStyle/>
                    <a:p>
                      <a:pPr algn="r"/>
                      <a:r>
                        <a:rPr kumimoji="1" lang="en-US" altLang="ja-JP" sz="1200" dirty="0" smtClean="0"/>
                        <a:t>88MB</a:t>
                      </a:r>
                      <a:endParaRPr kumimoji="1" lang="ja-JP" altLang="en-US" sz="1200" dirty="0"/>
                    </a:p>
                  </a:txBody>
                  <a:tcPr/>
                </a:tc>
              </a:tr>
              <a:tr h="165962">
                <a:tc>
                  <a:txBody>
                    <a:bodyPr/>
                    <a:lstStyle/>
                    <a:p>
                      <a:r>
                        <a:rPr kumimoji="1" lang="en-US" altLang="ja-JP" sz="1200" dirty="0" smtClean="0"/>
                        <a:t>Working</a:t>
                      </a:r>
                      <a:r>
                        <a:rPr kumimoji="1" lang="ja-JP" altLang="en-US" sz="1200" dirty="0" smtClean="0"/>
                        <a:t> </a:t>
                      </a:r>
                      <a:r>
                        <a:rPr kumimoji="1" lang="en-US" altLang="ja-JP" sz="1200" dirty="0" smtClean="0"/>
                        <a:t>Set</a:t>
                      </a:r>
                      <a:r>
                        <a:rPr kumimoji="1" lang="ja-JP" altLang="en-US" sz="1200" dirty="0" smtClean="0"/>
                        <a:t> </a:t>
                      </a:r>
                      <a:r>
                        <a:rPr kumimoji="1" lang="en-US" altLang="ja-JP" sz="1200" dirty="0" smtClean="0"/>
                        <a:t>-</a:t>
                      </a:r>
                      <a:r>
                        <a:rPr kumimoji="1" lang="ja-JP" altLang="en-US" sz="1200" dirty="0" smtClean="0"/>
                        <a:t> </a:t>
                      </a:r>
                      <a:r>
                        <a:rPr kumimoji="1" lang="en-US" altLang="ja-JP" sz="1200" dirty="0" smtClean="0"/>
                        <a:t>Private</a:t>
                      </a:r>
                      <a:endParaRPr kumimoji="1" lang="ja-JP" altLang="en-US" sz="1200" dirty="0"/>
                    </a:p>
                  </a:txBody>
                  <a:tcPr/>
                </a:tc>
                <a:tc>
                  <a:txBody>
                    <a:bodyPr/>
                    <a:lstStyle/>
                    <a:p>
                      <a:pPr algn="r"/>
                      <a:r>
                        <a:rPr kumimoji="1" lang="en-US" altLang="ja-JP" sz="1200" dirty="0" smtClean="0"/>
                        <a:t>110MB</a:t>
                      </a:r>
                      <a:endParaRPr kumimoji="1" lang="ja-JP" altLang="en-US" sz="1200" dirty="0"/>
                    </a:p>
                  </a:txBody>
                  <a:tcPr/>
                </a:tc>
                <a:tc>
                  <a:txBody>
                    <a:bodyPr/>
                    <a:lstStyle/>
                    <a:p>
                      <a:pPr algn="r"/>
                      <a:r>
                        <a:rPr kumimoji="1" lang="en-US" altLang="ja-JP" sz="1200" dirty="0" smtClean="0"/>
                        <a:t>50MB</a:t>
                      </a:r>
                      <a:endParaRPr kumimoji="1" lang="ja-JP" altLang="en-US" sz="1200" dirty="0"/>
                    </a:p>
                  </a:txBody>
                  <a:tcPr/>
                </a:tc>
              </a:tr>
              <a:tr h="165962">
                <a:tc>
                  <a:txBody>
                    <a:bodyPr/>
                    <a:lstStyle/>
                    <a:p>
                      <a:r>
                        <a:rPr kumimoji="1" lang="en-US" altLang="ja-JP" sz="1200" dirty="0" err="1" smtClean="0"/>
                        <a:t>Virsutal</a:t>
                      </a:r>
                      <a:r>
                        <a:rPr kumimoji="1" lang="ja-JP" altLang="en-US" sz="1200" dirty="0" smtClean="0"/>
                        <a:t> </a:t>
                      </a:r>
                      <a:r>
                        <a:rPr kumimoji="1" lang="en-US" altLang="ja-JP" sz="1200" dirty="0" smtClean="0"/>
                        <a:t>Size</a:t>
                      </a:r>
                      <a:endParaRPr kumimoji="1" lang="ja-JP" altLang="en-US" sz="1200" dirty="0"/>
                    </a:p>
                  </a:txBody>
                  <a:tcPr/>
                </a:tc>
                <a:tc>
                  <a:txBody>
                    <a:bodyPr/>
                    <a:lstStyle/>
                    <a:p>
                      <a:pPr algn="r"/>
                      <a:r>
                        <a:rPr kumimoji="1" lang="en-US" altLang="ja-JP" sz="1200" dirty="0" smtClean="0"/>
                        <a:t>3717MB</a:t>
                      </a:r>
                      <a:endParaRPr kumimoji="1" lang="ja-JP" altLang="en-US" sz="1200" dirty="0"/>
                    </a:p>
                  </a:txBody>
                  <a:tcPr/>
                </a:tc>
                <a:tc>
                  <a:txBody>
                    <a:bodyPr/>
                    <a:lstStyle/>
                    <a:p>
                      <a:pPr algn="r"/>
                      <a:r>
                        <a:rPr kumimoji="1" lang="en-US" altLang="ja-JP" sz="1200" dirty="0" smtClean="0"/>
                        <a:t>551MB</a:t>
                      </a:r>
                      <a:endParaRPr kumimoji="1" lang="ja-JP" altLang="en-US" sz="1200" dirty="0"/>
                    </a:p>
                  </a:txBody>
                  <a:tcPr/>
                </a:tc>
              </a:tr>
            </a:tbl>
          </a:graphicData>
        </a:graphic>
      </p:graphicFrame>
      <p:pic>
        <p:nvPicPr>
          <p:cNvPr id="11" name="図 10"/>
          <p:cNvPicPr>
            <a:picLocks noChangeAspect="1"/>
          </p:cNvPicPr>
          <p:nvPr/>
        </p:nvPicPr>
        <p:blipFill>
          <a:blip r:embed="rId3"/>
          <a:stretch>
            <a:fillRect/>
          </a:stretch>
        </p:blipFill>
        <p:spPr>
          <a:xfrm>
            <a:off x="2978276" y="2777593"/>
            <a:ext cx="2476686" cy="3099679"/>
          </a:xfrm>
          <a:prstGeom prst="rect">
            <a:avLst/>
          </a:prstGeom>
        </p:spPr>
      </p:pic>
      <p:pic>
        <p:nvPicPr>
          <p:cNvPr id="12" name="図 11"/>
          <p:cNvPicPr>
            <a:picLocks noChangeAspect="1"/>
          </p:cNvPicPr>
          <p:nvPr/>
        </p:nvPicPr>
        <p:blipFill>
          <a:blip r:embed="rId4"/>
          <a:stretch>
            <a:fillRect/>
          </a:stretch>
        </p:blipFill>
        <p:spPr>
          <a:xfrm>
            <a:off x="322279" y="2777593"/>
            <a:ext cx="2476686" cy="3099679"/>
          </a:xfrm>
          <a:prstGeom prst="rect">
            <a:avLst/>
          </a:prstGeom>
        </p:spPr>
      </p:pic>
    </p:spTree>
    <p:extLst>
      <p:ext uri="{BB962C8B-B14F-4D97-AF65-F5344CB8AC3E}">
        <p14:creationId xmlns:p14="http://schemas.microsoft.com/office/powerpoint/2010/main" val="2110744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a:t>
            </a:r>
            <a:r>
              <a:rPr kumimoji="1" lang="ja-JP" altLang="en-US" dirty="0"/>
              <a:t>３</a:t>
            </a:r>
          </a:p>
        </p:txBody>
      </p:sp>
      <p:pic>
        <p:nvPicPr>
          <p:cNvPr id="4" name="コンテンツ プレースホルダー 3"/>
          <p:cNvPicPr>
            <a:picLocks noGrp="1" noChangeAspect="1"/>
          </p:cNvPicPr>
          <p:nvPr>
            <p:ph idx="1"/>
          </p:nvPr>
        </p:nvPicPr>
        <p:blipFill>
          <a:blip r:embed="rId3"/>
          <a:stretch>
            <a:fillRect/>
          </a:stretch>
        </p:blipFill>
        <p:spPr>
          <a:xfrm>
            <a:off x="395536" y="1700808"/>
            <a:ext cx="6019604" cy="4896544"/>
          </a:xfrm>
          <a:prstGeom prst="rect">
            <a:avLst/>
          </a:prstGeom>
        </p:spPr>
      </p:pic>
      <p:sp>
        <p:nvSpPr>
          <p:cNvPr id="5" name="四角形吹き出し 4"/>
          <p:cNvSpPr/>
          <p:nvPr/>
        </p:nvSpPr>
        <p:spPr>
          <a:xfrm>
            <a:off x="4427984" y="5157192"/>
            <a:ext cx="3168352" cy="720080"/>
          </a:xfrm>
          <a:prstGeom prst="wedgeRectCallout">
            <a:avLst>
              <a:gd name="adj1" fmla="val -132543"/>
              <a:gd name="adj2" fmla="val -34695"/>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a:t>プロジェクトを右クリックし、</a:t>
            </a:r>
            <a:endParaRPr kumimoji="1" lang="en-US" altLang="ja-JP" dirty="0"/>
          </a:p>
          <a:p>
            <a:r>
              <a:rPr kumimoji="1" lang="ja-JP" altLang="en-US" dirty="0" smtClean="0"/>
              <a:t>プロパティを開く</a:t>
            </a:r>
            <a:endParaRPr kumimoji="1" lang="ja-JP" altLang="en-US" dirty="0"/>
          </a:p>
        </p:txBody>
      </p:sp>
    </p:spTree>
    <p:extLst>
      <p:ext uri="{BB962C8B-B14F-4D97-AF65-F5344CB8AC3E}">
        <p14:creationId xmlns:p14="http://schemas.microsoft.com/office/powerpoint/2010/main" val="3061617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デモ３</a:t>
            </a:r>
          </a:p>
        </p:txBody>
      </p:sp>
      <p:pic>
        <p:nvPicPr>
          <p:cNvPr id="5" name="コンテンツ プレースホルダー 4"/>
          <p:cNvPicPr>
            <a:picLocks noGrp="1" noChangeAspect="1"/>
          </p:cNvPicPr>
          <p:nvPr>
            <p:ph idx="1"/>
          </p:nvPr>
        </p:nvPicPr>
        <p:blipFill>
          <a:blip r:embed="rId3"/>
          <a:stretch>
            <a:fillRect/>
          </a:stretch>
        </p:blipFill>
        <p:spPr>
          <a:xfrm>
            <a:off x="625033" y="2060848"/>
            <a:ext cx="6093707" cy="4525963"/>
          </a:xfrm>
          <a:prstGeom prst="rect">
            <a:avLst/>
          </a:prstGeom>
        </p:spPr>
      </p:pic>
      <p:sp>
        <p:nvSpPr>
          <p:cNvPr id="6" name="テキスト ボックス 5"/>
          <p:cNvSpPr txBox="1"/>
          <p:nvPr/>
        </p:nvSpPr>
        <p:spPr>
          <a:xfrm>
            <a:off x="395536" y="1556792"/>
            <a:ext cx="5184576" cy="400110"/>
          </a:xfrm>
          <a:prstGeom prst="rect">
            <a:avLst/>
          </a:prstGeom>
          <a:noFill/>
        </p:spPr>
        <p:txBody>
          <a:bodyPr wrap="square" rtlCol="0">
            <a:spAutoFit/>
          </a:bodyPr>
          <a:lstStyle/>
          <a:p>
            <a:r>
              <a:rPr kumimoji="1" lang="en-US" altLang="ja-JP" sz="2000" dirty="0" smtClean="0"/>
              <a:t>JavaFX</a:t>
            </a:r>
            <a:r>
              <a:rPr kumimoji="1" lang="ja-JP" altLang="en-US" sz="2000" dirty="0" smtClean="0"/>
              <a:t>種類のプロジェクト・プロパティでの設定</a:t>
            </a:r>
            <a:endParaRPr kumimoji="1" lang="ja-JP" altLang="en-US" sz="2000" dirty="0"/>
          </a:p>
        </p:txBody>
      </p:sp>
      <p:sp>
        <p:nvSpPr>
          <p:cNvPr id="7" name="四角形吹き出し 6"/>
          <p:cNvSpPr/>
          <p:nvPr/>
        </p:nvSpPr>
        <p:spPr>
          <a:xfrm>
            <a:off x="5364088" y="3068960"/>
            <a:ext cx="3168352" cy="504056"/>
          </a:xfrm>
          <a:prstGeom prst="wedgeRectCallout">
            <a:avLst>
              <a:gd name="adj1" fmla="val -98632"/>
              <a:gd name="adj2" fmla="val 5449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dirty="0" smtClean="0"/>
              <a:t>Windows</a:t>
            </a:r>
            <a:r>
              <a:rPr kumimoji="1" lang="ja-JP" altLang="en-US" dirty="0" smtClean="0"/>
              <a:t>インストーラの作成</a:t>
            </a:r>
            <a:endParaRPr kumimoji="1" lang="ja-JP" altLang="en-US" dirty="0"/>
          </a:p>
        </p:txBody>
      </p:sp>
      <p:sp>
        <p:nvSpPr>
          <p:cNvPr id="8" name="四角形吹き出し 7"/>
          <p:cNvSpPr/>
          <p:nvPr/>
        </p:nvSpPr>
        <p:spPr>
          <a:xfrm>
            <a:off x="5292080" y="4221088"/>
            <a:ext cx="3168352" cy="612068"/>
          </a:xfrm>
          <a:prstGeom prst="wedgeRectCallout">
            <a:avLst>
              <a:gd name="adj1" fmla="val -116245"/>
              <a:gd name="adj2" fmla="val 91846"/>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システム共通（</a:t>
            </a:r>
            <a:r>
              <a:rPr kumimoji="1" lang="en-US" altLang="ja-JP" dirty="0" smtClean="0"/>
              <a:t>Program </a:t>
            </a:r>
            <a:r>
              <a:rPr kumimoji="1" lang="en-US" altLang="ja-JP" dirty="0" err="1" smtClean="0"/>
              <a:t>Filess</a:t>
            </a:r>
            <a:r>
              <a:rPr kumimoji="1" lang="en-US" altLang="ja-JP" dirty="0" smtClean="0"/>
              <a:t>)</a:t>
            </a:r>
            <a:r>
              <a:rPr kumimoji="1" lang="ja-JP" altLang="en-US" dirty="0" smtClean="0"/>
              <a:t>にインストール</a:t>
            </a:r>
            <a:endParaRPr kumimoji="1" lang="ja-JP" altLang="en-US" dirty="0"/>
          </a:p>
        </p:txBody>
      </p:sp>
    </p:spTree>
    <p:extLst>
      <p:ext uri="{BB962C8B-B14F-4D97-AF65-F5344CB8AC3E}">
        <p14:creationId xmlns:p14="http://schemas.microsoft.com/office/powerpoint/2010/main" val="32713333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デモ３</a:t>
            </a:r>
          </a:p>
        </p:txBody>
      </p:sp>
      <p:sp>
        <p:nvSpPr>
          <p:cNvPr id="6" name="テキスト ボックス 5"/>
          <p:cNvSpPr txBox="1"/>
          <p:nvPr/>
        </p:nvSpPr>
        <p:spPr>
          <a:xfrm>
            <a:off x="395536" y="1556792"/>
            <a:ext cx="7920880" cy="400110"/>
          </a:xfrm>
          <a:prstGeom prst="rect">
            <a:avLst/>
          </a:prstGeom>
          <a:noFill/>
        </p:spPr>
        <p:txBody>
          <a:bodyPr wrap="square" rtlCol="0">
            <a:spAutoFit/>
          </a:bodyPr>
          <a:lstStyle/>
          <a:p>
            <a:r>
              <a:rPr kumimoji="1" lang="en-US" altLang="ja-JP" sz="2000" dirty="0" smtClean="0"/>
              <a:t>Java</a:t>
            </a:r>
            <a:r>
              <a:rPr kumimoji="1" lang="ja-JP" altLang="en-US" sz="2000" dirty="0" smtClean="0"/>
              <a:t>アプリケーション種類のプロジェクト・プロパティでの設定</a:t>
            </a:r>
            <a:endParaRPr kumimoji="1" lang="ja-JP" altLang="en-US" sz="2000" dirty="0"/>
          </a:p>
        </p:txBody>
      </p:sp>
      <p:pic>
        <p:nvPicPr>
          <p:cNvPr id="4" name="図 3"/>
          <p:cNvPicPr>
            <a:picLocks noChangeAspect="1"/>
          </p:cNvPicPr>
          <p:nvPr/>
        </p:nvPicPr>
        <p:blipFill>
          <a:blip r:embed="rId3"/>
          <a:stretch>
            <a:fillRect/>
          </a:stretch>
        </p:blipFill>
        <p:spPr>
          <a:xfrm>
            <a:off x="395536" y="2132856"/>
            <a:ext cx="6756747" cy="4419827"/>
          </a:xfrm>
          <a:prstGeom prst="rect">
            <a:avLst/>
          </a:prstGeom>
        </p:spPr>
      </p:pic>
      <p:sp>
        <p:nvSpPr>
          <p:cNvPr id="7" name="四角形吹き出し 6"/>
          <p:cNvSpPr/>
          <p:nvPr/>
        </p:nvSpPr>
        <p:spPr>
          <a:xfrm>
            <a:off x="5508774" y="3634717"/>
            <a:ext cx="3168352" cy="504056"/>
          </a:xfrm>
          <a:prstGeom prst="wedgeRectCallout">
            <a:avLst>
              <a:gd name="adj1" fmla="val -48338"/>
              <a:gd name="adj2" fmla="val -88229"/>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dirty="0" smtClean="0"/>
              <a:t>Windows</a:t>
            </a:r>
            <a:r>
              <a:rPr kumimoji="1" lang="ja-JP" altLang="en-US" dirty="0" smtClean="0"/>
              <a:t>インストーラの作成</a:t>
            </a:r>
            <a:endParaRPr kumimoji="1" lang="ja-JP" altLang="en-US" dirty="0"/>
          </a:p>
        </p:txBody>
      </p:sp>
      <p:sp>
        <p:nvSpPr>
          <p:cNvPr id="10" name="四角形吹き出し 9"/>
          <p:cNvSpPr/>
          <p:nvPr/>
        </p:nvSpPr>
        <p:spPr>
          <a:xfrm>
            <a:off x="5724128" y="4478778"/>
            <a:ext cx="3168352" cy="966446"/>
          </a:xfrm>
          <a:prstGeom prst="wedgeRectCallout">
            <a:avLst>
              <a:gd name="adj1" fmla="val -88233"/>
              <a:gd name="adj2" fmla="val 55963"/>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細かな設定が必要な場合は、</a:t>
            </a:r>
            <a:endParaRPr kumimoji="1" lang="en-US" altLang="ja-JP" dirty="0" smtClean="0"/>
          </a:p>
          <a:p>
            <a:r>
              <a:rPr kumimoji="1" lang="ja-JP" altLang="en-US" dirty="0" smtClean="0"/>
              <a:t>プロジェクトを</a:t>
            </a:r>
            <a:r>
              <a:rPr kumimoji="1" lang="en-US" altLang="ja-JP" dirty="0" smtClean="0"/>
              <a:t>JavaFX</a:t>
            </a:r>
            <a:r>
              <a:rPr kumimoji="1" lang="ja-JP" altLang="en-US" dirty="0" smtClean="0"/>
              <a:t>アプリケーション種類に切り替え</a:t>
            </a:r>
            <a:endParaRPr kumimoji="1" lang="ja-JP" altLang="en-US" dirty="0"/>
          </a:p>
        </p:txBody>
      </p:sp>
    </p:spTree>
    <p:extLst>
      <p:ext uri="{BB962C8B-B14F-4D97-AF65-F5344CB8AC3E}">
        <p14:creationId xmlns:p14="http://schemas.microsoft.com/office/powerpoint/2010/main" val="6152819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デモ３</a:t>
            </a:r>
          </a:p>
        </p:txBody>
      </p:sp>
      <p:pic>
        <p:nvPicPr>
          <p:cNvPr id="4" name="図 3"/>
          <p:cNvPicPr>
            <a:picLocks noChangeAspect="1"/>
          </p:cNvPicPr>
          <p:nvPr/>
        </p:nvPicPr>
        <p:blipFill>
          <a:blip r:embed="rId3"/>
          <a:stretch>
            <a:fillRect/>
          </a:stretch>
        </p:blipFill>
        <p:spPr>
          <a:xfrm>
            <a:off x="323528" y="1700808"/>
            <a:ext cx="6498356" cy="4250804"/>
          </a:xfrm>
          <a:prstGeom prst="rect">
            <a:avLst/>
          </a:prstGeom>
        </p:spPr>
      </p:pic>
      <p:sp>
        <p:nvSpPr>
          <p:cNvPr id="5" name="四角形吹き出し 4"/>
          <p:cNvSpPr/>
          <p:nvPr/>
        </p:nvSpPr>
        <p:spPr>
          <a:xfrm>
            <a:off x="5148064" y="1844824"/>
            <a:ext cx="3600400" cy="1152128"/>
          </a:xfrm>
          <a:prstGeom prst="wedgeRectCallout">
            <a:avLst>
              <a:gd name="adj1" fmla="val -82537"/>
              <a:gd name="adj2" fmla="val 11852"/>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・アプリケーション名</a:t>
            </a:r>
            <a:endParaRPr kumimoji="1" lang="en-US" altLang="ja-JP" dirty="0" smtClean="0"/>
          </a:p>
          <a:p>
            <a:r>
              <a:rPr kumimoji="1" lang="ja-JP" altLang="en-US" dirty="0" smtClean="0"/>
              <a:t>・インストーラーファイルの名称部分</a:t>
            </a:r>
            <a:endParaRPr kumimoji="1" lang="en-US" altLang="ja-JP" dirty="0" smtClean="0"/>
          </a:p>
          <a:p>
            <a:r>
              <a:rPr kumimoji="1" lang="ja-JP" altLang="en-US" dirty="0" smtClean="0"/>
              <a:t>・実行ファイル（</a:t>
            </a:r>
            <a:r>
              <a:rPr kumimoji="1" lang="en-US" altLang="ja-JP" dirty="0" smtClean="0"/>
              <a:t>.exe</a:t>
            </a:r>
            <a:r>
              <a:rPr kumimoji="1" lang="ja-JP" altLang="en-US" dirty="0" smtClean="0"/>
              <a:t>）名</a:t>
            </a:r>
            <a:endParaRPr kumimoji="1" lang="en-US" altLang="ja-JP" dirty="0" smtClean="0"/>
          </a:p>
          <a:p>
            <a:r>
              <a:rPr kumimoji="1" lang="ja-JP" altLang="en-US" dirty="0" smtClean="0"/>
              <a:t>・ショートカット名</a:t>
            </a:r>
            <a:endParaRPr kumimoji="1" lang="ja-JP" altLang="en-US" dirty="0"/>
          </a:p>
        </p:txBody>
      </p:sp>
      <p:sp>
        <p:nvSpPr>
          <p:cNvPr id="6" name="四角形吹き出し 5"/>
          <p:cNvSpPr/>
          <p:nvPr/>
        </p:nvSpPr>
        <p:spPr>
          <a:xfrm>
            <a:off x="5148064" y="3212976"/>
            <a:ext cx="3600400" cy="685242"/>
          </a:xfrm>
          <a:prstGeom prst="wedgeRectCallout">
            <a:avLst>
              <a:gd name="adj1" fmla="val -81582"/>
              <a:gd name="adj2" fmla="val -102624"/>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・コントロールパネルの開発元</a:t>
            </a:r>
            <a:endParaRPr kumimoji="1" lang="en-US" altLang="ja-JP" dirty="0" smtClean="0"/>
          </a:p>
          <a:p>
            <a:r>
              <a:rPr kumimoji="1" lang="ja-JP" altLang="en-US" dirty="0" smtClean="0"/>
              <a:t>・スタートメニューのフォルダ名</a:t>
            </a:r>
            <a:endParaRPr kumimoji="1" lang="ja-JP" altLang="en-US" dirty="0"/>
          </a:p>
        </p:txBody>
      </p:sp>
      <p:sp>
        <p:nvSpPr>
          <p:cNvPr id="7" name="四角形吹き出し 6"/>
          <p:cNvSpPr/>
          <p:nvPr/>
        </p:nvSpPr>
        <p:spPr>
          <a:xfrm>
            <a:off x="5148064" y="4137384"/>
            <a:ext cx="3600400" cy="1091816"/>
          </a:xfrm>
          <a:prstGeom prst="wedgeRectCallout">
            <a:avLst>
              <a:gd name="adj1" fmla="val -86929"/>
              <a:gd name="adj2" fmla="val -31388"/>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・インストーラーファイルのバージョン名部分</a:t>
            </a:r>
            <a:endParaRPr kumimoji="1" lang="en-US" altLang="ja-JP" dirty="0" smtClean="0"/>
          </a:p>
          <a:p>
            <a:r>
              <a:rPr kumimoji="1" lang="ja-JP" altLang="en-US" dirty="0" smtClean="0"/>
              <a:t>・コントロールパネルのバージョン</a:t>
            </a:r>
            <a:endParaRPr kumimoji="1" lang="ja-JP" altLang="en-US" dirty="0"/>
          </a:p>
        </p:txBody>
      </p:sp>
      <p:sp>
        <p:nvSpPr>
          <p:cNvPr id="8" name="テキスト ボックス 7"/>
          <p:cNvSpPr txBox="1"/>
          <p:nvPr/>
        </p:nvSpPr>
        <p:spPr>
          <a:xfrm>
            <a:off x="1835696" y="6270779"/>
            <a:ext cx="5707012" cy="369332"/>
          </a:xfrm>
          <a:prstGeom prst="rect">
            <a:avLst/>
          </a:prstGeom>
          <a:noFill/>
        </p:spPr>
        <p:txBody>
          <a:bodyPr wrap="none" rtlCol="0">
            <a:spAutoFit/>
          </a:bodyPr>
          <a:lstStyle/>
          <a:p>
            <a:r>
              <a:rPr kumimoji="1" lang="ja-JP" altLang="en-US" dirty="0" smtClean="0"/>
              <a:t>注記）日本語等非</a:t>
            </a:r>
            <a:r>
              <a:rPr kumimoji="1" lang="en-US" altLang="ja-JP" dirty="0" smtClean="0"/>
              <a:t>ASCII</a:t>
            </a:r>
            <a:r>
              <a:rPr kumimoji="1" lang="ja-JP" altLang="en-US" dirty="0" smtClean="0"/>
              <a:t>文字を指定するとエラーとなります</a:t>
            </a:r>
            <a:endParaRPr kumimoji="1" lang="ja-JP" altLang="en-US" dirty="0"/>
          </a:p>
        </p:txBody>
      </p:sp>
    </p:spTree>
    <p:extLst>
      <p:ext uri="{BB962C8B-B14F-4D97-AF65-F5344CB8AC3E}">
        <p14:creationId xmlns:p14="http://schemas.microsoft.com/office/powerpoint/2010/main" val="4247006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デモ３</a:t>
            </a:r>
          </a:p>
        </p:txBody>
      </p:sp>
      <p:pic>
        <p:nvPicPr>
          <p:cNvPr id="5" name="コンテンツ プレースホルダー 4"/>
          <p:cNvPicPr>
            <a:picLocks noGrp="1" noChangeAspect="1"/>
          </p:cNvPicPr>
          <p:nvPr>
            <p:ph idx="1"/>
          </p:nvPr>
        </p:nvPicPr>
        <p:blipFill>
          <a:blip r:embed="rId3"/>
          <a:stretch>
            <a:fillRect/>
          </a:stretch>
        </p:blipFill>
        <p:spPr>
          <a:xfrm>
            <a:off x="467543" y="1628800"/>
            <a:ext cx="6309081" cy="4896544"/>
          </a:xfrm>
          <a:prstGeom prst="rect">
            <a:avLst/>
          </a:prstGeom>
        </p:spPr>
      </p:pic>
      <p:sp>
        <p:nvSpPr>
          <p:cNvPr id="6" name="四角形吹き出し 5"/>
          <p:cNvSpPr/>
          <p:nvPr/>
        </p:nvSpPr>
        <p:spPr>
          <a:xfrm>
            <a:off x="4283968" y="2420888"/>
            <a:ext cx="3600400" cy="1045282"/>
          </a:xfrm>
          <a:prstGeom prst="wedgeRectCallout">
            <a:avLst>
              <a:gd name="adj1" fmla="val -98862"/>
              <a:gd name="adj2" fmla="val 5833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プロジェクトを右クリックし、</a:t>
            </a:r>
            <a:endParaRPr kumimoji="1" lang="en-US" altLang="ja-JP" dirty="0" smtClean="0"/>
          </a:p>
          <a:p>
            <a:r>
              <a:rPr kumimoji="1" lang="ja-JP" altLang="en-US" dirty="0"/>
              <a:t>パッケージ</a:t>
            </a:r>
            <a:r>
              <a:rPr kumimoji="1" lang="ja-JP" altLang="en-US" dirty="0" smtClean="0"/>
              <a:t>として </a:t>
            </a:r>
            <a:r>
              <a:rPr kumimoji="1" lang="en-US" altLang="ja-JP" dirty="0" smtClean="0"/>
              <a:t>&gt; MSI</a:t>
            </a:r>
            <a:r>
              <a:rPr kumimoji="1" lang="ja-JP" altLang="en-US" dirty="0" smtClean="0"/>
              <a:t>インストーラ</a:t>
            </a:r>
            <a:endParaRPr kumimoji="1" lang="en-US" altLang="ja-JP" dirty="0" smtClean="0"/>
          </a:p>
          <a:p>
            <a:r>
              <a:rPr kumimoji="1" lang="ja-JP" altLang="en-US" dirty="0" smtClean="0"/>
              <a:t>を実行する</a:t>
            </a:r>
            <a:endParaRPr kumimoji="1" lang="ja-JP" altLang="en-US" dirty="0"/>
          </a:p>
        </p:txBody>
      </p:sp>
    </p:spTree>
    <p:extLst>
      <p:ext uri="{BB962C8B-B14F-4D97-AF65-F5344CB8AC3E}">
        <p14:creationId xmlns:p14="http://schemas.microsoft.com/office/powerpoint/2010/main" val="496450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デモ３</a:t>
            </a:r>
          </a:p>
        </p:txBody>
      </p:sp>
      <p:pic>
        <p:nvPicPr>
          <p:cNvPr id="4" name="図 3"/>
          <p:cNvPicPr>
            <a:picLocks noChangeAspect="1"/>
          </p:cNvPicPr>
          <p:nvPr/>
        </p:nvPicPr>
        <p:blipFill>
          <a:blip r:embed="rId3"/>
          <a:stretch>
            <a:fillRect/>
          </a:stretch>
        </p:blipFill>
        <p:spPr>
          <a:xfrm>
            <a:off x="849455" y="1988840"/>
            <a:ext cx="3543482" cy="3606985"/>
          </a:xfrm>
          <a:prstGeom prst="rect">
            <a:avLst/>
          </a:prstGeom>
        </p:spPr>
      </p:pic>
      <p:sp>
        <p:nvSpPr>
          <p:cNvPr id="6" name="四角形吹き出し 5"/>
          <p:cNvSpPr/>
          <p:nvPr/>
        </p:nvSpPr>
        <p:spPr>
          <a:xfrm>
            <a:off x="4355976" y="2636912"/>
            <a:ext cx="3600400" cy="360040"/>
          </a:xfrm>
          <a:prstGeom prst="wedgeRectCallout">
            <a:avLst>
              <a:gd name="adj1" fmla="val -88491"/>
              <a:gd name="adj2" fmla="val 5121"/>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ファイルタブを</a:t>
            </a:r>
            <a:r>
              <a:rPr kumimoji="1" lang="ja-JP" altLang="en-US" dirty="0"/>
              <a:t>選択</a:t>
            </a:r>
            <a:endParaRPr kumimoji="1" lang="en-US" altLang="ja-JP" dirty="0" smtClean="0"/>
          </a:p>
        </p:txBody>
      </p:sp>
      <p:sp>
        <p:nvSpPr>
          <p:cNvPr id="7" name="四角形吹き出し 6"/>
          <p:cNvSpPr/>
          <p:nvPr/>
        </p:nvSpPr>
        <p:spPr>
          <a:xfrm>
            <a:off x="4374457" y="3573016"/>
            <a:ext cx="3600400" cy="1080120"/>
          </a:xfrm>
          <a:prstGeom prst="wedgeRectCallout">
            <a:avLst>
              <a:gd name="adj1" fmla="val -88491"/>
              <a:gd name="adj2" fmla="val 5121"/>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プロジェクト下の</a:t>
            </a:r>
            <a:r>
              <a:rPr kumimoji="1" lang="en-US" altLang="ja-JP" dirty="0" err="1" smtClean="0"/>
              <a:t>dist</a:t>
            </a:r>
            <a:r>
              <a:rPr kumimoji="1" lang="en-US" altLang="ja-JP" dirty="0" smtClean="0"/>
              <a:t>\bundles</a:t>
            </a:r>
            <a:r>
              <a:rPr kumimoji="1" lang="ja-JP" altLang="en-US" dirty="0" smtClean="0"/>
              <a:t>下に</a:t>
            </a:r>
            <a:endParaRPr kumimoji="1" lang="en-US" altLang="ja-JP" dirty="0" smtClean="0"/>
          </a:p>
          <a:p>
            <a:r>
              <a:rPr kumimoji="1" lang="ja-JP" altLang="en-US" dirty="0" smtClean="0"/>
              <a:t>インストーラファイルが生成</a:t>
            </a:r>
            <a:endParaRPr kumimoji="1" lang="en-US" altLang="ja-JP" dirty="0" smtClean="0"/>
          </a:p>
        </p:txBody>
      </p:sp>
    </p:spTree>
    <p:extLst>
      <p:ext uri="{BB962C8B-B14F-4D97-AF65-F5344CB8AC3E}">
        <p14:creationId xmlns:p14="http://schemas.microsoft.com/office/powerpoint/2010/main" val="2008863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デモ３</a:t>
            </a:r>
            <a:endParaRPr kumimoji="1" lang="ja-JP" altLang="en-US" dirty="0"/>
          </a:p>
        </p:txBody>
      </p:sp>
      <p:pic>
        <p:nvPicPr>
          <p:cNvPr id="5" name="図 4"/>
          <p:cNvPicPr>
            <a:picLocks noChangeAspect="1"/>
          </p:cNvPicPr>
          <p:nvPr/>
        </p:nvPicPr>
        <p:blipFill>
          <a:blip r:embed="rId3"/>
          <a:stretch>
            <a:fillRect/>
          </a:stretch>
        </p:blipFill>
        <p:spPr>
          <a:xfrm>
            <a:off x="307071" y="1772816"/>
            <a:ext cx="5133596" cy="3816424"/>
          </a:xfrm>
          <a:prstGeom prst="rect">
            <a:avLst/>
          </a:prstGeom>
        </p:spPr>
      </p:pic>
      <p:pic>
        <p:nvPicPr>
          <p:cNvPr id="6" name="図 5"/>
          <p:cNvPicPr>
            <a:picLocks noChangeAspect="1"/>
          </p:cNvPicPr>
          <p:nvPr/>
        </p:nvPicPr>
        <p:blipFill>
          <a:blip r:embed="rId4"/>
          <a:stretch>
            <a:fillRect/>
          </a:stretch>
        </p:blipFill>
        <p:spPr>
          <a:xfrm>
            <a:off x="3203848" y="3212976"/>
            <a:ext cx="5677192" cy="1879697"/>
          </a:xfrm>
          <a:prstGeom prst="rect">
            <a:avLst/>
          </a:prstGeom>
        </p:spPr>
      </p:pic>
      <p:pic>
        <p:nvPicPr>
          <p:cNvPr id="8" name="図 7"/>
          <p:cNvPicPr>
            <a:picLocks noChangeAspect="1"/>
          </p:cNvPicPr>
          <p:nvPr/>
        </p:nvPicPr>
        <p:blipFill>
          <a:blip r:embed="rId5"/>
          <a:stretch>
            <a:fillRect/>
          </a:stretch>
        </p:blipFill>
        <p:spPr>
          <a:xfrm>
            <a:off x="690736" y="5301208"/>
            <a:ext cx="2527430" cy="1314518"/>
          </a:xfrm>
          <a:prstGeom prst="rect">
            <a:avLst/>
          </a:prstGeom>
        </p:spPr>
      </p:pic>
    </p:spTree>
    <p:extLst>
      <p:ext uri="{BB962C8B-B14F-4D97-AF65-F5344CB8AC3E}">
        <p14:creationId xmlns:p14="http://schemas.microsoft.com/office/powerpoint/2010/main" val="1442703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デモ４</a:t>
            </a:r>
            <a:endParaRPr kumimoji="1" lang="ja-JP" altLang="en-US" dirty="0"/>
          </a:p>
        </p:txBody>
      </p:sp>
      <p:pic>
        <p:nvPicPr>
          <p:cNvPr id="4" name="コンテンツ プレースホルダー 3"/>
          <p:cNvPicPr>
            <a:picLocks noGrp="1" noChangeAspect="1"/>
          </p:cNvPicPr>
          <p:nvPr>
            <p:ph idx="1"/>
          </p:nvPr>
        </p:nvPicPr>
        <p:blipFill>
          <a:blip r:embed="rId3"/>
          <a:stretch>
            <a:fillRect/>
          </a:stretch>
        </p:blipFill>
        <p:spPr>
          <a:xfrm>
            <a:off x="683568" y="2224609"/>
            <a:ext cx="4140413" cy="2190863"/>
          </a:xfrm>
          <a:prstGeom prst="rect">
            <a:avLst/>
          </a:prstGeom>
        </p:spPr>
      </p:pic>
      <p:sp>
        <p:nvSpPr>
          <p:cNvPr id="5" name="テキスト ボックス 4"/>
          <p:cNvSpPr txBox="1"/>
          <p:nvPr/>
        </p:nvSpPr>
        <p:spPr>
          <a:xfrm>
            <a:off x="611560" y="1803402"/>
            <a:ext cx="4369658" cy="307777"/>
          </a:xfrm>
          <a:prstGeom prst="rect">
            <a:avLst/>
          </a:prstGeom>
          <a:noFill/>
        </p:spPr>
        <p:txBody>
          <a:bodyPr wrap="none" rtlCol="0">
            <a:spAutoFit/>
          </a:bodyPr>
          <a:lstStyle/>
          <a:p>
            <a:r>
              <a:rPr kumimoji="1" lang="ja-JP" altLang="en-US" sz="1400" dirty="0" smtClean="0"/>
              <a:t>（１）プロジェクト直下に</a:t>
            </a:r>
            <a:r>
              <a:rPr kumimoji="1" lang="en-US" altLang="ja-JP" sz="1400" dirty="0" smtClean="0"/>
              <a:t>package\windows</a:t>
            </a:r>
            <a:r>
              <a:rPr kumimoji="1" lang="ja-JP" altLang="en-US" sz="1400" dirty="0" smtClean="0"/>
              <a:t>フォルダを作成</a:t>
            </a:r>
            <a:endParaRPr kumimoji="1" lang="ja-JP" altLang="en-US" sz="1400" dirty="0"/>
          </a:p>
        </p:txBody>
      </p:sp>
      <p:pic>
        <p:nvPicPr>
          <p:cNvPr id="7" name="図 6"/>
          <p:cNvPicPr>
            <a:picLocks noChangeAspect="1"/>
          </p:cNvPicPr>
          <p:nvPr/>
        </p:nvPicPr>
        <p:blipFill>
          <a:blip r:embed="rId4"/>
          <a:stretch>
            <a:fillRect/>
          </a:stretch>
        </p:blipFill>
        <p:spPr>
          <a:xfrm>
            <a:off x="5580112" y="3140968"/>
            <a:ext cx="2806844" cy="1606633"/>
          </a:xfrm>
          <a:prstGeom prst="rect">
            <a:avLst/>
          </a:prstGeom>
        </p:spPr>
      </p:pic>
      <p:sp>
        <p:nvSpPr>
          <p:cNvPr id="8" name="テキスト ボックス 7"/>
          <p:cNvSpPr txBox="1"/>
          <p:nvPr/>
        </p:nvSpPr>
        <p:spPr>
          <a:xfrm>
            <a:off x="5560150" y="2492896"/>
            <a:ext cx="3584379" cy="523220"/>
          </a:xfrm>
          <a:prstGeom prst="rect">
            <a:avLst/>
          </a:prstGeom>
          <a:noFill/>
        </p:spPr>
        <p:txBody>
          <a:bodyPr wrap="none" rtlCol="0">
            <a:spAutoFit/>
          </a:bodyPr>
          <a:lstStyle/>
          <a:p>
            <a:r>
              <a:rPr kumimoji="1" lang="ja-JP" altLang="en-US" sz="1400" dirty="0" smtClean="0"/>
              <a:t>（２）</a:t>
            </a:r>
            <a:r>
              <a:rPr kumimoji="1" lang="en-US" altLang="ja-JP" sz="1400" dirty="0" smtClean="0"/>
              <a:t>JDK</a:t>
            </a:r>
            <a:r>
              <a:rPr kumimoji="1" lang="ja-JP" altLang="en-US" sz="1400" dirty="0" smtClean="0"/>
              <a:t>の</a:t>
            </a:r>
            <a:r>
              <a:rPr kumimoji="1" lang="en-US" altLang="ja-JP" sz="1400" dirty="0" smtClean="0"/>
              <a:t>lib\ant-javafx.jar </a:t>
            </a:r>
            <a:r>
              <a:rPr kumimoji="1" lang="ja-JP" altLang="en-US" sz="1400" dirty="0" smtClean="0"/>
              <a:t>を</a:t>
            </a:r>
            <a:r>
              <a:rPr kumimoji="1" lang="en-US" altLang="ja-JP" sz="1400" dirty="0" smtClean="0"/>
              <a:t>zip</a:t>
            </a:r>
            <a:r>
              <a:rPr kumimoji="1" lang="ja-JP" altLang="en-US" sz="1400" dirty="0" smtClean="0"/>
              <a:t>解凍ツールで</a:t>
            </a:r>
            <a:endParaRPr kumimoji="1" lang="en-US" altLang="ja-JP" sz="1400" dirty="0" smtClean="0"/>
          </a:p>
          <a:p>
            <a:r>
              <a:rPr kumimoji="1" lang="ja-JP" altLang="en-US" sz="1400" dirty="0" smtClean="0"/>
              <a:t>開き、</a:t>
            </a:r>
            <a:endParaRPr kumimoji="1" lang="ja-JP" altLang="en-US" sz="1400" dirty="0"/>
          </a:p>
        </p:txBody>
      </p:sp>
      <p:pic>
        <p:nvPicPr>
          <p:cNvPr id="11" name="図 10"/>
          <p:cNvPicPr>
            <a:picLocks noChangeAspect="1"/>
          </p:cNvPicPr>
          <p:nvPr/>
        </p:nvPicPr>
        <p:blipFill>
          <a:blip r:embed="rId5"/>
          <a:stretch>
            <a:fillRect/>
          </a:stretch>
        </p:blipFill>
        <p:spPr>
          <a:xfrm>
            <a:off x="1547664" y="4221088"/>
            <a:ext cx="5010407" cy="2330570"/>
          </a:xfrm>
          <a:prstGeom prst="rect">
            <a:avLst/>
          </a:prstGeom>
        </p:spPr>
      </p:pic>
      <p:sp>
        <p:nvSpPr>
          <p:cNvPr id="12" name="テキスト ボックス 11"/>
          <p:cNvSpPr txBox="1"/>
          <p:nvPr/>
        </p:nvSpPr>
        <p:spPr>
          <a:xfrm>
            <a:off x="6732240" y="5805264"/>
            <a:ext cx="2506135" cy="523220"/>
          </a:xfrm>
          <a:prstGeom prst="rect">
            <a:avLst/>
          </a:prstGeom>
          <a:noFill/>
        </p:spPr>
        <p:txBody>
          <a:bodyPr wrap="none" rtlCol="0">
            <a:spAutoFit/>
          </a:bodyPr>
          <a:lstStyle/>
          <a:p>
            <a:r>
              <a:rPr kumimoji="1" lang="ja-JP" altLang="en-US" sz="1400" dirty="0" smtClean="0"/>
              <a:t>（３）その中から</a:t>
            </a:r>
            <a:r>
              <a:rPr kumimoji="1" lang="en-US" altLang="ja-JP" sz="1400" dirty="0" err="1" smtClean="0"/>
              <a:t>template.wxs</a:t>
            </a:r>
            <a:r>
              <a:rPr kumimoji="1" lang="en-US" altLang="ja-JP" sz="1400" dirty="0" smtClean="0"/>
              <a:t> </a:t>
            </a:r>
            <a:r>
              <a:rPr kumimoji="1" lang="ja-JP" altLang="en-US" sz="1400" dirty="0" smtClean="0"/>
              <a:t>を</a:t>
            </a:r>
            <a:endParaRPr kumimoji="1" lang="en-US" altLang="ja-JP" sz="1400" dirty="0" smtClean="0"/>
          </a:p>
          <a:p>
            <a:r>
              <a:rPr kumimoji="1" lang="ja-JP" altLang="en-US" sz="1400" dirty="0" smtClean="0"/>
              <a:t>取り出し、</a:t>
            </a:r>
            <a:endParaRPr kumimoji="1" lang="ja-JP" altLang="en-US" sz="1400" dirty="0"/>
          </a:p>
        </p:txBody>
      </p:sp>
      <p:pic>
        <p:nvPicPr>
          <p:cNvPr id="13" name="図 12"/>
          <p:cNvPicPr>
            <a:picLocks noChangeAspect="1"/>
          </p:cNvPicPr>
          <p:nvPr/>
        </p:nvPicPr>
        <p:blipFill>
          <a:blip r:embed="rId6"/>
          <a:stretch>
            <a:fillRect/>
          </a:stretch>
        </p:blipFill>
        <p:spPr>
          <a:xfrm>
            <a:off x="1931406" y="3551653"/>
            <a:ext cx="1644735" cy="476274"/>
          </a:xfrm>
          <a:prstGeom prst="rect">
            <a:avLst/>
          </a:prstGeom>
        </p:spPr>
      </p:pic>
      <p:sp>
        <p:nvSpPr>
          <p:cNvPr id="29" name="左カーブ矢印 28"/>
          <p:cNvSpPr/>
          <p:nvPr/>
        </p:nvSpPr>
        <p:spPr>
          <a:xfrm rot="3316222">
            <a:off x="5620269" y="4594710"/>
            <a:ext cx="808474" cy="27157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下カーブ矢印 29"/>
          <p:cNvSpPr/>
          <p:nvPr/>
        </p:nvSpPr>
        <p:spPr>
          <a:xfrm rot="17040815">
            <a:off x="267878" y="4513029"/>
            <a:ext cx="2557698"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テキスト ボックス 30"/>
          <p:cNvSpPr txBox="1"/>
          <p:nvPr/>
        </p:nvSpPr>
        <p:spPr>
          <a:xfrm>
            <a:off x="1806770" y="3765790"/>
            <a:ext cx="3326167" cy="307777"/>
          </a:xfrm>
          <a:prstGeom prst="rect">
            <a:avLst/>
          </a:prstGeom>
          <a:noFill/>
        </p:spPr>
        <p:txBody>
          <a:bodyPr wrap="none" rtlCol="0">
            <a:spAutoFit/>
          </a:bodyPr>
          <a:lstStyle/>
          <a:p>
            <a:r>
              <a:rPr kumimoji="1" lang="ja-JP" altLang="en-US" sz="1400" dirty="0" smtClean="0"/>
              <a:t>（４）</a:t>
            </a:r>
            <a:r>
              <a:rPr kumimoji="1" lang="en-US" altLang="ja-JP" sz="1400" dirty="0" err="1" smtClean="0"/>
              <a:t>JarManifestViewer.wxs</a:t>
            </a:r>
            <a:r>
              <a:rPr kumimoji="1" lang="en-US" altLang="ja-JP" sz="1400" dirty="0" smtClean="0"/>
              <a:t> </a:t>
            </a:r>
            <a:r>
              <a:rPr kumimoji="1" lang="ja-JP" altLang="en-US" sz="1400" dirty="0" smtClean="0"/>
              <a:t>に変えて保存</a:t>
            </a:r>
            <a:endParaRPr kumimoji="1" lang="ja-JP" altLang="en-US" sz="1400" dirty="0"/>
          </a:p>
        </p:txBody>
      </p:sp>
    </p:spTree>
    <p:extLst>
      <p:ext uri="{BB962C8B-B14F-4D97-AF65-F5344CB8AC3E}">
        <p14:creationId xmlns:p14="http://schemas.microsoft.com/office/powerpoint/2010/main" val="1861836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デモ４</a:t>
            </a:r>
            <a:endParaRPr kumimoji="1" lang="ja-JP" altLang="en-US" dirty="0"/>
          </a:p>
        </p:txBody>
      </p:sp>
      <p:sp>
        <p:nvSpPr>
          <p:cNvPr id="4" name="テキスト ボックス 3"/>
          <p:cNvSpPr txBox="1"/>
          <p:nvPr/>
        </p:nvSpPr>
        <p:spPr>
          <a:xfrm>
            <a:off x="250825" y="1804896"/>
            <a:ext cx="1386918" cy="307777"/>
          </a:xfrm>
          <a:prstGeom prst="rect">
            <a:avLst/>
          </a:prstGeom>
          <a:noFill/>
        </p:spPr>
        <p:txBody>
          <a:bodyPr wrap="none" rtlCol="0">
            <a:spAutoFit/>
          </a:bodyPr>
          <a:lstStyle/>
          <a:p>
            <a:r>
              <a:rPr kumimoji="1" lang="ja-JP" altLang="en-US" sz="1400" dirty="0" smtClean="0"/>
              <a:t>（１）</a:t>
            </a:r>
            <a:r>
              <a:rPr kumimoji="1" lang="en-US" altLang="ja-JP" sz="1400" dirty="0" smtClean="0"/>
              <a:t>UUID</a:t>
            </a:r>
            <a:r>
              <a:rPr kumimoji="1" lang="ja-JP" altLang="en-US" sz="1400" dirty="0" smtClean="0"/>
              <a:t>を生成</a:t>
            </a:r>
            <a:endParaRPr kumimoji="1" lang="ja-JP" altLang="en-US" sz="1400" dirty="0"/>
          </a:p>
        </p:txBody>
      </p:sp>
      <p:pic>
        <p:nvPicPr>
          <p:cNvPr id="6" name="図 5"/>
          <p:cNvPicPr>
            <a:picLocks noChangeAspect="1"/>
          </p:cNvPicPr>
          <p:nvPr/>
        </p:nvPicPr>
        <p:blipFill>
          <a:blip r:embed="rId3"/>
          <a:stretch>
            <a:fillRect/>
          </a:stretch>
        </p:blipFill>
        <p:spPr>
          <a:xfrm>
            <a:off x="250825" y="2110724"/>
            <a:ext cx="3169047" cy="1129301"/>
          </a:xfrm>
          <a:prstGeom prst="rect">
            <a:avLst/>
          </a:prstGeom>
        </p:spPr>
      </p:pic>
      <p:sp>
        <p:nvSpPr>
          <p:cNvPr id="7" name="テキスト ボックス 6"/>
          <p:cNvSpPr txBox="1"/>
          <p:nvPr/>
        </p:nvSpPr>
        <p:spPr>
          <a:xfrm>
            <a:off x="3791762" y="1948327"/>
            <a:ext cx="2688172" cy="307777"/>
          </a:xfrm>
          <a:prstGeom prst="rect">
            <a:avLst/>
          </a:prstGeom>
          <a:noFill/>
        </p:spPr>
        <p:txBody>
          <a:bodyPr wrap="none" rtlCol="0">
            <a:spAutoFit/>
          </a:bodyPr>
          <a:lstStyle/>
          <a:p>
            <a:r>
              <a:rPr kumimoji="1" lang="ja-JP" altLang="en-US" sz="1400" dirty="0" smtClean="0"/>
              <a:t>（２）</a:t>
            </a:r>
            <a:r>
              <a:rPr kumimoji="1" lang="en-US" altLang="ja-JP" sz="1400" dirty="0" err="1" smtClean="0"/>
              <a:t>JarManifestViewer.wxs</a:t>
            </a:r>
            <a:r>
              <a:rPr kumimoji="1" lang="ja-JP" altLang="en-US" sz="1400" dirty="0" smtClean="0"/>
              <a:t>の編集</a:t>
            </a:r>
            <a:endParaRPr kumimoji="1" lang="ja-JP" altLang="en-US" sz="1400" dirty="0"/>
          </a:p>
        </p:txBody>
      </p:sp>
      <p:pic>
        <p:nvPicPr>
          <p:cNvPr id="8" name="図 7"/>
          <p:cNvPicPr>
            <a:picLocks noChangeAspect="1"/>
          </p:cNvPicPr>
          <p:nvPr/>
        </p:nvPicPr>
        <p:blipFill>
          <a:blip r:embed="rId4"/>
          <a:stretch>
            <a:fillRect/>
          </a:stretch>
        </p:blipFill>
        <p:spPr>
          <a:xfrm>
            <a:off x="3923928" y="2276872"/>
            <a:ext cx="5112013" cy="2063856"/>
          </a:xfrm>
          <a:prstGeom prst="rect">
            <a:avLst/>
          </a:prstGeom>
        </p:spPr>
      </p:pic>
      <p:sp>
        <p:nvSpPr>
          <p:cNvPr id="9" name="正方形/長方形 8"/>
          <p:cNvSpPr/>
          <p:nvPr/>
        </p:nvSpPr>
        <p:spPr>
          <a:xfrm>
            <a:off x="5998712" y="3335696"/>
            <a:ext cx="1296144" cy="1653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曲線コネクタ 10"/>
          <p:cNvCxnSpPr/>
          <p:nvPr/>
        </p:nvCxnSpPr>
        <p:spPr>
          <a:xfrm>
            <a:off x="3055930" y="3000481"/>
            <a:ext cx="2938880" cy="338744"/>
          </a:xfrm>
          <a:prstGeom prst="curvedConnector3">
            <a:avLst>
              <a:gd name="adj1" fmla="val 5526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四角形吹き出し 12"/>
          <p:cNvSpPr/>
          <p:nvPr/>
        </p:nvSpPr>
        <p:spPr>
          <a:xfrm>
            <a:off x="250825" y="4149080"/>
            <a:ext cx="4033143" cy="792088"/>
          </a:xfrm>
          <a:prstGeom prst="wedgeRectCallout">
            <a:avLst>
              <a:gd name="adj1" fmla="val 63849"/>
              <a:gd name="adj2" fmla="val -60580"/>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50" dirty="0">
                <a:latin typeface="Consolas" panose="020B0609020204030204" pitchFamily="49" charset="0"/>
              </a:rPr>
              <a:t>&lt;</a:t>
            </a:r>
            <a:r>
              <a:rPr kumimoji="1" lang="en-US" altLang="ja-JP" sz="1050" dirty="0" err="1">
                <a:latin typeface="Consolas" panose="020B0609020204030204" pitchFamily="49" charset="0"/>
              </a:rPr>
              <a:t>MajorUpgrade</a:t>
            </a:r>
            <a:r>
              <a:rPr kumimoji="1" lang="en-US" altLang="ja-JP" sz="1050" dirty="0">
                <a:latin typeface="Consolas" panose="020B0609020204030204" pitchFamily="49" charset="0"/>
              </a:rPr>
              <a:t> </a:t>
            </a:r>
            <a:r>
              <a:rPr kumimoji="1" lang="en-US" altLang="ja-JP" sz="1050" dirty="0" err="1">
                <a:latin typeface="Consolas" panose="020B0609020204030204" pitchFamily="49" charset="0"/>
              </a:rPr>
              <a:t>DowngradeErrorMessage</a:t>
            </a:r>
            <a:r>
              <a:rPr kumimoji="1" lang="en-US" altLang="ja-JP" sz="1050" dirty="0">
                <a:latin typeface="Consolas" panose="020B0609020204030204" pitchFamily="49" charset="0"/>
              </a:rPr>
              <a:t>="Already new [</a:t>
            </a:r>
            <a:r>
              <a:rPr kumimoji="1" lang="en-US" altLang="ja-JP" sz="1050" dirty="0" err="1">
                <a:latin typeface="Consolas" panose="020B0609020204030204" pitchFamily="49" charset="0"/>
              </a:rPr>
              <a:t>ProductName</a:t>
            </a:r>
            <a:r>
              <a:rPr kumimoji="1" lang="en-US" altLang="ja-JP" sz="1050" dirty="0">
                <a:latin typeface="Consolas" panose="020B0609020204030204" pitchFamily="49" charset="0"/>
              </a:rPr>
              <a:t>] installed. Stopping to install." /&gt;</a:t>
            </a:r>
            <a:endParaRPr kumimoji="1" lang="ja-JP" altLang="en-US" sz="1050" dirty="0">
              <a:latin typeface="Consolas" panose="020B0609020204030204" pitchFamily="49" charset="0"/>
            </a:endParaRPr>
          </a:p>
        </p:txBody>
      </p:sp>
      <p:sp>
        <p:nvSpPr>
          <p:cNvPr id="14" name="テキスト ボックス 13"/>
          <p:cNvSpPr txBox="1"/>
          <p:nvPr/>
        </p:nvSpPr>
        <p:spPr>
          <a:xfrm>
            <a:off x="276149" y="5301208"/>
            <a:ext cx="1796774" cy="307777"/>
          </a:xfrm>
          <a:prstGeom prst="rect">
            <a:avLst/>
          </a:prstGeom>
          <a:noFill/>
        </p:spPr>
        <p:txBody>
          <a:bodyPr wrap="none" rtlCol="0">
            <a:spAutoFit/>
          </a:bodyPr>
          <a:lstStyle/>
          <a:p>
            <a:r>
              <a:rPr kumimoji="1" lang="ja-JP" altLang="en-US" sz="1400" dirty="0" smtClean="0"/>
              <a:t>（３）</a:t>
            </a:r>
            <a:r>
              <a:rPr kumimoji="1" lang="en-US" altLang="ja-JP" sz="1400" dirty="0" err="1" smtClean="0"/>
              <a:t>javapackager</a:t>
            </a:r>
            <a:r>
              <a:rPr kumimoji="1" lang="ja-JP" altLang="en-US" sz="1400" dirty="0" smtClean="0"/>
              <a:t>実行</a:t>
            </a:r>
            <a:endParaRPr kumimoji="1" lang="ja-JP" altLang="en-US" sz="1400" dirty="0"/>
          </a:p>
        </p:txBody>
      </p:sp>
    </p:spTree>
    <p:extLst>
      <p:ext uri="{BB962C8B-B14F-4D97-AF65-F5344CB8AC3E}">
        <p14:creationId xmlns:p14="http://schemas.microsoft.com/office/powerpoint/2010/main" val="557541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Java</a:t>
            </a:r>
            <a:r>
              <a:rPr kumimoji="1" lang="ja-JP" altLang="en-US" dirty="0"/>
              <a:t>プログラムを使ってもらう</a:t>
            </a:r>
          </a:p>
        </p:txBody>
      </p:sp>
      <p:pic>
        <p:nvPicPr>
          <p:cNvPr id="4" name="コンテンツ プレースホルダー 3"/>
          <p:cNvPicPr>
            <a:picLocks noGrp="1" noChangeAspect="1"/>
          </p:cNvPicPr>
          <p:nvPr>
            <p:ph idx="1"/>
          </p:nvPr>
        </p:nvPicPr>
        <p:blipFill>
          <a:blip r:embed="rId3"/>
          <a:stretch>
            <a:fillRect/>
          </a:stretch>
        </p:blipFill>
        <p:spPr>
          <a:xfrm>
            <a:off x="467544" y="1916832"/>
            <a:ext cx="8046156" cy="4525963"/>
          </a:xfrm>
          <a:prstGeom prst="rect">
            <a:avLst/>
          </a:prstGeom>
        </p:spPr>
      </p:pic>
      <p:sp>
        <p:nvSpPr>
          <p:cNvPr id="5" name="雲形吹き出し 4"/>
          <p:cNvSpPr/>
          <p:nvPr/>
        </p:nvSpPr>
        <p:spPr>
          <a:xfrm>
            <a:off x="611560" y="2564904"/>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200000"/>
              </a:lnSpc>
              <a:buFont typeface="Arial" panose="020B0604020202020204" pitchFamily="34" charset="0"/>
              <a:buChar char="•"/>
            </a:pPr>
            <a:r>
              <a:rPr kumimoji="1" lang="ja-JP" altLang="en-US" sz="2400" dirty="0" smtClean="0"/>
              <a:t>簡単な配布、インストール、実行</a:t>
            </a:r>
            <a:endParaRPr kumimoji="1" lang="en-US" altLang="ja-JP" sz="2400" dirty="0" smtClean="0"/>
          </a:p>
          <a:p>
            <a:pPr marL="285750" indent="-285750">
              <a:lnSpc>
                <a:spcPct val="200000"/>
              </a:lnSpc>
              <a:buFont typeface="Arial" panose="020B0604020202020204" pitchFamily="34" charset="0"/>
              <a:buChar char="•"/>
            </a:pPr>
            <a:r>
              <a:rPr kumimoji="1" lang="en-US" altLang="ja-JP" sz="2400" dirty="0" smtClean="0"/>
              <a:t>CPU</a:t>
            </a:r>
            <a:r>
              <a:rPr kumimoji="1" lang="ja-JP" altLang="en-US" sz="2400" dirty="0" err="1" smtClean="0"/>
              <a:t>やメ</a:t>
            </a:r>
            <a:r>
              <a:rPr kumimoji="1" lang="ja-JP" altLang="en-US" sz="2400" dirty="0" smtClean="0"/>
              <a:t>モリの使用は控え目</a:t>
            </a:r>
            <a:endParaRPr kumimoji="1" lang="ja-JP" altLang="en-US" sz="2400" dirty="0"/>
          </a:p>
        </p:txBody>
      </p:sp>
    </p:spTree>
    <p:extLst>
      <p:ext uri="{BB962C8B-B14F-4D97-AF65-F5344CB8AC3E}">
        <p14:creationId xmlns:p14="http://schemas.microsoft.com/office/powerpoint/2010/main" val="1263812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補遺</a:t>
            </a:r>
            <a:endParaRPr kumimoji="1" lang="ja-JP" altLang="en-US" sz="7200" dirty="0"/>
          </a:p>
        </p:txBody>
      </p:sp>
    </p:spTree>
    <p:extLst>
      <p:ext uri="{BB962C8B-B14F-4D97-AF65-F5344CB8AC3E}">
        <p14:creationId xmlns:p14="http://schemas.microsoft.com/office/powerpoint/2010/main" val="9241388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en-US" altLang="ja-JP" dirty="0"/>
          </a:p>
        </p:txBody>
      </p:sp>
      <p:sp>
        <p:nvSpPr>
          <p:cNvPr id="5" name="メモ 4"/>
          <p:cNvSpPr/>
          <p:nvPr/>
        </p:nvSpPr>
        <p:spPr>
          <a:xfrm>
            <a:off x="547485" y="2723482"/>
            <a:ext cx="1091959"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(*.java)</a:t>
            </a:r>
          </a:p>
        </p:txBody>
      </p:sp>
      <p:sp>
        <p:nvSpPr>
          <p:cNvPr id="6" name="円/楕円 5"/>
          <p:cNvSpPr/>
          <p:nvPr/>
        </p:nvSpPr>
        <p:spPr>
          <a:xfrm>
            <a:off x="1999168" y="3581023"/>
            <a:ext cx="1656184"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コンパイラ</a:t>
            </a:r>
            <a:endParaRPr kumimoji="1" lang="en-US" altLang="ja-JP" dirty="0" smtClean="0"/>
          </a:p>
          <a:p>
            <a:pPr algn="ctr"/>
            <a:r>
              <a:rPr kumimoji="1" lang="en-US" altLang="ja-JP" dirty="0" err="1"/>
              <a:t>javac</a:t>
            </a:r>
            <a:endParaRPr kumimoji="1" lang="ja-JP" altLang="en-US" dirty="0"/>
          </a:p>
        </p:txBody>
      </p:sp>
      <p:sp>
        <p:nvSpPr>
          <p:cNvPr id="9" name="メモ 8"/>
          <p:cNvSpPr/>
          <p:nvPr/>
        </p:nvSpPr>
        <p:spPr>
          <a:xfrm>
            <a:off x="4129006" y="4310610"/>
            <a:ext cx="1111969" cy="1017302"/>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クラス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(*.class)</a:t>
            </a:r>
          </a:p>
        </p:txBody>
      </p:sp>
      <p:sp>
        <p:nvSpPr>
          <p:cNvPr id="10" name="下カーブ矢印 9"/>
          <p:cNvSpPr/>
          <p:nvPr/>
        </p:nvSpPr>
        <p:spPr>
          <a:xfrm>
            <a:off x="1675110" y="2961218"/>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5238925" y="306552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10800000" flipH="1">
            <a:off x="1730778" y="4621382"/>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メモ 13"/>
          <p:cNvSpPr/>
          <p:nvPr/>
        </p:nvSpPr>
        <p:spPr>
          <a:xfrm>
            <a:off x="385223" y="2564904"/>
            <a:ext cx="1090590"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(*.java)</a:t>
            </a:r>
          </a:p>
        </p:txBody>
      </p:sp>
      <p:sp>
        <p:nvSpPr>
          <p:cNvPr id="15" name="メモ 14"/>
          <p:cNvSpPr/>
          <p:nvPr/>
        </p:nvSpPr>
        <p:spPr>
          <a:xfrm>
            <a:off x="3989855" y="4197085"/>
            <a:ext cx="1111969" cy="1017302"/>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クラス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(*.class)</a:t>
            </a:r>
          </a:p>
        </p:txBody>
      </p:sp>
      <p:sp>
        <p:nvSpPr>
          <p:cNvPr id="16" name="下カーブ矢印 15"/>
          <p:cNvSpPr/>
          <p:nvPr/>
        </p:nvSpPr>
        <p:spPr>
          <a:xfrm rot="10800000" flipH="1">
            <a:off x="3093302" y="449707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メモ 16"/>
          <p:cNvSpPr/>
          <p:nvPr/>
        </p:nvSpPr>
        <p:spPr>
          <a:xfrm>
            <a:off x="4009430" y="2723482"/>
            <a:ext cx="1090590"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各種</a:t>
            </a:r>
            <a:endParaRPr kumimoji="1" lang="en-US" altLang="ja-JP" dirty="0" smtClean="0"/>
          </a:p>
          <a:p>
            <a:pPr algn="ctr"/>
            <a:r>
              <a:rPr kumimoji="1" lang="ja-JP" altLang="en-US" dirty="0" smtClean="0"/>
              <a:t>リソース</a:t>
            </a:r>
            <a:endParaRPr kumimoji="1" lang="en-US" altLang="ja-JP" dirty="0" smtClean="0"/>
          </a:p>
          <a:p>
            <a:pPr algn="ctr"/>
            <a:r>
              <a:rPr kumimoji="1" lang="ja-JP" altLang="en-US" dirty="0" smtClean="0"/>
              <a:t>ファイル</a:t>
            </a:r>
            <a:endParaRPr kumimoji="1" lang="en-US" altLang="ja-JP" dirty="0"/>
          </a:p>
        </p:txBody>
      </p:sp>
      <p:sp>
        <p:nvSpPr>
          <p:cNvPr id="18" name="メモ 17"/>
          <p:cNvSpPr/>
          <p:nvPr/>
        </p:nvSpPr>
        <p:spPr>
          <a:xfrm>
            <a:off x="3847559" y="2589133"/>
            <a:ext cx="1090590"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各種</a:t>
            </a:r>
            <a:endParaRPr kumimoji="1" lang="en-US" altLang="ja-JP" dirty="0" smtClean="0"/>
          </a:p>
          <a:p>
            <a:pPr algn="ctr"/>
            <a:r>
              <a:rPr kumimoji="1" lang="ja-JP" altLang="en-US" dirty="0" smtClean="0"/>
              <a:t>リソース</a:t>
            </a:r>
            <a:endParaRPr kumimoji="1" lang="en-US" altLang="ja-JP" dirty="0" smtClean="0"/>
          </a:p>
          <a:p>
            <a:pPr algn="ctr"/>
            <a:r>
              <a:rPr kumimoji="1" lang="ja-JP" altLang="en-US" dirty="0" smtClean="0"/>
              <a:t>ファイル</a:t>
            </a:r>
            <a:endParaRPr kumimoji="1" lang="en-US" altLang="ja-JP" dirty="0"/>
          </a:p>
        </p:txBody>
      </p:sp>
      <p:sp>
        <p:nvSpPr>
          <p:cNvPr id="19" name="円/楕円 18"/>
          <p:cNvSpPr/>
          <p:nvPr/>
        </p:nvSpPr>
        <p:spPr>
          <a:xfrm>
            <a:off x="5484434" y="3505722"/>
            <a:ext cx="1728179" cy="884854"/>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アーカイバ</a:t>
            </a:r>
            <a:endParaRPr kumimoji="1" lang="en-US" altLang="ja-JP" dirty="0" smtClean="0"/>
          </a:p>
          <a:p>
            <a:pPr algn="ctr"/>
            <a:r>
              <a:rPr kumimoji="1" lang="en-US" altLang="ja-JP" dirty="0" smtClean="0"/>
              <a:t>ja</a:t>
            </a:r>
            <a:r>
              <a:rPr kumimoji="1" lang="ja-JP" altLang="en-US" dirty="0" smtClean="0"/>
              <a:t>ｒ</a:t>
            </a:r>
            <a:endParaRPr kumimoji="1" lang="ja-JP" altLang="en-US" dirty="0"/>
          </a:p>
        </p:txBody>
      </p:sp>
      <p:sp>
        <p:nvSpPr>
          <p:cNvPr id="20" name="下カーブ矢印 19"/>
          <p:cNvSpPr/>
          <p:nvPr/>
        </p:nvSpPr>
        <p:spPr>
          <a:xfrm rot="10800000" flipH="1">
            <a:off x="5307354" y="4519966"/>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メモ 20"/>
          <p:cNvSpPr/>
          <p:nvPr/>
        </p:nvSpPr>
        <p:spPr>
          <a:xfrm>
            <a:off x="7387702" y="4130922"/>
            <a:ext cx="1204521"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(*.jar)</a:t>
            </a:r>
          </a:p>
        </p:txBody>
      </p:sp>
      <p:sp>
        <p:nvSpPr>
          <p:cNvPr id="22" name="下カーブ矢印 21"/>
          <p:cNvSpPr/>
          <p:nvPr/>
        </p:nvSpPr>
        <p:spPr>
          <a:xfrm rot="10800000" flipH="1">
            <a:off x="6615159" y="4510356"/>
            <a:ext cx="724945"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メモ 22"/>
          <p:cNvSpPr/>
          <p:nvPr/>
        </p:nvSpPr>
        <p:spPr>
          <a:xfrm>
            <a:off x="538786" y="4549154"/>
            <a:ext cx="1151433" cy="98264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外部</a:t>
            </a:r>
            <a:endParaRPr kumimoji="1" lang="en-US" altLang="ja-JP" dirty="0" smtClean="0"/>
          </a:p>
          <a:p>
            <a:pPr algn="ctr"/>
            <a:r>
              <a:rPr kumimoji="1" lang="ja-JP" altLang="en-US" dirty="0" smtClean="0"/>
              <a:t>ライブラリ</a:t>
            </a:r>
            <a:endParaRPr kumimoji="1" lang="en-US" altLang="ja-JP" dirty="0"/>
          </a:p>
          <a:p>
            <a:pPr algn="ctr"/>
            <a:r>
              <a:rPr kumimoji="1" lang="en-US" altLang="ja-JP" dirty="0" smtClean="0"/>
              <a:t>(*.jar)</a:t>
            </a:r>
          </a:p>
        </p:txBody>
      </p:sp>
      <p:sp>
        <p:nvSpPr>
          <p:cNvPr id="12" name="メモ 11"/>
          <p:cNvSpPr/>
          <p:nvPr/>
        </p:nvSpPr>
        <p:spPr>
          <a:xfrm>
            <a:off x="422424" y="4390576"/>
            <a:ext cx="1151433" cy="98264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外部</a:t>
            </a:r>
            <a:endParaRPr kumimoji="1" lang="en-US" altLang="ja-JP" dirty="0" smtClean="0"/>
          </a:p>
          <a:p>
            <a:pPr algn="ctr"/>
            <a:r>
              <a:rPr kumimoji="1" lang="ja-JP" altLang="en-US" dirty="0" smtClean="0"/>
              <a:t>ライブラリ</a:t>
            </a:r>
            <a:endParaRPr kumimoji="1" lang="en-US" altLang="ja-JP" dirty="0"/>
          </a:p>
          <a:p>
            <a:pPr algn="ctr"/>
            <a:r>
              <a:rPr kumimoji="1" lang="en-US" altLang="ja-JP" dirty="0" smtClean="0"/>
              <a:t>(*.jar)</a:t>
            </a:r>
          </a:p>
        </p:txBody>
      </p:sp>
      <p:sp>
        <p:nvSpPr>
          <p:cNvPr id="24" name="テキスト ボックス 23"/>
          <p:cNvSpPr txBox="1"/>
          <p:nvPr/>
        </p:nvSpPr>
        <p:spPr>
          <a:xfrm>
            <a:off x="539552" y="1705344"/>
            <a:ext cx="8064896"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プログラムのコンパイルと実行の流れ（非インストーラー）</a:t>
            </a:r>
            <a:endParaRPr kumimoji="1" lang="ja-JP" altLang="en-US" sz="2400" dirty="0"/>
          </a:p>
        </p:txBody>
      </p:sp>
    </p:spTree>
    <p:extLst>
      <p:ext uri="{BB962C8B-B14F-4D97-AF65-F5344CB8AC3E}">
        <p14:creationId xmlns:p14="http://schemas.microsoft.com/office/powerpoint/2010/main" val="41526710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6" name="円/楕円 5"/>
          <p:cNvSpPr/>
          <p:nvPr/>
        </p:nvSpPr>
        <p:spPr>
          <a:xfrm>
            <a:off x="3159947" y="3079369"/>
            <a:ext cx="1728179"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endParaRPr kumimoji="1" lang="ja-JP" altLang="en-US" dirty="0"/>
          </a:p>
        </p:txBody>
      </p:sp>
      <p:sp>
        <p:nvSpPr>
          <p:cNvPr id="9" name="メモ 8"/>
          <p:cNvSpPr/>
          <p:nvPr/>
        </p:nvSpPr>
        <p:spPr>
          <a:xfrm>
            <a:off x="772435" y="5157192"/>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endParaRPr kumimoji="1" lang="en-US" altLang="ja-JP" dirty="0" smtClean="0"/>
          </a:p>
          <a:p>
            <a:pPr algn="ctr"/>
            <a:r>
              <a:rPr kumimoji="1" lang="ja-JP" altLang="en-US" dirty="0" smtClean="0"/>
              <a:t>（</a:t>
            </a:r>
            <a:r>
              <a:rPr kumimoji="1" lang="en-US" altLang="ja-JP" dirty="0" smtClean="0"/>
              <a:t>JRE</a:t>
            </a:r>
            <a:r>
              <a:rPr kumimoji="1" lang="ja-JP" altLang="en-US" dirty="0" smtClean="0"/>
              <a:t>）</a:t>
            </a:r>
            <a:endParaRPr kumimoji="1" lang="en-US" altLang="ja-JP" dirty="0" smtClean="0"/>
          </a:p>
        </p:txBody>
      </p:sp>
      <p:sp>
        <p:nvSpPr>
          <p:cNvPr id="10" name="下カーブ矢印 9"/>
          <p:cNvSpPr/>
          <p:nvPr/>
        </p:nvSpPr>
        <p:spPr>
          <a:xfrm>
            <a:off x="2467901" y="2724701"/>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4716076" y="260972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9686610" flipH="1">
            <a:off x="2533563" y="3893584"/>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メモ 17"/>
          <p:cNvSpPr/>
          <p:nvPr/>
        </p:nvSpPr>
        <p:spPr>
          <a:xfrm>
            <a:off x="755576" y="2420888"/>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(*.jar)</a:t>
            </a:r>
          </a:p>
        </p:txBody>
      </p:sp>
      <p:pic>
        <p:nvPicPr>
          <p:cNvPr id="3" name="図 2"/>
          <p:cNvPicPr>
            <a:picLocks noChangeAspect="1"/>
          </p:cNvPicPr>
          <p:nvPr/>
        </p:nvPicPr>
        <p:blipFill>
          <a:blip r:embed="rId3"/>
          <a:stretch>
            <a:fillRect/>
          </a:stretch>
        </p:blipFill>
        <p:spPr>
          <a:xfrm>
            <a:off x="5592860" y="2911348"/>
            <a:ext cx="2385970" cy="1708799"/>
          </a:xfrm>
          <a:prstGeom prst="rect">
            <a:avLst/>
          </a:prstGeom>
        </p:spPr>
      </p:pic>
      <p:sp>
        <p:nvSpPr>
          <p:cNvPr id="19" name="メモ 18"/>
          <p:cNvSpPr/>
          <p:nvPr/>
        </p:nvSpPr>
        <p:spPr>
          <a:xfrm>
            <a:off x="4011016" y="5157192"/>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0" name="下カーブ矢印 19"/>
          <p:cNvSpPr/>
          <p:nvPr/>
        </p:nvSpPr>
        <p:spPr>
          <a:xfrm rot="8178789" flipH="1">
            <a:off x="5659806" y="5067521"/>
            <a:ext cx="1347113" cy="4768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メモ 13"/>
          <p:cNvSpPr/>
          <p:nvPr/>
        </p:nvSpPr>
        <p:spPr>
          <a:xfrm>
            <a:off x="1022047" y="3796085"/>
            <a:ext cx="1445854" cy="98264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外部</a:t>
            </a:r>
            <a:endParaRPr kumimoji="1" lang="en-US" altLang="ja-JP" dirty="0" smtClean="0"/>
          </a:p>
          <a:p>
            <a:pPr algn="ctr"/>
            <a:r>
              <a:rPr kumimoji="1" lang="ja-JP" altLang="en-US" dirty="0" smtClean="0"/>
              <a:t>ライブラリ</a:t>
            </a:r>
            <a:endParaRPr kumimoji="1" lang="en-US" altLang="ja-JP" dirty="0"/>
          </a:p>
          <a:p>
            <a:pPr algn="ctr"/>
            <a:r>
              <a:rPr kumimoji="1" lang="en-US" altLang="ja-JP" dirty="0" smtClean="0"/>
              <a:t>(*.jar)</a:t>
            </a:r>
          </a:p>
        </p:txBody>
      </p:sp>
      <p:sp>
        <p:nvSpPr>
          <p:cNvPr id="15" name="メモ 14"/>
          <p:cNvSpPr/>
          <p:nvPr/>
        </p:nvSpPr>
        <p:spPr>
          <a:xfrm>
            <a:off x="755577" y="3637507"/>
            <a:ext cx="1532494" cy="98264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外部</a:t>
            </a:r>
            <a:endParaRPr kumimoji="1" lang="en-US" altLang="ja-JP" dirty="0" smtClean="0"/>
          </a:p>
          <a:p>
            <a:pPr algn="ctr"/>
            <a:r>
              <a:rPr kumimoji="1" lang="ja-JP" altLang="en-US" dirty="0" smtClean="0"/>
              <a:t>ライブラリ</a:t>
            </a:r>
            <a:endParaRPr kumimoji="1" lang="en-US" altLang="ja-JP" dirty="0"/>
          </a:p>
          <a:p>
            <a:pPr algn="ctr"/>
            <a:r>
              <a:rPr kumimoji="1" lang="en-US" altLang="ja-JP" dirty="0" smtClean="0"/>
              <a:t>(*.jar)</a:t>
            </a:r>
          </a:p>
        </p:txBody>
      </p:sp>
      <p:sp>
        <p:nvSpPr>
          <p:cNvPr id="16" name="下カーブ矢印 15"/>
          <p:cNvSpPr/>
          <p:nvPr/>
        </p:nvSpPr>
        <p:spPr>
          <a:xfrm rot="7635600" flipH="1">
            <a:off x="2323433" y="4605585"/>
            <a:ext cx="1841235" cy="4768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539552" y="1705344"/>
            <a:ext cx="8064896"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プログラムのコンパイルと実行の流れ（非インストーラー）</a:t>
            </a:r>
            <a:endParaRPr kumimoji="1" lang="ja-JP" altLang="en-US" sz="2400" dirty="0"/>
          </a:p>
        </p:txBody>
      </p:sp>
    </p:spTree>
    <p:extLst>
      <p:ext uri="{BB962C8B-B14F-4D97-AF65-F5344CB8AC3E}">
        <p14:creationId xmlns:p14="http://schemas.microsoft.com/office/powerpoint/2010/main" val="1473630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6" name="円/楕円 5"/>
          <p:cNvSpPr/>
          <p:nvPr/>
        </p:nvSpPr>
        <p:spPr>
          <a:xfrm>
            <a:off x="3808297" y="3624261"/>
            <a:ext cx="2203863"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dirty="0" err="1" smtClean="0"/>
              <a:t>javapackager</a:t>
            </a:r>
            <a:endParaRPr kumimoji="1" lang="ja-JP" altLang="en-US" sz="2000" dirty="0"/>
          </a:p>
        </p:txBody>
      </p:sp>
      <p:sp>
        <p:nvSpPr>
          <p:cNvPr id="9" name="メモ 8"/>
          <p:cNvSpPr/>
          <p:nvPr/>
        </p:nvSpPr>
        <p:spPr>
          <a:xfrm>
            <a:off x="530376" y="5624272"/>
            <a:ext cx="2164753" cy="645249"/>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endParaRPr kumimoji="1" lang="en-US" altLang="ja-JP" dirty="0" smtClean="0"/>
          </a:p>
          <a:p>
            <a:pPr algn="ctr"/>
            <a:r>
              <a:rPr kumimoji="1" lang="ja-JP" altLang="en-US" dirty="0" smtClean="0"/>
              <a:t>（</a:t>
            </a:r>
            <a:r>
              <a:rPr kumimoji="1" lang="en-US" altLang="ja-JP" dirty="0" smtClean="0"/>
              <a:t>JRE</a:t>
            </a:r>
            <a:r>
              <a:rPr kumimoji="1" lang="ja-JP" altLang="en-US" dirty="0" smtClean="0"/>
              <a:t>）</a:t>
            </a:r>
            <a:endParaRPr kumimoji="1" lang="en-US" altLang="ja-JP" dirty="0" smtClean="0"/>
          </a:p>
        </p:txBody>
      </p:sp>
      <p:sp>
        <p:nvSpPr>
          <p:cNvPr id="10" name="下カーブ矢印 9"/>
          <p:cNvSpPr/>
          <p:nvPr/>
        </p:nvSpPr>
        <p:spPr>
          <a:xfrm rot="1629585">
            <a:off x="2754522" y="3061349"/>
            <a:ext cx="1408652" cy="2839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5580112" y="3265967"/>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10800000" flipH="1">
            <a:off x="2827864" y="4030116"/>
            <a:ext cx="999789"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メモ 17"/>
          <p:cNvSpPr/>
          <p:nvPr/>
        </p:nvSpPr>
        <p:spPr>
          <a:xfrm>
            <a:off x="505408" y="2679961"/>
            <a:ext cx="2189722" cy="76489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アーカイブファイル</a:t>
            </a:r>
            <a:endParaRPr kumimoji="1" lang="en-US" altLang="ja-JP" dirty="0"/>
          </a:p>
          <a:p>
            <a:pPr algn="ctr"/>
            <a:r>
              <a:rPr kumimoji="1" lang="en-US" altLang="ja-JP" dirty="0" smtClean="0"/>
              <a:t>(*.jar)</a:t>
            </a:r>
          </a:p>
        </p:txBody>
      </p:sp>
      <p:sp>
        <p:nvSpPr>
          <p:cNvPr id="19" name="メモ 18"/>
          <p:cNvSpPr/>
          <p:nvPr/>
        </p:nvSpPr>
        <p:spPr>
          <a:xfrm>
            <a:off x="505408" y="4737327"/>
            <a:ext cx="2189722" cy="551275"/>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0" name="下カーブ矢印 19"/>
          <p:cNvSpPr/>
          <p:nvPr/>
        </p:nvSpPr>
        <p:spPr>
          <a:xfrm rot="8742653" flipH="1">
            <a:off x="2725845" y="5187802"/>
            <a:ext cx="2088674" cy="570754"/>
          </a:xfrm>
          <a:prstGeom prst="curvedDownArrow">
            <a:avLst>
              <a:gd name="adj1" fmla="val 25000"/>
              <a:gd name="adj2" fmla="val 50000"/>
              <a:gd name="adj3" fmla="val 35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530376" y="1735243"/>
            <a:ext cx="6057848" cy="461665"/>
          </a:xfrm>
          <a:prstGeom prst="rect">
            <a:avLst/>
          </a:prstGeom>
          <a:noFill/>
        </p:spPr>
        <p:txBody>
          <a:bodyPr wrap="square" rtlCol="0">
            <a:spAutoFit/>
          </a:bodyPr>
          <a:lstStyle/>
          <a:p>
            <a:r>
              <a:rPr kumimoji="1" lang="en-US" altLang="ja-JP" sz="2400" dirty="0" err="1" smtClean="0"/>
              <a:t>javapackager</a:t>
            </a:r>
            <a:r>
              <a:rPr kumimoji="1" lang="en-US" altLang="ja-JP" sz="2400" dirty="0" smtClean="0"/>
              <a:t> </a:t>
            </a:r>
            <a:r>
              <a:rPr kumimoji="1" lang="ja-JP" altLang="en-US" sz="2400" dirty="0" smtClean="0"/>
              <a:t>でインストーラーファイルを作る</a:t>
            </a:r>
            <a:endParaRPr kumimoji="1" lang="ja-JP" altLang="en-US" sz="2400" dirty="0"/>
          </a:p>
        </p:txBody>
      </p:sp>
      <p:sp>
        <p:nvSpPr>
          <p:cNvPr id="14" name="メモ 13"/>
          <p:cNvSpPr/>
          <p:nvPr/>
        </p:nvSpPr>
        <p:spPr>
          <a:xfrm>
            <a:off x="6451675" y="3520888"/>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
        <p:nvSpPr>
          <p:cNvPr id="4" name="テキスト ボックス 3"/>
          <p:cNvSpPr txBox="1"/>
          <p:nvPr/>
        </p:nvSpPr>
        <p:spPr>
          <a:xfrm>
            <a:off x="4499992" y="5575039"/>
            <a:ext cx="4430483" cy="707886"/>
          </a:xfrm>
          <a:prstGeom prst="rect">
            <a:avLst/>
          </a:prstGeom>
          <a:noFill/>
        </p:spPr>
        <p:txBody>
          <a:bodyPr wrap="square" rtlCol="0">
            <a:spAutoFit/>
          </a:bodyPr>
          <a:lstStyle/>
          <a:p>
            <a:r>
              <a:rPr kumimoji="1" lang="en-US" altLang="ja-JP" sz="2000" dirty="0" err="1"/>
              <a:t>j</a:t>
            </a:r>
            <a:r>
              <a:rPr kumimoji="1" lang="en-US" altLang="ja-JP" sz="2000" dirty="0" err="1" smtClean="0"/>
              <a:t>avapackager</a:t>
            </a:r>
            <a:r>
              <a:rPr kumimoji="1" lang="en-US" altLang="ja-JP" sz="2000" dirty="0" smtClean="0"/>
              <a:t> </a:t>
            </a:r>
            <a:r>
              <a:rPr kumimoji="1" lang="ja-JP" altLang="en-US" sz="2000" dirty="0" smtClean="0"/>
              <a:t>は、</a:t>
            </a:r>
            <a:r>
              <a:rPr kumimoji="1" lang="en-US" altLang="ja-JP" sz="2000" dirty="0" smtClean="0"/>
              <a:t>Java</a:t>
            </a:r>
            <a:r>
              <a:rPr kumimoji="1" lang="ja-JP" altLang="en-US" sz="2000" dirty="0" smtClean="0"/>
              <a:t> </a:t>
            </a:r>
            <a:r>
              <a:rPr kumimoji="1" lang="en-US" altLang="ja-JP" sz="2000" dirty="0" smtClean="0"/>
              <a:t>SE</a:t>
            </a:r>
            <a:r>
              <a:rPr kumimoji="1" lang="ja-JP" altLang="en-US" sz="2000" dirty="0" smtClean="0"/>
              <a:t> </a:t>
            </a:r>
            <a:r>
              <a:rPr kumimoji="1" lang="en-US" altLang="ja-JP" sz="2000" dirty="0" smtClean="0"/>
              <a:t>8u20</a:t>
            </a:r>
            <a:r>
              <a:rPr kumimoji="1" lang="ja-JP" altLang="en-US" sz="2000" dirty="0" smtClean="0"/>
              <a:t>から搭載</a:t>
            </a:r>
            <a:endParaRPr kumimoji="1" lang="en-US" altLang="ja-JP" sz="2000" dirty="0" smtClean="0"/>
          </a:p>
          <a:p>
            <a:r>
              <a:rPr kumimoji="1" lang="ja-JP" altLang="en-US" sz="2000" dirty="0" smtClean="0"/>
              <a:t>（それ以前の</a:t>
            </a:r>
            <a:r>
              <a:rPr kumimoji="1" lang="en-US" altLang="ja-JP" sz="2000" dirty="0" err="1" smtClean="0"/>
              <a:t>javafxpackager</a:t>
            </a:r>
            <a:r>
              <a:rPr kumimoji="1" lang="ja-JP" altLang="en-US" sz="2000" dirty="0" smtClean="0"/>
              <a:t>のリネーム）</a:t>
            </a:r>
            <a:endParaRPr kumimoji="1" lang="ja-JP" altLang="en-US" sz="2000" dirty="0"/>
          </a:p>
        </p:txBody>
      </p:sp>
      <p:sp>
        <p:nvSpPr>
          <p:cNvPr id="16" name="メモ 15"/>
          <p:cNvSpPr/>
          <p:nvPr/>
        </p:nvSpPr>
        <p:spPr>
          <a:xfrm>
            <a:off x="746401" y="3841476"/>
            <a:ext cx="2045705" cy="719541"/>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外部ライブラリ</a:t>
            </a:r>
            <a:endParaRPr kumimoji="1" lang="en-US" altLang="ja-JP" dirty="0"/>
          </a:p>
          <a:p>
            <a:pPr algn="ctr"/>
            <a:r>
              <a:rPr kumimoji="1" lang="en-US" altLang="ja-JP" dirty="0" smtClean="0"/>
              <a:t>(*.jar)</a:t>
            </a:r>
          </a:p>
        </p:txBody>
      </p:sp>
      <p:sp>
        <p:nvSpPr>
          <p:cNvPr id="17" name="メモ 16"/>
          <p:cNvSpPr/>
          <p:nvPr/>
        </p:nvSpPr>
        <p:spPr>
          <a:xfrm>
            <a:off x="530377" y="3682115"/>
            <a:ext cx="2045705" cy="719541"/>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外部ライブラリ</a:t>
            </a:r>
            <a:endParaRPr kumimoji="1" lang="en-US" altLang="ja-JP" dirty="0"/>
          </a:p>
          <a:p>
            <a:pPr algn="ctr"/>
            <a:r>
              <a:rPr kumimoji="1" lang="en-US" altLang="ja-JP" dirty="0" smtClean="0"/>
              <a:t>(*.jar)</a:t>
            </a:r>
          </a:p>
        </p:txBody>
      </p:sp>
      <p:sp>
        <p:nvSpPr>
          <p:cNvPr id="22" name="下カーブ矢印 21"/>
          <p:cNvSpPr/>
          <p:nvPr/>
        </p:nvSpPr>
        <p:spPr>
          <a:xfrm rot="9648102" flipH="1">
            <a:off x="2752940" y="4688786"/>
            <a:ext cx="137451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06668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11" name="下カーブ矢印 10"/>
          <p:cNvSpPr/>
          <p:nvPr/>
        </p:nvSpPr>
        <p:spPr>
          <a:xfrm rot="19826458">
            <a:off x="1436977" y="2669507"/>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メモ 13"/>
          <p:cNvSpPr/>
          <p:nvPr/>
        </p:nvSpPr>
        <p:spPr>
          <a:xfrm>
            <a:off x="413498" y="3301318"/>
            <a:ext cx="1656184" cy="870353"/>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
        <p:nvSpPr>
          <p:cNvPr id="15" name="円/楕円 14"/>
          <p:cNvSpPr/>
          <p:nvPr/>
        </p:nvSpPr>
        <p:spPr>
          <a:xfrm>
            <a:off x="2251560" y="2780768"/>
            <a:ext cx="2000530"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インストール</a:t>
            </a:r>
            <a:endParaRPr kumimoji="1" lang="ja-JP" altLang="en-US" dirty="0"/>
          </a:p>
        </p:txBody>
      </p:sp>
      <p:sp>
        <p:nvSpPr>
          <p:cNvPr id="17" name="メモ 16"/>
          <p:cNvSpPr/>
          <p:nvPr/>
        </p:nvSpPr>
        <p:spPr>
          <a:xfrm>
            <a:off x="4623393" y="2348880"/>
            <a:ext cx="1531798" cy="495709"/>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ショートカット</a:t>
            </a:r>
            <a:endParaRPr kumimoji="1" lang="en-US" altLang="ja-JP" dirty="0" smtClean="0"/>
          </a:p>
        </p:txBody>
      </p:sp>
      <p:sp>
        <p:nvSpPr>
          <p:cNvPr id="22" name="下カーブ矢印 21"/>
          <p:cNvSpPr/>
          <p:nvPr/>
        </p:nvSpPr>
        <p:spPr>
          <a:xfrm>
            <a:off x="3512569" y="2202611"/>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図 23"/>
          <p:cNvPicPr>
            <a:picLocks noChangeAspect="1"/>
          </p:cNvPicPr>
          <p:nvPr/>
        </p:nvPicPr>
        <p:blipFill>
          <a:blip r:embed="rId3"/>
          <a:stretch>
            <a:fillRect/>
          </a:stretch>
        </p:blipFill>
        <p:spPr>
          <a:xfrm>
            <a:off x="6600775" y="2130446"/>
            <a:ext cx="2385970" cy="1708799"/>
          </a:xfrm>
          <a:prstGeom prst="rect">
            <a:avLst/>
          </a:prstGeom>
        </p:spPr>
      </p:pic>
      <p:sp>
        <p:nvSpPr>
          <p:cNvPr id="25" name="下カーブ矢印 24"/>
          <p:cNvSpPr/>
          <p:nvPr/>
        </p:nvSpPr>
        <p:spPr>
          <a:xfrm rot="18634868" flipV="1">
            <a:off x="7609527" y="4258710"/>
            <a:ext cx="1107045" cy="5265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上矢印 2"/>
          <p:cNvSpPr/>
          <p:nvPr/>
        </p:nvSpPr>
        <p:spPr>
          <a:xfrm flipV="1">
            <a:off x="5232024" y="2855277"/>
            <a:ext cx="222034" cy="1247894"/>
          </a:xfrm>
          <a:prstGeom prst="up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メモ 25"/>
          <p:cNvSpPr/>
          <p:nvPr/>
        </p:nvSpPr>
        <p:spPr>
          <a:xfrm>
            <a:off x="4622327" y="5765791"/>
            <a:ext cx="2487519" cy="40519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r>
              <a:rPr kumimoji="1" lang="en-US" altLang="ja-JP" dirty="0" smtClean="0"/>
              <a:t>JRE</a:t>
            </a:r>
            <a:r>
              <a:rPr kumimoji="1" lang="ja-JP" altLang="en-US" dirty="0" smtClean="0"/>
              <a:t>）</a:t>
            </a:r>
            <a:endParaRPr kumimoji="1" lang="en-US" altLang="ja-JP" dirty="0" smtClean="0"/>
          </a:p>
        </p:txBody>
      </p:sp>
      <p:sp>
        <p:nvSpPr>
          <p:cNvPr id="4" name="右中かっこ 3"/>
          <p:cNvSpPr/>
          <p:nvPr/>
        </p:nvSpPr>
        <p:spPr>
          <a:xfrm>
            <a:off x="7213330" y="4110975"/>
            <a:ext cx="360039" cy="2060012"/>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メモ 26"/>
          <p:cNvSpPr/>
          <p:nvPr/>
        </p:nvSpPr>
        <p:spPr>
          <a:xfrm>
            <a:off x="4622326" y="5302466"/>
            <a:ext cx="2487519" cy="35557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8" name="メモ 27"/>
          <p:cNvSpPr/>
          <p:nvPr/>
        </p:nvSpPr>
        <p:spPr>
          <a:xfrm>
            <a:off x="4622954" y="4100710"/>
            <a:ext cx="2487517" cy="589691"/>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アーカイブファイル</a:t>
            </a:r>
            <a:r>
              <a:rPr kumimoji="1" lang="en-US" altLang="ja-JP" dirty="0" smtClean="0"/>
              <a:t>(*.jar)</a:t>
            </a:r>
          </a:p>
        </p:txBody>
      </p:sp>
      <p:sp>
        <p:nvSpPr>
          <p:cNvPr id="5" name="左大かっこ 4"/>
          <p:cNvSpPr/>
          <p:nvPr/>
        </p:nvSpPr>
        <p:spPr>
          <a:xfrm>
            <a:off x="4363880" y="2726890"/>
            <a:ext cx="154074" cy="331067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メモ 15"/>
          <p:cNvSpPr/>
          <p:nvPr/>
        </p:nvSpPr>
        <p:spPr>
          <a:xfrm>
            <a:off x="4623391" y="3129439"/>
            <a:ext cx="1507761" cy="60705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実行ファイル</a:t>
            </a:r>
            <a:endParaRPr kumimoji="1" lang="en-US" altLang="ja-JP" dirty="0" smtClean="0"/>
          </a:p>
          <a:p>
            <a:pPr algn="ctr"/>
            <a:r>
              <a:rPr kumimoji="1" lang="ja-JP" altLang="en-US" dirty="0" smtClean="0"/>
              <a:t>（</a:t>
            </a:r>
            <a:r>
              <a:rPr kumimoji="1" lang="en-US" altLang="ja-JP" dirty="0" smtClean="0"/>
              <a:t>*.exe</a:t>
            </a:r>
            <a:r>
              <a:rPr kumimoji="1" lang="ja-JP" altLang="en-US" dirty="0" smtClean="0"/>
              <a:t>）</a:t>
            </a:r>
            <a:endParaRPr kumimoji="1" lang="en-US" altLang="ja-JP" dirty="0" smtClean="0"/>
          </a:p>
        </p:txBody>
      </p:sp>
      <p:sp>
        <p:nvSpPr>
          <p:cNvPr id="18" name="メモ 17"/>
          <p:cNvSpPr/>
          <p:nvPr/>
        </p:nvSpPr>
        <p:spPr>
          <a:xfrm>
            <a:off x="4622328" y="4802878"/>
            <a:ext cx="2487517" cy="337838"/>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外部ライブラリ</a:t>
            </a:r>
            <a:r>
              <a:rPr kumimoji="1" lang="en-US" altLang="ja-JP" dirty="0" smtClean="0"/>
              <a:t>(*.jar)</a:t>
            </a:r>
          </a:p>
        </p:txBody>
      </p:sp>
    </p:spTree>
    <p:extLst>
      <p:ext uri="{BB962C8B-B14F-4D97-AF65-F5344CB8AC3E}">
        <p14:creationId xmlns:p14="http://schemas.microsoft.com/office/powerpoint/2010/main" val="3252592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pic>
        <p:nvPicPr>
          <p:cNvPr id="4" name="コンテンツ プレースホルダー 3"/>
          <p:cNvPicPr>
            <a:picLocks noGrp="1" noChangeAspect="1"/>
          </p:cNvPicPr>
          <p:nvPr>
            <p:ph idx="1"/>
          </p:nvPr>
        </p:nvPicPr>
        <p:blipFill>
          <a:blip r:embed="rId3"/>
          <a:stretch>
            <a:fillRect/>
          </a:stretch>
        </p:blipFill>
        <p:spPr>
          <a:xfrm>
            <a:off x="323528" y="2132856"/>
            <a:ext cx="8086178" cy="4525963"/>
          </a:xfrm>
          <a:prstGeom prst="rect">
            <a:avLst/>
          </a:prstGeom>
        </p:spPr>
      </p:pic>
      <p:sp>
        <p:nvSpPr>
          <p:cNvPr id="5" name="四角形吹き出し 4"/>
          <p:cNvSpPr/>
          <p:nvPr/>
        </p:nvSpPr>
        <p:spPr>
          <a:xfrm>
            <a:off x="2332415" y="3529608"/>
            <a:ext cx="3672408" cy="1152128"/>
          </a:xfrm>
          <a:prstGeom prst="wedgeRectCallout">
            <a:avLst/>
          </a:prstGeom>
          <a:ln w="25400">
            <a:solidFill>
              <a:schemeClr val="tx2">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dirty="0" smtClean="0"/>
              <a:t>Windows</a:t>
            </a:r>
            <a:r>
              <a:rPr kumimoji="1" lang="ja-JP" altLang="en-US" dirty="0" smtClean="0"/>
              <a:t>のコントロールパネルから</a:t>
            </a:r>
            <a:endParaRPr kumimoji="1" lang="en-US" altLang="ja-JP" dirty="0" smtClean="0"/>
          </a:p>
          <a:p>
            <a:r>
              <a:rPr kumimoji="1" lang="ja-JP" altLang="en-US" dirty="0" smtClean="0"/>
              <a:t>プログラム名、発行元、バージョン等を参照できる</a:t>
            </a:r>
            <a:endParaRPr kumimoji="1" lang="ja-JP" altLang="en-US" dirty="0"/>
          </a:p>
        </p:txBody>
      </p:sp>
      <p:sp>
        <p:nvSpPr>
          <p:cNvPr id="6" name="正方形/長方形 5"/>
          <p:cNvSpPr/>
          <p:nvPr/>
        </p:nvSpPr>
        <p:spPr>
          <a:xfrm>
            <a:off x="1972375" y="4897760"/>
            <a:ext cx="576064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1180287" y="5517009"/>
            <a:ext cx="3672408" cy="720080"/>
          </a:xfrm>
          <a:prstGeom prst="wedgeRectCallout">
            <a:avLst>
              <a:gd name="adj1" fmla="val -10554"/>
              <a:gd name="adj2" fmla="val -92592"/>
            </a:avLst>
          </a:prstGeom>
          <a:ln w="25400">
            <a:solidFill>
              <a:schemeClr val="tx2">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smtClean="0"/>
              <a:t>アンインストールも簡単</a:t>
            </a:r>
            <a:endParaRPr kumimoji="1" lang="en-US" altLang="ja-JP" dirty="0" smtClean="0"/>
          </a:p>
        </p:txBody>
      </p:sp>
      <p:sp>
        <p:nvSpPr>
          <p:cNvPr id="3" name="テキスト ボックス 2"/>
          <p:cNvSpPr txBox="1"/>
          <p:nvPr/>
        </p:nvSpPr>
        <p:spPr>
          <a:xfrm>
            <a:off x="395536" y="1729631"/>
            <a:ext cx="6622326" cy="369332"/>
          </a:xfrm>
          <a:prstGeom prst="rect">
            <a:avLst/>
          </a:prstGeom>
          <a:noFill/>
        </p:spPr>
        <p:txBody>
          <a:bodyPr wrap="none" rtlCol="0">
            <a:spAutoFit/>
          </a:bodyPr>
          <a:lstStyle/>
          <a:p>
            <a:r>
              <a:rPr kumimoji="1" lang="ja-JP" altLang="en-US" dirty="0" smtClean="0"/>
              <a:t>コントロールパネルのプログラムと機能でインストール情報の確認</a:t>
            </a:r>
            <a:endParaRPr kumimoji="1" lang="ja-JP" altLang="en-US" dirty="0"/>
          </a:p>
        </p:txBody>
      </p:sp>
    </p:spTree>
    <p:extLst>
      <p:ext uri="{BB962C8B-B14F-4D97-AF65-F5344CB8AC3E}">
        <p14:creationId xmlns:p14="http://schemas.microsoft.com/office/powerpoint/2010/main" val="39466052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3" name="コンテンツ プレースホルダー 2"/>
          <p:cNvSpPr>
            <a:spLocks noGrp="1"/>
          </p:cNvSpPr>
          <p:nvPr>
            <p:ph idx="1"/>
          </p:nvPr>
        </p:nvSpPr>
        <p:spPr>
          <a:xfrm>
            <a:off x="250825" y="1600200"/>
            <a:ext cx="8229600" cy="676672"/>
          </a:xfrm>
        </p:spPr>
        <p:txBody>
          <a:bodyPr/>
          <a:lstStyle/>
          <a:p>
            <a:pPr marL="400050" lvl="1" indent="0">
              <a:buNone/>
            </a:pPr>
            <a:r>
              <a:rPr lang="en-US" altLang="ja-JP" sz="1600" b="1" dirty="0"/>
              <a:t>Windows</a:t>
            </a:r>
            <a:r>
              <a:rPr lang="ja-JP" altLang="en-US" sz="1600" b="1" dirty="0"/>
              <a:t> </a:t>
            </a:r>
            <a:r>
              <a:rPr lang="en-US" altLang="ja-JP" sz="1600" b="1" dirty="0"/>
              <a:t>Management</a:t>
            </a:r>
            <a:r>
              <a:rPr lang="ja-JP" altLang="en-US" sz="1600" b="1" dirty="0"/>
              <a:t> </a:t>
            </a:r>
            <a:r>
              <a:rPr lang="en-US" altLang="ja-JP" sz="1600" b="1" dirty="0"/>
              <a:t>Instrumentation</a:t>
            </a:r>
          </a:p>
          <a:p>
            <a:pPr marL="457200" lvl="1" indent="0">
              <a:buNone/>
            </a:pPr>
            <a:r>
              <a:rPr lang="en-US" altLang="ja-JP" sz="1400" dirty="0"/>
              <a:t>Windows OS</a:t>
            </a:r>
            <a:r>
              <a:rPr lang="ja-JP" altLang="en-US" sz="1400" dirty="0"/>
              <a:t>のシステム情報の収集・監視・管理を行う</a:t>
            </a:r>
            <a:r>
              <a:rPr lang="ja-JP" altLang="en-US" sz="1400" dirty="0" smtClean="0"/>
              <a:t>仕組み</a:t>
            </a:r>
            <a:endParaRPr lang="en-US" altLang="ja-JP" sz="1400" dirty="0" smtClean="0"/>
          </a:p>
        </p:txBody>
      </p:sp>
      <p:pic>
        <p:nvPicPr>
          <p:cNvPr id="6" name="図 5"/>
          <p:cNvPicPr>
            <a:picLocks noChangeAspect="1"/>
          </p:cNvPicPr>
          <p:nvPr/>
        </p:nvPicPr>
        <p:blipFill>
          <a:blip r:embed="rId3"/>
          <a:stretch>
            <a:fillRect/>
          </a:stretch>
        </p:blipFill>
        <p:spPr>
          <a:xfrm>
            <a:off x="395536" y="2492896"/>
            <a:ext cx="8555859" cy="3384376"/>
          </a:xfrm>
          <a:prstGeom prst="rect">
            <a:avLst/>
          </a:prstGeom>
        </p:spPr>
      </p:pic>
      <p:sp>
        <p:nvSpPr>
          <p:cNvPr id="4" name="テキスト ボックス 3"/>
          <p:cNvSpPr txBox="1"/>
          <p:nvPr/>
        </p:nvSpPr>
        <p:spPr>
          <a:xfrm>
            <a:off x="298959" y="5877272"/>
            <a:ext cx="6840760" cy="83099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dirty="0" smtClean="0"/>
              <a:t>Get-</a:t>
            </a:r>
            <a:r>
              <a:rPr kumimoji="1" lang="en-US" altLang="ja-JP" sz="1600" dirty="0" err="1" smtClean="0"/>
              <a:t>WmiObject</a:t>
            </a:r>
            <a:r>
              <a:rPr kumimoji="1" lang="ja-JP" altLang="en-US" sz="1600" dirty="0" smtClean="0"/>
              <a:t>コマンドレット</a:t>
            </a:r>
            <a:endParaRPr kumimoji="1" lang="en-US" altLang="ja-JP" sz="1600" dirty="0" smtClean="0"/>
          </a:p>
          <a:p>
            <a:pPr lvl="1"/>
            <a:r>
              <a:rPr kumimoji="1" lang="ja-JP" altLang="en-US" sz="1600" dirty="0" smtClean="0"/>
              <a:t>リモートマシン</a:t>
            </a:r>
            <a:r>
              <a:rPr kumimoji="1" lang="ja-JP" altLang="en-US" sz="1600" dirty="0"/>
              <a:t>の情報取得も可（</a:t>
            </a:r>
            <a:r>
              <a:rPr kumimoji="1" lang="en-US" altLang="ja-JP" sz="1600" dirty="0"/>
              <a:t>-</a:t>
            </a:r>
            <a:r>
              <a:rPr kumimoji="1" lang="en-US" altLang="ja-JP" sz="1600" dirty="0" err="1"/>
              <a:t>ComputerName</a:t>
            </a:r>
            <a:r>
              <a:rPr kumimoji="1" lang="ja-JP" altLang="en-US" sz="1600" dirty="0"/>
              <a:t>オプション）</a:t>
            </a:r>
            <a:endParaRPr kumimoji="1" lang="en-US" altLang="ja-JP" sz="1600" dirty="0"/>
          </a:p>
          <a:p>
            <a:pPr lvl="1"/>
            <a:r>
              <a:rPr kumimoji="1" lang="en-US" altLang="ja-JP" sz="1600" dirty="0"/>
              <a:t>MSI</a:t>
            </a:r>
            <a:r>
              <a:rPr kumimoji="1" lang="ja-JP" altLang="en-US" sz="1600" dirty="0"/>
              <a:t>形式のインストーラでインストールしたものに</a:t>
            </a:r>
            <a:r>
              <a:rPr kumimoji="1" lang="ja-JP" altLang="en-US" sz="1600" dirty="0" smtClean="0"/>
              <a:t>限る</a:t>
            </a:r>
            <a:endParaRPr kumimoji="1" lang="ja-JP" altLang="en-US" sz="1600" dirty="0"/>
          </a:p>
        </p:txBody>
      </p:sp>
    </p:spTree>
    <p:extLst>
      <p:ext uri="{BB962C8B-B14F-4D97-AF65-F5344CB8AC3E}">
        <p14:creationId xmlns:p14="http://schemas.microsoft.com/office/powerpoint/2010/main" val="476617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000" b="1" dirty="0" smtClean="0"/>
              <a:t>Windows</a:t>
            </a:r>
            <a:r>
              <a:rPr lang="ja-JP" altLang="en-US" sz="2000" b="1" dirty="0"/>
              <a:t> </a:t>
            </a:r>
            <a:r>
              <a:rPr lang="en-US" altLang="ja-JP" sz="2000" b="1" dirty="0" smtClean="0"/>
              <a:t>OS</a:t>
            </a:r>
            <a:r>
              <a:rPr lang="ja-JP" altLang="en-US" sz="2000" b="1" dirty="0" smtClean="0"/>
              <a:t>上の主要インストーラー作成ツール</a:t>
            </a:r>
            <a:endParaRPr lang="en-GB" altLang="en-US" sz="2000" b="1" dirty="0"/>
          </a:p>
        </p:txBody>
      </p:sp>
      <p:sp>
        <p:nvSpPr>
          <p:cNvPr id="12293" name="Text Box 5"/>
          <p:cNvSpPr txBox="1">
            <a:spLocks noChangeArrowheads="1"/>
          </p:cNvSpPr>
          <p:nvPr/>
        </p:nvSpPr>
        <p:spPr bwMode="auto">
          <a:xfrm>
            <a:off x="755576" y="3140075"/>
            <a:ext cx="380531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600" b="1" u="sng" dirty="0" smtClean="0"/>
              <a:t>Windows</a:t>
            </a:r>
            <a:r>
              <a:rPr lang="ja-JP" altLang="en-US" sz="1600" b="1" u="sng" dirty="0" smtClean="0"/>
              <a:t>インストーラー（</a:t>
            </a:r>
            <a:r>
              <a:rPr lang="en-US" altLang="ja-JP" sz="1600" b="1" u="sng" dirty="0" smtClean="0"/>
              <a:t>MSI</a:t>
            </a:r>
            <a:r>
              <a:rPr lang="ja-JP" altLang="en-US" sz="1600" b="1" u="sng" dirty="0" smtClean="0"/>
              <a:t>）</a:t>
            </a:r>
            <a:endParaRPr lang="en-GB" altLang="en-US" sz="1600" b="1" u="sng" dirty="0"/>
          </a:p>
          <a:p>
            <a:pPr eaLnBrk="1" hangingPunct="1">
              <a:spcBef>
                <a:spcPct val="0"/>
              </a:spcBef>
              <a:buFont typeface="Wingdings" panose="05000000000000000000" pitchFamily="2" charset="2"/>
              <a:buChar char="ü"/>
            </a:pPr>
            <a:r>
              <a:rPr lang="en-GB" altLang="en-US" sz="1400" dirty="0" err="1" smtClean="0"/>
              <a:t>InstallShield</a:t>
            </a:r>
            <a:endParaRPr lang="en-GB" altLang="en-US" sz="1400" dirty="0" smtClean="0"/>
          </a:p>
          <a:p>
            <a:pPr marL="0" indent="0" eaLnBrk="1" hangingPunct="1">
              <a:spcBef>
                <a:spcPct val="0"/>
              </a:spcBef>
              <a:buNone/>
            </a:pPr>
            <a:r>
              <a:rPr lang="ja-JP" altLang="en-US" sz="1400" dirty="0"/>
              <a:t>　</a:t>
            </a:r>
            <a:r>
              <a:rPr lang="ja-JP" altLang="en-US" sz="1400" dirty="0" smtClean="0"/>
              <a:t>　</a:t>
            </a:r>
            <a:r>
              <a:rPr lang="en-GB" altLang="en-US" sz="1400" dirty="0" smtClean="0">
                <a:hlinkClick r:id="rId3"/>
              </a:rPr>
              <a:t>http</a:t>
            </a:r>
            <a:r>
              <a:rPr lang="en-GB" altLang="en-US" sz="1400" dirty="0">
                <a:hlinkClick r:id="rId3"/>
              </a:rPr>
              <a:t>://www.networld.co.jp/product/is/</a:t>
            </a:r>
            <a:endParaRPr lang="en-GB" altLang="en-US" sz="1400" dirty="0"/>
          </a:p>
          <a:p>
            <a:pPr marL="0" indent="0" eaLnBrk="1" hangingPunct="1">
              <a:spcBef>
                <a:spcPct val="0"/>
              </a:spcBef>
              <a:buNone/>
            </a:pPr>
            <a:r>
              <a:rPr lang="ja-JP" altLang="en-US" sz="1400" dirty="0" smtClean="0"/>
              <a:t>　　商用製品。</a:t>
            </a:r>
            <a:endParaRPr lang="en-US" altLang="ja-JP" sz="1400" dirty="0" smtClean="0"/>
          </a:p>
          <a:p>
            <a:pPr marL="0" indent="0" eaLnBrk="1" hangingPunct="1">
              <a:spcBef>
                <a:spcPct val="0"/>
              </a:spcBef>
              <a:buNone/>
            </a:pPr>
            <a:r>
              <a:rPr lang="ja-JP" altLang="en-US" sz="1400" dirty="0" smtClean="0"/>
              <a:t>　　</a:t>
            </a:r>
            <a:r>
              <a:rPr lang="en-US" altLang="ja-JP" sz="1400" dirty="0" smtClean="0"/>
              <a:t>Professional</a:t>
            </a:r>
            <a:r>
              <a:rPr lang="ja-JP" altLang="en-US" sz="1400" dirty="0" smtClean="0"/>
              <a:t>版（ノードロック）</a:t>
            </a:r>
            <a:r>
              <a:rPr lang="en-US" altLang="ja-JP" sz="1400" dirty="0" smtClean="0"/>
              <a:t>46</a:t>
            </a:r>
            <a:r>
              <a:rPr lang="ja-JP" altLang="en-US" sz="1400" dirty="0" smtClean="0"/>
              <a:t>万、</a:t>
            </a:r>
            <a:endParaRPr lang="en-US" altLang="ja-JP" sz="1400" dirty="0" smtClean="0"/>
          </a:p>
          <a:p>
            <a:pPr marL="0" indent="0" eaLnBrk="1" hangingPunct="1">
              <a:spcBef>
                <a:spcPct val="0"/>
              </a:spcBef>
              <a:buNone/>
            </a:pPr>
            <a:r>
              <a:rPr lang="ja-JP" altLang="en-US" sz="1400" dirty="0"/>
              <a:t>　</a:t>
            </a:r>
            <a:r>
              <a:rPr lang="ja-JP" altLang="en-US" sz="1400" dirty="0" smtClean="0"/>
              <a:t>　フローティング</a:t>
            </a:r>
            <a:r>
              <a:rPr lang="en-US" altLang="ja-JP" sz="1400" dirty="0" smtClean="0"/>
              <a:t>160</a:t>
            </a:r>
            <a:r>
              <a:rPr lang="ja-JP" altLang="en-US" sz="1400" dirty="0" smtClean="0"/>
              <a:t>万／ユーザー</a:t>
            </a:r>
            <a:endParaRPr lang="en-US" altLang="ja-JP" sz="1400" dirty="0" smtClean="0"/>
          </a:p>
          <a:p>
            <a:pPr marL="0" indent="0" eaLnBrk="1" hangingPunct="1">
              <a:spcBef>
                <a:spcPct val="0"/>
              </a:spcBef>
              <a:buNone/>
            </a:pPr>
            <a:r>
              <a:rPr lang="ja-JP" altLang="en-US" sz="1400" dirty="0" smtClean="0"/>
              <a:t>　　限定版</a:t>
            </a:r>
            <a:r>
              <a:rPr lang="en-US" altLang="ja-JP" sz="1400" dirty="0" smtClean="0"/>
              <a:t>(LE)</a:t>
            </a:r>
            <a:r>
              <a:rPr lang="ja-JP" altLang="en-US" sz="1400" dirty="0" smtClean="0"/>
              <a:t>の権利が</a:t>
            </a:r>
            <a:r>
              <a:rPr lang="en-US" altLang="ja-JP" sz="1400" dirty="0" smtClean="0"/>
              <a:t>Visual</a:t>
            </a:r>
            <a:r>
              <a:rPr lang="ja-JP" altLang="en-US" sz="1400" dirty="0" smtClean="0"/>
              <a:t> </a:t>
            </a:r>
            <a:r>
              <a:rPr lang="en-US" altLang="ja-JP" sz="1400" dirty="0" smtClean="0"/>
              <a:t>Studio 2012</a:t>
            </a:r>
            <a:r>
              <a:rPr lang="ja-JP" altLang="en-US" sz="1400" dirty="0" smtClean="0"/>
              <a:t>～</a:t>
            </a:r>
            <a:endParaRPr lang="en-US" altLang="ja-JP" sz="1400" dirty="0" smtClean="0"/>
          </a:p>
          <a:p>
            <a:pPr marL="0" indent="0" eaLnBrk="1" hangingPunct="1">
              <a:spcBef>
                <a:spcPct val="0"/>
              </a:spcBef>
              <a:buNone/>
            </a:pPr>
            <a:r>
              <a:rPr lang="ja-JP" altLang="en-US" sz="1400" dirty="0"/>
              <a:t>　</a:t>
            </a:r>
            <a:r>
              <a:rPr lang="ja-JP" altLang="en-US" sz="1400" dirty="0" smtClean="0"/>
              <a:t>　（</a:t>
            </a:r>
            <a:r>
              <a:rPr lang="en-US" altLang="ja-JP" sz="1400" dirty="0" smtClean="0"/>
              <a:t>Professional</a:t>
            </a:r>
            <a:r>
              <a:rPr lang="ja-JP" altLang="en-US" sz="1400" dirty="0" smtClean="0"/>
              <a:t>以上）</a:t>
            </a:r>
            <a:endParaRPr lang="en-GB" altLang="en-US" sz="1400" dirty="0" smtClean="0"/>
          </a:p>
          <a:p>
            <a:pPr eaLnBrk="1" hangingPunct="1">
              <a:spcBef>
                <a:spcPct val="0"/>
              </a:spcBef>
              <a:buFont typeface="Wingdings" panose="05000000000000000000" pitchFamily="2" charset="2"/>
              <a:buChar char="ü"/>
            </a:pPr>
            <a:r>
              <a:rPr lang="en-US" altLang="ja-JP" sz="1400" dirty="0" smtClean="0"/>
              <a:t>Visual</a:t>
            </a:r>
            <a:r>
              <a:rPr lang="ja-JP" altLang="en-US" sz="1400" dirty="0" smtClean="0"/>
              <a:t> </a:t>
            </a:r>
            <a:r>
              <a:rPr lang="en-US" altLang="ja-JP" sz="1400" dirty="0" smtClean="0"/>
              <a:t>Studio</a:t>
            </a:r>
            <a:r>
              <a:rPr lang="ja-JP" altLang="en-US" sz="1400" dirty="0" smtClean="0"/>
              <a:t> </a:t>
            </a:r>
            <a:r>
              <a:rPr lang="en-US" altLang="ja-JP" sz="1400" dirty="0" smtClean="0"/>
              <a:t>Installer</a:t>
            </a:r>
          </a:p>
          <a:p>
            <a:pPr marL="0" indent="0" eaLnBrk="1" hangingPunct="1">
              <a:spcBef>
                <a:spcPct val="0"/>
              </a:spcBef>
              <a:buNone/>
            </a:pPr>
            <a:r>
              <a:rPr lang="ja-JP" altLang="en-US" sz="1400" dirty="0" smtClean="0"/>
              <a:t>　　商用製品の</a:t>
            </a:r>
            <a:r>
              <a:rPr lang="en-US" altLang="ja-JP" sz="1400" dirty="0" smtClean="0"/>
              <a:t>Visual</a:t>
            </a:r>
            <a:r>
              <a:rPr lang="ja-JP" altLang="en-US" sz="1400" dirty="0"/>
              <a:t> </a:t>
            </a:r>
            <a:r>
              <a:rPr lang="en-US" altLang="ja-JP" sz="1400" dirty="0" smtClean="0"/>
              <a:t>Studio</a:t>
            </a:r>
            <a:r>
              <a:rPr lang="ja-JP" altLang="en-US" sz="1400" dirty="0" smtClean="0"/>
              <a:t>の拡張機能（無償）</a:t>
            </a:r>
            <a:endParaRPr lang="en-US" altLang="ja-JP" sz="1400" dirty="0" smtClean="0"/>
          </a:p>
          <a:p>
            <a:pPr eaLnBrk="1" hangingPunct="1">
              <a:spcBef>
                <a:spcPct val="0"/>
              </a:spcBef>
              <a:buFont typeface="Wingdings" panose="05000000000000000000" pitchFamily="2" charset="2"/>
              <a:buChar char="ü"/>
            </a:pPr>
            <a:r>
              <a:rPr lang="en-US" altLang="ja-JP" sz="1400" dirty="0" smtClean="0"/>
              <a:t>WiX</a:t>
            </a:r>
            <a:r>
              <a:rPr lang="ja-JP" altLang="en-US" sz="1400" dirty="0" smtClean="0"/>
              <a:t> </a:t>
            </a:r>
            <a:r>
              <a:rPr lang="en-US" altLang="ja-JP" sz="1400" dirty="0" smtClean="0"/>
              <a:t>toolset</a:t>
            </a:r>
          </a:p>
          <a:p>
            <a:pPr marL="0" indent="0" eaLnBrk="1" hangingPunct="1">
              <a:spcBef>
                <a:spcPct val="0"/>
              </a:spcBef>
              <a:buNone/>
            </a:pPr>
            <a:r>
              <a:rPr lang="ja-JP" altLang="en-US" sz="1400" dirty="0" smtClean="0"/>
              <a:t>　　</a:t>
            </a:r>
            <a:r>
              <a:rPr lang="en-US" altLang="ja-JP" sz="1400" dirty="0" smtClean="0">
                <a:hlinkClick r:id="rId4"/>
              </a:rPr>
              <a:t>http</a:t>
            </a:r>
            <a:r>
              <a:rPr lang="en-US" altLang="ja-JP" sz="1400" dirty="0">
                <a:hlinkClick r:id="rId4"/>
              </a:rPr>
              <a:t>://wixtoolset.org/</a:t>
            </a:r>
            <a:endParaRPr lang="en-US" altLang="ja-JP" sz="1400" dirty="0" smtClean="0"/>
          </a:p>
          <a:p>
            <a:pPr marL="0" indent="0" eaLnBrk="1" hangingPunct="1">
              <a:spcBef>
                <a:spcPct val="0"/>
              </a:spcBef>
              <a:buNone/>
            </a:pPr>
            <a:r>
              <a:rPr lang="ja-JP" altLang="en-US" sz="1400" dirty="0" smtClean="0"/>
              <a:t>　　無償</a:t>
            </a:r>
            <a:endParaRPr lang="en-US" altLang="en-US" sz="1400" dirty="0"/>
          </a:p>
        </p:txBody>
      </p:sp>
      <p:sp>
        <p:nvSpPr>
          <p:cNvPr id="12295" name="Text Box 7"/>
          <p:cNvSpPr txBox="1">
            <a:spLocks noChangeArrowheads="1"/>
          </p:cNvSpPr>
          <p:nvPr/>
        </p:nvSpPr>
        <p:spPr bwMode="auto">
          <a:xfrm>
            <a:off x="944264" y="5921404"/>
            <a:ext cx="7164387" cy="707886"/>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en-US" altLang="ja-JP" sz="2000" b="1" dirty="0" smtClean="0"/>
              <a:t>Java</a:t>
            </a:r>
            <a:r>
              <a:rPr lang="ja-JP" altLang="en-US" sz="2000" b="1" dirty="0" smtClean="0"/>
              <a:t> </a:t>
            </a:r>
            <a:r>
              <a:rPr lang="en-US" altLang="ja-JP" sz="2000" b="1" dirty="0" smtClean="0"/>
              <a:t>SE</a:t>
            </a:r>
            <a:r>
              <a:rPr lang="ja-JP" altLang="en-US" sz="2000" b="1" dirty="0" smtClean="0"/>
              <a:t> </a:t>
            </a:r>
            <a:r>
              <a:rPr lang="en-US" altLang="ja-JP" sz="2000" b="1" dirty="0" smtClean="0"/>
              <a:t>8</a:t>
            </a:r>
            <a:r>
              <a:rPr lang="ja-JP" altLang="en-US" sz="2000" b="1" dirty="0" smtClean="0"/>
              <a:t>の</a:t>
            </a:r>
            <a:r>
              <a:rPr lang="en-US" altLang="ja-JP" sz="2000" b="1" dirty="0" err="1" smtClean="0"/>
              <a:t>javapackager</a:t>
            </a:r>
            <a:r>
              <a:rPr lang="ja-JP" altLang="en-US" sz="2000" b="1" dirty="0" smtClean="0"/>
              <a:t>は、</a:t>
            </a:r>
            <a:endParaRPr lang="en-US" altLang="ja-JP" sz="2000" b="1" dirty="0" smtClean="0"/>
          </a:p>
          <a:p>
            <a:pPr marL="0" lvl="1" algn="ctr" eaLnBrk="1" hangingPunct="1">
              <a:lnSpc>
                <a:spcPct val="90000"/>
              </a:lnSpc>
              <a:buClr>
                <a:schemeClr val="accent1"/>
              </a:buClr>
              <a:buFontTx/>
              <a:buNone/>
            </a:pPr>
            <a:r>
              <a:rPr lang="en-US" altLang="ja-JP" sz="2000" b="1" dirty="0" smtClean="0"/>
              <a:t>WiX toolset</a:t>
            </a:r>
            <a:r>
              <a:rPr lang="ja-JP" altLang="en-US" sz="2000" b="1" dirty="0" smtClean="0"/>
              <a:t>または</a:t>
            </a:r>
            <a:r>
              <a:rPr lang="en-US" altLang="ja-JP" sz="2000" b="1" dirty="0" err="1" smtClean="0"/>
              <a:t>Inno</a:t>
            </a:r>
            <a:r>
              <a:rPr lang="en-US" altLang="ja-JP" sz="2000" b="1" dirty="0" smtClean="0"/>
              <a:t> Setup</a:t>
            </a:r>
            <a:r>
              <a:rPr lang="ja-JP" altLang="en-US" sz="2000" b="1" dirty="0" smtClean="0"/>
              <a:t>を使う</a:t>
            </a:r>
            <a:endParaRPr lang="en-US" altLang="en-US" sz="2000" b="1" dirty="0"/>
          </a:p>
        </p:txBody>
      </p:sp>
      <p:sp>
        <p:nvSpPr>
          <p:cNvPr id="12296" name="Text Box 8"/>
          <p:cNvSpPr txBox="1">
            <a:spLocks noChangeArrowheads="1"/>
          </p:cNvSpPr>
          <p:nvPr/>
        </p:nvSpPr>
        <p:spPr bwMode="auto">
          <a:xfrm>
            <a:off x="755576" y="2608263"/>
            <a:ext cx="73216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Windows</a:t>
            </a:r>
            <a:r>
              <a:rPr lang="ja-JP" altLang="en-US" sz="1400" dirty="0" smtClean="0"/>
              <a:t>インストーラー形式（</a:t>
            </a:r>
            <a:r>
              <a:rPr lang="en-US" altLang="ja-JP" sz="1400" dirty="0" smtClean="0"/>
              <a:t>MSI</a:t>
            </a:r>
            <a:r>
              <a:rPr lang="ja-JP" altLang="en-US" sz="1400" dirty="0" smtClean="0"/>
              <a:t>）を作成するもの、独自インストーラー形式を作成するものがある</a:t>
            </a:r>
            <a:endParaRPr lang="en-US" altLang="en-US" sz="1400" dirty="0"/>
          </a:p>
        </p:txBody>
      </p:sp>
      <p:sp>
        <p:nvSpPr>
          <p:cNvPr id="9" name="Text Box 5"/>
          <p:cNvSpPr txBox="1">
            <a:spLocks noChangeArrowheads="1"/>
          </p:cNvSpPr>
          <p:nvPr/>
        </p:nvSpPr>
        <p:spPr bwMode="auto">
          <a:xfrm>
            <a:off x="5103161" y="3140075"/>
            <a:ext cx="38053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ja-JP" altLang="en-US" sz="1600" b="1" u="sng" dirty="0"/>
              <a:t>独自</a:t>
            </a:r>
            <a:r>
              <a:rPr lang="ja-JP" altLang="en-US" sz="1600" b="1" u="sng" dirty="0" smtClean="0"/>
              <a:t>インストーラー</a:t>
            </a:r>
            <a:endParaRPr lang="en-GB" altLang="en-US" sz="1600" b="1" u="sng" dirty="0"/>
          </a:p>
          <a:p>
            <a:pPr eaLnBrk="1" hangingPunct="1">
              <a:spcBef>
                <a:spcPct val="0"/>
              </a:spcBef>
              <a:buFont typeface="Wingdings" panose="05000000000000000000" pitchFamily="2" charset="2"/>
              <a:buChar char="ü"/>
            </a:pPr>
            <a:r>
              <a:rPr lang="en-US" altLang="ja-JP" sz="1400" dirty="0" err="1" smtClean="0"/>
              <a:t>Inno</a:t>
            </a:r>
            <a:r>
              <a:rPr lang="ja-JP" altLang="en-US" sz="1400" dirty="0" smtClean="0"/>
              <a:t> </a:t>
            </a:r>
            <a:r>
              <a:rPr lang="en-US" altLang="ja-JP" sz="1400" dirty="0" smtClean="0"/>
              <a:t>Setup</a:t>
            </a:r>
          </a:p>
          <a:p>
            <a:pPr marL="0" indent="0" eaLnBrk="1" hangingPunct="1">
              <a:spcBef>
                <a:spcPct val="0"/>
              </a:spcBef>
              <a:buNone/>
            </a:pPr>
            <a:r>
              <a:rPr lang="ja-JP" altLang="en-US" sz="1400" dirty="0"/>
              <a:t>　</a:t>
            </a:r>
            <a:r>
              <a:rPr lang="ja-JP" altLang="en-US" sz="1400" dirty="0" smtClean="0"/>
              <a:t>　</a:t>
            </a:r>
            <a:r>
              <a:rPr lang="en-US" altLang="ja-JP" sz="1400" dirty="0"/>
              <a:t> </a:t>
            </a:r>
            <a:r>
              <a:rPr lang="en-US" altLang="ja-JP" sz="1400" dirty="0">
                <a:hlinkClick r:id="rId5"/>
              </a:rPr>
              <a:t>http://www.jrsoftware.org/isinfo.php</a:t>
            </a:r>
            <a:endParaRPr lang="en-GB" altLang="en-US" sz="1400" dirty="0" smtClean="0"/>
          </a:p>
          <a:p>
            <a:pPr marL="0" indent="0" eaLnBrk="1" hangingPunct="1">
              <a:spcBef>
                <a:spcPct val="0"/>
              </a:spcBef>
              <a:buNone/>
            </a:pPr>
            <a:r>
              <a:rPr lang="ja-JP" altLang="en-US" sz="1400" dirty="0"/>
              <a:t>　</a:t>
            </a:r>
            <a:r>
              <a:rPr lang="ja-JP" altLang="en-US" sz="1400" dirty="0" smtClean="0"/>
              <a:t>　無償</a:t>
            </a:r>
            <a:endParaRPr lang="en-US" altLang="ja-JP" sz="1400" dirty="0" smtClean="0"/>
          </a:p>
          <a:p>
            <a:pPr eaLnBrk="1" hangingPunct="1">
              <a:spcBef>
                <a:spcPct val="0"/>
              </a:spcBef>
              <a:buFont typeface="Wingdings" panose="05000000000000000000" pitchFamily="2" charset="2"/>
              <a:buChar char="ü"/>
            </a:pPr>
            <a:r>
              <a:rPr lang="en-US" altLang="ja-JP" sz="1400" dirty="0" smtClean="0"/>
              <a:t>NSIS</a:t>
            </a:r>
          </a:p>
          <a:p>
            <a:pPr marL="0" indent="0" eaLnBrk="1" hangingPunct="1">
              <a:spcBef>
                <a:spcPct val="0"/>
              </a:spcBef>
              <a:buNone/>
            </a:pPr>
            <a:r>
              <a:rPr lang="ja-JP" altLang="en-US" sz="1400" dirty="0" smtClean="0"/>
              <a:t>　　</a:t>
            </a:r>
            <a:r>
              <a:rPr lang="en-US" altLang="ja-JP" sz="1400" dirty="0"/>
              <a:t> </a:t>
            </a:r>
            <a:r>
              <a:rPr lang="en-US" altLang="ja-JP" sz="1400" dirty="0">
                <a:hlinkClick r:id="rId6"/>
              </a:rPr>
              <a:t>http://nsis.sourceforge.net</a:t>
            </a:r>
            <a:r>
              <a:rPr lang="en-US" altLang="ja-JP" sz="1400" dirty="0" smtClean="0">
                <a:hlinkClick r:id="rId6"/>
              </a:rPr>
              <a:t>/</a:t>
            </a:r>
            <a:endParaRPr lang="en-US" altLang="ja-JP" sz="1400" dirty="0" smtClean="0"/>
          </a:p>
          <a:p>
            <a:pPr marL="0" indent="0" eaLnBrk="1" hangingPunct="1">
              <a:spcBef>
                <a:spcPct val="0"/>
              </a:spcBef>
              <a:buNone/>
            </a:pPr>
            <a:r>
              <a:rPr lang="ja-JP" altLang="en-US" sz="1400" dirty="0" smtClean="0"/>
              <a:t>　　無償</a:t>
            </a:r>
            <a:endParaRPr lang="en-US" altLang="en-US" sz="1400" dirty="0"/>
          </a:p>
        </p:txBody>
      </p:sp>
    </p:spTree>
    <p:extLst>
      <p:ext uri="{BB962C8B-B14F-4D97-AF65-F5344CB8AC3E}">
        <p14:creationId xmlns:p14="http://schemas.microsoft.com/office/powerpoint/2010/main" val="290150718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pic>
        <p:nvPicPr>
          <p:cNvPr id="5" name="図 4"/>
          <p:cNvPicPr>
            <a:picLocks noChangeAspect="1"/>
          </p:cNvPicPr>
          <p:nvPr/>
        </p:nvPicPr>
        <p:blipFill>
          <a:blip r:embed="rId3"/>
          <a:stretch>
            <a:fillRect/>
          </a:stretch>
        </p:blipFill>
        <p:spPr>
          <a:xfrm>
            <a:off x="238197" y="2132856"/>
            <a:ext cx="7944258" cy="4584936"/>
          </a:xfrm>
          <a:prstGeom prst="rect">
            <a:avLst/>
          </a:prstGeom>
        </p:spPr>
      </p:pic>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sp>
        <p:nvSpPr>
          <p:cNvPr id="7" name="角丸四角形 6"/>
          <p:cNvSpPr/>
          <p:nvPr/>
        </p:nvSpPr>
        <p:spPr>
          <a:xfrm>
            <a:off x="6300192" y="3429000"/>
            <a:ext cx="1368152" cy="43204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1356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3"/>
          <a:stretch>
            <a:fillRect/>
          </a:stretch>
        </p:blipFill>
        <p:spPr>
          <a:xfrm>
            <a:off x="277307" y="1973012"/>
            <a:ext cx="6022885" cy="4617545"/>
          </a:xfrm>
          <a:prstGeom prst="rect">
            <a:avLst/>
          </a:prstGeom>
        </p:spPr>
      </p:pic>
      <p:sp>
        <p:nvSpPr>
          <p:cNvPr id="7" name="角丸四角形 6"/>
          <p:cNvSpPr/>
          <p:nvPr/>
        </p:nvSpPr>
        <p:spPr>
          <a:xfrm>
            <a:off x="3973646" y="5085184"/>
            <a:ext cx="1966506" cy="57606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2036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4427984" y="5209176"/>
            <a:ext cx="3816424" cy="1569554"/>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000" dirty="0" smtClean="0"/>
              <a:t>カレントディレクトリは</a:t>
            </a:r>
            <a:r>
              <a:rPr kumimoji="1" lang="en-US" altLang="ja-JP" sz="2000" dirty="0" smtClean="0"/>
              <a:t>jar</a:t>
            </a:r>
            <a:r>
              <a:rPr kumimoji="1" lang="ja-JP" altLang="en-US" sz="2000" dirty="0" smtClean="0"/>
              <a:t>ファイルを置いたフォルダではなくその上のフォルダになるようにして下さい。</a:t>
            </a:r>
            <a:endParaRPr kumimoji="1" lang="ja-JP" altLang="en-US" sz="2000" dirty="0"/>
          </a:p>
        </p:txBody>
      </p:sp>
      <p:sp>
        <p:nvSpPr>
          <p:cNvPr id="10" name="角丸四角形吹き出し 9"/>
          <p:cNvSpPr/>
          <p:nvPr/>
        </p:nvSpPr>
        <p:spPr>
          <a:xfrm>
            <a:off x="4788024" y="6038238"/>
            <a:ext cx="3816424" cy="576064"/>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2000" dirty="0" smtClean="0"/>
              <a:t>32bit</a:t>
            </a:r>
            <a:r>
              <a:rPr kumimoji="1" lang="ja-JP" altLang="en-US" sz="2000" dirty="0" smtClean="0"/>
              <a:t>版</a:t>
            </a:r>
            <a:r>
              <a:rPr kumimoji="1" lang="en-US" altLang="ja-JP" sz="2000" dirty="0" smtClean="0"/>
              <a:t>JRE</a:t>
            </a:r>
            <a:r>
              <a:rPr kumimoji="1" lang="ja-JP" altLang="en-US" sz="2000" dirty="0" smtClean="0"/>
              <a:t>の方にしてください。</a:t>
            </a:r>
            <a:endParaRPr kumimoji="1" lang="ja-JP" altLang="en-US" sz="2000" dirty="0"/>
          </a:p>
        </p:txBody>
      </p:sp>
      <p:sp>
        <p:nvSpPr>
          <p:cNvPr id="2" name="タイトル 1"/>
          <p:cNvSpPr>
            <a:spLocks noGrp="1"/>
          </p:cNvSpPr>
          <p:nvPr>
            <p:ph type="title"/>
          </p:nvPr>
        </p:nvSpPr>
        <p:spPr/>
        <p:txBody>
          <a:bodyPr/>
          <a:lstStyle/>
          <a:p>
            <a:r>
              <a:rPr kumimoji="1" lang="ja-JP" altLang="en-US" dirty="0" smtClean="0"/>
              <a:t>よくある</a:t>
            </a:r>
            <a:r>
              <a:rPr kumimoji="1" lang="en-US" altLang="ja-JP" dirty="0" smtClean="0"/>
              <a:t>Java</a:t>
            </a:r>
            <a:r>
              <a:rPr kumimoji="1" lang="ja-JP" altLang="en-US" dirty="0" smtClean="0"/>
              <a:t>プログラム配布シーン</a:t>
            </a:r>
            <a:endParaRPr kumimoji="1" lang="ja-JP" altLang="en-US" dirty="0"/>
          </a:p>
        </p:txBody>
      </p:sp>
      <p:sp>
        <p:nvSpPr>
          <p:cNvPr id="4" name="角丸四角形吹き出し 3"/>
          <p:cNvSpPr/>
          <p:nvPr/>
        </p:nvSpPr>
        <p:spPr>
          <a:xfrm>
            <a:off x="755576" y="1623864"/>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000" dirty="0" smtClean="0"/>
              <a:t>動かすには</a:t>
            </a:r>
            <a:r>
              <a:rPr kumimoji="1" lang="en-US" altLang="ja-JP" sz="2000" dirty="0" smtClean="0"/>
              <a:t>Java</a:t>
            </a:r>
            <a:r>
              <a:rPr kumimoji="1" lang="ja-JP" altLang="en-US" sz="2000" dirty="0" smtClean="0"/>
              <a:t>を入れてください。</a:t>
            </a:r>
            <a:r>
              <a:rPr kumimoji="1" lang="en-US" altLang="ja-JP" sz="2000" dirty="0" smtClean="0"/>
              <a:t>JDK</a:t>
            </a:r>
            <a:r>
              <a:rPr kumimoji="1" lang="ja-JP" altLang="en-US" sz="2000" dirty="0" smtClean="0"/>
              <a:t>でも</a:t>
            </a:r>
            <a:r>
              <a:rPr kumimoji="1" lang="en-US" altLang="ja-JP" sz="2000" dirty="0" smtClean="0"/>
              <a:t>JRE</a:t>
            </a:r>
            <a:r>
              <a:rPr kumimoji="1" lang="ja-JP" altLang="en-US" sz="2000" dirty="0" smtClean="0"/>
              <a:t>でも良いっす。</a:t>
            </a:r>
            <a:endParaRPr kumimoji="1" lang="ja-JP" altLang="en-US" sz="2000" dirty="0"/>
          </a:p>
        </p:txBody>
      </p:sp>
      <p:sp>
        <p:nvSpPr>
          <p:cNvPr id="5" name="角丸四角形吹き出し 4"/>
          <p:cNvSpPr/>
          <p:nvPr/>
        </p:nvSpPr>
        <p:spPr>
          <a:xfrm>
            <a:off x="755576" y="2547596"/>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000" dirty="0" smtClean="0"/>
              <a:t>あっ、</a:t>
            </a:r>
            <a:r>
              <a:rPr kumimoji="1" lang="en-US" altLang="ja-JP" sz="2000" dirty="0" smtClean="0"/>
              <a:t>Java</a:t>
            </a:r>
            <a:r>
              <a:rPr kumimoji="1" lang="ja-JP" altLang="en-US" sz="2000" dirty="0" smtClean="0"/>
              <a:t>はバージョン</a:t>
            </a:r>
            <a:r>
              <a:rPr kumimoji="1" lang="en-US" altLang="ja-JP" sz="2000" dirty="0" smtClean="0"/>
              <a:t>8</a:t>
            </a:r>
            <a:r>
              <a:rPr kumimoji="1" lang="ja-JP" altLang="en-US" sz="2000" dirty="0" smtClean="0"/>
              <a:t>でお願いします。</a:t>
            </a:r>
            <a:endParaRPr kumimoji="1" lang="ja-JP" altLang="en-US" sz="2000" dirty="0"/>
          </a:p>
        </p:txBody>
      </p:sp>
      <p:sp>
        <p:nvSpPr>
          <p:cNvPr id="6" name="角丸四角形吹き出し 5"/>
          <p:cNvSpPr/>
          <p:nvPr/>
        </p:nvSpPr>
        <p:spPr>
          <a:xfrm>
            <a:off x="755576" y="3482342"/>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000" dirty="0" smtClean="0"/>
              <a:t>あっ、</a:t>
            </a:r>
            <a:r>
              <a:rPr kumimoji="1" lang="en-US" altLang="ja-JP" sz="2000" dirty="0" smtClean="0"/>
              <a:t>Java</a:t>
            </a:r>
            <a:r>
              <a:rPr kumimoji="1" lang="ja-JP" altLang="en-US" sz="2000" dirty="0" smtClean="0"/>
              <a:t>はバージョン</a:t>
            </a:r>
            <a:r>
              <a:rPr kumimoji="1" lang="en-US" altLang="ja-JP" sz="2000" dirty="0" smtClean="0"/>
              <a:t>8u40</a:t>
            </a:r>
            <a:r>
              <a:rPr kumimoji="1" lang="ja-JP" altLang="en-US" sz="2000" dirty="0" smtClean="0"/>
              <a:t>以上でお願いします。</a:t>
            </a:r>
            <a:endParaRPr kumimoji="1" lang="ja-JP" altLang="en-US" sz="2000" dirty="0"/>
          </a:p>
        </p:txBody>
      </p:sp>
      <p:sp>
        <p:nvSpPr>
          <p:cNvPr id="7" name="角丸四角形吹き出し 6"/>
          <p:cNvSpPr/>
          <p:nvPr/>
        </p:nvSpPr>
        <p:spPr>
          <a:xfrm>
            <a:off x="755576" y="4417088"/>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000" dirty="0" smtClean="0"/>
              <a:t>あっ、環境変数</a:t>
            </a:r>
            <a:r>
              <a:rPr kumimoji="1" lang="en-US" altLang="ja-JP" sz="2000" dirty="0" smtClean="0"/>
              <a:t>JAVA_HOME</a:t>
            </a:r>
            <a:r>
              <a:rPr kumimoji="1" lang="ja-JP" altLang="en-US" sz="2000" dirty="0" smtClean="0"/>
              <a:t>を設定してください。</a:t>
            </a:r>
            <a:endParaRPr kumimoji="1" lang="ja-JP" altLang="en-US" sz="2000" dirty="0"/>
          </a:p>
        </p:txBody>
      </p:sp>
      <p:sp>
        <p:nvSpPr>
          <p:cNvPr id="8" name="角丸四角形吹き出し 7"/>
          <p:cNvSpPr/>
          <p:nvPr/>
        </p:nvSpPr>
        <p:spPr>
          <a:xfrm>
            <a:off x="755576" y="5351834"/>
            <a:ext cx="3816424" cy="1317526"/>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000" dirty="0" smtClean="0"/>
              <a:t>バッチファイルのパスをファイルを、プログラムを置いたフォルダに修正して下さい。空白の含まれるパスはだめです。</a:t>
            </a:r>
            <a:endParaRPr kumimoji="1" lang="ja-JP" altLang="en-US" sz="2000" dirty="0"/>
          </a:p>
        </p:txBody>
      </p:sp>
      <p:pic>
        <p:nvPicPr>
          <p:cNvPr id="3" name="図 2"/>
          <p:cNvPicPr>
            <a:picLocks noChangeAspect="1"/>
          </p:cNvPicPr>
          <p:nvPr/>
        </p:nvPicPr>
        <p:blipFill>
          <a:blip r:embed="rId3"/>
          <a:stretch>
            <a:fillRect/>
          </a:stretch>
        </p:blipFill>
        <p:spPr>
          <a:xfrm>
            <a:off x="4644008" y="2043993"/>
            <a:ext cx="4318222" cy="2876698"/>
          </a:xfrm>
          <a:prstGeom prst="rect">
            <a:avLst/>
          </a:prstGeom>
        </p:spPr>
      </p:pic>
    </p:spTree>
    <p:extLst>
      <p:ext uri="{BB962C8B-B14F-4D97-AF65-F5344CB8AC3E}">
        <p14:creationId xmlns:p14="http://schemas.microsoft.com/office/powerpoint/2010/main" val="31221290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4" name="図 3"/>
          <p:cNvPicPr>
            <a:picLocks noChangeAspect="1"/>
          </p:cNvPicPr>
          <p:nvPr/>
        </p:nvPicPr>
        <p:blipFill>
          <a:blip r:embed="rId3"/>
          <a:stretch>
            <a:fillRect/>
          </a:stretch>
        </p:blipFill>
        <p:spPr>
          <a:xfrm>
            <a:off x="250825" y="1949846"/>
            <a:ext cx="5977359" cy="4366310"/>
          </a:xfrm>
          <a:prstGeom prst="rect">
            <a:avLst/>
          </a:prstGeom>
        </p:spPr>
      </p:pic>
      <p:sp>
        <p:nvSpPr>
          <p:cNvPr id="7" name="角丸四角形 6"/>
          <p:cNvSpPr/>
          <p:nvPr/>
        </p:nvSpPr>
        <p:spPr>
          <a:xfrm>
            <a:off x="250824" y="5445224"/>
            <a:ext cx="2376959" cy="57606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58553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3"/>
          <a:stretch>
            <a:fillRect/>
          </a:stretch>
        </p:blipFill>
        <p:spPr>
          <a:xfrm>
            <a:off x="371114" y="2564904"/>
            <a:ext cx="3289548" cy="3289548"/>
          </a:xfrm>
          <a:prstGeom prst="rect">
            <a:avLst/>
          </a:prstGeom>
        </p:spPr>
      </p:pic>
      <p:sp>
        <p:nvSpPr>
          <p:cNvPr id="7" name="角丸四角形 6"/>
          <p:cNvSpPr/>
          <p:nvPr/>
        </p:nvSpPr>
        <p:spPr>
          <a:xfrm>
            <a:off x="179512" y="3717032"/>
            <a:ext cx="3816424" cy="1008112"/>
          </a:xfrm>
          <a:prstGeom prst="round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4499992" y="3068960"/>
            <a:ext cx="4064993" cy="3021617"/>
          </a:xfrm>
          <a:prstGeom prst="rect">
            <a:avLst/>
          </a:prstGeom>
        </p:spPr>
      </p:pic>
      <p:sp>
        <p:nvSpPr>
          <p:cNvPr id="8" name="角丸四角形 7"/>
          <p:cNvSpPr/>
          <p:nvPr/>
        </p:nvSpPr>
        <p:spPr>
          <a:xfrm>
            <a:off x="4331554" y="3717032"/>
            <a:ext cx="3984862" cy="360040"/>
          </a:xfrm>
          <a:prstGeom prst="round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36798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9" name="図 8"/>
          <p:cNvPicPr>
            <a:picLocks noChangeAspect="1"/>
          </p:cNvPicPr>
          <p:nvPr/>
        </p:nvPicPr>
        <p:blipFill>
          <a:blip r:embed="rId3"/>
          <a:stretch>
            <a:fillRect/>
          </a:stretch>
        </p:blipFill>
        <p:spPr>
          <a:xfrm>
            <a:off x="395536" y="2307350"/>
            <a:ext cx="4349974" cy="2184512"/>
          </a:xfrm>
          <a:prstGeom prst="rect">
            <a:avLst/>
          </a:prstGeom>
        </p:spPr>
      </p:pic>
      <p:sp>
        <p:nvSpPr>
          <p:cNvPr id="10" name="角丸四角形 9"/>
          <p:cNvSpPr/>
          <p:nvPr/>
        </p:nvSpPr>
        <p:spPr>
          <a:xfrm>
            <a:off x="467544" y="4005064"/>
            <a:ext cx="122413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a:stretch>
            <a:fillRect/>
          </a:stretch>
        </p:blipFill>
        <p:spPr>
          <a:xfrm>
            <a:off x="4572000" y="1665795"/>
            <a:ext cx="3444223" cy="4416710"/>
          </a:xfrm>
          <a:prstGeom prst="rect">
            <a:avLst/>
          </a:prstGeom>
        </p:spPr>
      </p:pic>
      <p:sp>
        <p:nvSpPr>
          <p:cNvPr id="12" name="角丸四角形 11"/>
          <p:cNvSpPr/>
          <p:nvPr/>
        </p:nvSpPr>
        <p:spPr>
          <a:xfrm>
            <a:off x="6660232" y="5248086"/>
            <a:ext cx="122413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7884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13" name="図 12"/>
          <p:cNvPicPr>
            <a:picLocks noChangeAspect="1"/>
          </p:cNvPicPr>
          <p:nvPr/>
        </p:nvPicPr>
        <p:blipFill>
          <a:blip r:embed="rId3"/>
          <a:stretch>
            <a:fillRect/>
          </a:stretch>
        </p:blipFill>
        <p:spPr>
          <a:xfrm>
            <a:off x="244526" y="2263657"/>
            <a:ext cx="5074162" cy="2328077"/>
          </a:xfrm>
          <a:prstGeom prst="rect">
            <a:avLst/>
          </a:prstGeom>
        </p:spPr>
      </p:pic>
      <p:sp>
        <p:nvSpPr>
          <p:cNvPr id="14" name="角丸四角形 13"/>
          <p:cNvSpPr/>
          <p:nvPr/>
        </p:nvSpPr>
        <p:spPr>
          <a:xfrm>
            <a:off x="3557257" y="4187720"/>
            <a:ext cx="1007385" cy="307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60914" y="3743683"/>
            <a:ext cx="4536140" cy="2673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4"/>
          <a:stretch>
            <a:fillRect/>
          </a:stretch>
        </p:blipFill>
        <p:spPr>
          <a:xfrm>
            <a:off x="2483768" y="4971776"/>
            <a:ext cx="6316143" cy="1038617"/>
          </a:xfrm>
          <a:prstGeom prst="rect">
            <a:avLst/>
          </a:prstGeom>
        </p:spPr>
      </p:pic>
      <p:sp>
        <p:nvSpPr>
          <p:cNvPr id="12" name="角丸四角形 11"/>
          <p:cNvSpPr/>
          <p:nvPr/>
        </p:nvSpPr>
        <p:spPr>
          <a:xfrm>
            <a:off x="7524327" y="5589239"/>
            <a:ext cx="1275583" cy="4211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94364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3"/>
          <a:stretch>
            <a:fillRect/>
          </a:stretch>
        </p:blipFill>
        <p:spPr>
          <a:xfrm>
            <a:off x="315739" y="2234258"/>
            <a:ext cx="7957210" cy="1656184"/>
          </a:xfrm>
          <a:prstGeom prst="rect">
            <a:avLst/>
          </a:prstGeom>
        </p:spPr>
      </p:pic>
      <p:pic>
        <p:nvPicPr>
          <p:cNvPr id="5" name="図 4"/>
          <p:cNvPicPr>
            <a:picLocks noChangeAspect="1"/>
          </p:cNvPicPr>
          <p:nvPr/>
        </p:nvPicPr>
        <p:blipFill>
          <a:blip r:embed="rId4"/>
          <a:stretch>
            <a:fillRect/>
          </a:stretch>
        </p:blipFill>
        <p:spPr>
          <a:xfrm>
            <a:off x="315739" y="4437112"/>
            <a:ext cx="7943895" cy="1590331"/>
          </a:xfrm>
          <a:prstGeom prst="rect">
            <a:avLst/>
          </a:prstGeom>
        </p:spPr>
      </p:pic>
    </p:spTree>
    <p:extLst>
      <p:ext uri="{BB962C8B-B14F-4D97-AF65-F5344CB8AC3E}">
        <p14:creationId xmlns:p14="http://schemas.microsoft.com/office/powerpoint/2010/main" val="8458480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WiX</a:t>
            </a:r>
            <a:r>
              <a:rPr kumimoji="1" lang="ja-JP" altLang="en-US" dirty="0" smtClean="0"/>
              <a:t> </a:t>
            </a:r>
            <a:r>
              <a:rPr kumimoji="1" lang="en-US" altLang="ja-JP" dirty="0" smtClean="0"/>
              <a:t>Toolset</a:t>
            </a:r>
          </a:p>
          <a:p>
            <a:pPr lvl="1"/>
            <a:r>
              <a:rPr kumimoji="1" lang="en-US" altLang="ja-JP" dirty="0" err="1" smtClean="0"/>
              <a:t>msi</a:t>
            </a:r>
            <a:r>
              <a:rPr kumimoji="1" lang="ja-JP" altLang="en-US" dirty="0" smtClean="0"/>
              <a:t>ファイルから</a:t>
            </a:r>
            <a:r>
              <a:rPr kumimoji="1" lang="en-US" altLang="ja-JP" dirty="0" err="1" smtClean="0"/>
              <a:t>wxs</a:t>
            </a:r>
            <a:r>
              <a:rPr kumimoji="1" lang="ja-JP" altLang="en-US" dirty="0" smtClean="0"/>
              <a:t>を生成</a:t>
            </a:r>
            <a:endParaRPr kumimoji="1" lang="ja-JP" altLang="en-US" dirty="0"/>
          </a:p>
        </p:txBody>
      </p:sp>
      <p:sp>
        <p:nvSpPr>
          <p:cNvPr id="4" name="メモ 3"/>
          <p:cNvSpPr/>
          <p:nvPr/>
        </p:nvSpPr>
        <p:spPr>
          <a:xfrm>
            <a:off x="5883747" y="3117216"/>
            <a:ext cx="1425521"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ＷｉＸソース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a:t>
            </a:r>
            <a:r>
              <a:rPr kumimoji="1" lang="en-US" altLang="ja-JP" dirty="0" err="1" smtClean="0"/>
              <a:t>wxs</a:t>
            </a:r>
            <a:r>
              <a:rPr kumimoji="1" lang="en-US" altLang="ja-JP" dirty="0" smtClean="0"/>
              <a:t>)</a:t>
            </a:r>
          </a:p>
        </p:txBody>
      </p:sp>
      <p:sp>
        <p:nvSpPr>
          <p:cNvPr id="5" name="円/楕円 4"/>
          <p:cNvSpPr/>
          <p:nvPr/>
        </p:nvSpPr>
        <p:spPr>
          <a:xfrm>
            <a:off x="2870282" y="3437329"/>
            <a:ext cx="1728179" cy="884854"/>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dark.exe</a:t>
            </a:r>
            <a:endParaRPr kumimoji="1" lang="ja-JP" altLang="en-US" dirty="0"/>
          </a:p>
        </p:txBody>
      </p:sp>
      <p:sp>
        <p:nvSpPr>
          <p:cNvPr id="6" name="メモ 5"/>
          <p:cNvSpPr/>
          <p:nvPr/>
        </p:nvSpPr>
        <p:spPr>
          <a:xfrm>
            <a:off x="611560" y="3162317"/>
            <a:ext cx="1586167" cy="717439"/>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
        <p:nvSpPr>
          <p:cNvPr id="7" name="上カーブ矢印 6"/>
          <p:cNvSpPr/>
          <p:nvPr/>
        </p:nvSpPr>
        <p:spPr>
          <a:xfrm>
            <a:off x="1585659" y="4085670"/>
            <a:ext cx="1224136" cy="40829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上カーブ矢印 7"/>
          <p:cNvSpPr/>
          <p:nvPr/>
        </p:nvSpPr>
        <p:spPr>
          <a:xfrm>
            <a:off x="4662397" y="4101765"/>
            <a:ext cx="1224136" cy="40829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8858037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400" b="1" dirty="0" smtClean="0"/>
              <a:t>WiX</a:t>
            </a:r>
            <a:r>
              <a:rPr lang="ja-JP" altLang="en-US" sz="2400" b="1" dirty="0" smtClean="0"/>
              <a:t> </a:t>
            </a:r>
            <a:r>
              <a:rPr lang="en-US" altLang="ja-JP" sz="2400" b="1" dirty="0" smtClean="0"/>
              <a:t>Toolset</a:t>
            </a:r>
            <a:r>
              <a:rPr lang="ja-JP" altLang="en-US" sz="2400" b="1" dirty="0" smtClean="0"/>
              <a:t>参考情報</a:t>
            </a:r>
            <a:endParaRPr lang="en-GB" altLang="en-US" sz="2400" b="1" dirty="0"/>
          </a:p>
        </p:txBody>
      </p:sp>
      <p:sp>
        <p:nvSpPr>
          <p:cNvPr id="12293" name="Text Box 5"/>
          <p:cNvSpPr txBox="1">
            <a:spLocks noChangeArrowheads="1"/>
          </p:cNvSpPr>
          <p:nvPr/>
        </p:nvSpPr>
        <p:spPr bwMode="auto">
          <a:xfrm>
            <a:off x="1150938" y="2244428"/>
            <a:ext cx="774154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ü"/>
            </a:pPr>
            <a:r>
              <a:rPr lang="en-US" altLang="ja-JP" sz="1800" dirty="0" smtClean="0"/>
              <a:t>WiX</a:t>
            </a:r>
            <a:r>
              <a:rPr lang="ja-JP" altLang="en-US" sz="1800" dirty="0" smtClean="0"/>
              <a:t>チュートリアル日本語訳</a:t>
            </a:r>
            <a:endParaRPr lang="en-US" altLang="ja-JP" sz="1800" dirty="0" smtClean="0"/>
          </a:p>
          <a:p>
            <a:pPr marL="0" indent="0" eaLnBrk="1" hangingPunct="1">
              <a:spcBef>
                <a:spcPct val="0"/>
              </a:spcBef>
              <a:buNone/>
            </a:pPr>
            <a:r>
              <a:rPr lang="ja-JP" altLang="en-US" sz="1800" dirty="0"/>
              <a:t>　　</a:t>
            </a:r>
            <a:r>
              <a:rPr lang="en-US" altLang="ja-JP" sz="1800" dirty="0">
                <a:hlinkClick r:id="rId3"/>
              </a:rPr>
              <a:t>http://</a:t>
            </a:r>
            <a:r>
              <a:rPr lang="en-US" altLang="ja-JP" sz="1800" dirty="0" smtClean="0">
                <a:hlinkClick r:id="rId3"/>
              </a:rPr>
              <a:t>wix-tutorial-ja.github.io/toc.html</a:t>
            </a:r>
            <a:endParaRPr lang="en-US" altLang="ja-JP" sz="1800" dirty="0" smtClean="0"/>
          </a:p>
          <a:p>
            <a:pPr eaLnBrk="1" hangingPunct="1">
              <a:spcBef>
                <a:spcPct val="0"/>
              </a:spcBef>
              <a:buFont typeface="Wingdings" panose="05000000000000000000" pitchFamily="2" charset="2"/>
              <a:buChar char="ü"/>
            </a:pPr>
            <a:r>
              <a:rPr lang="ja-JP" altLang="en-US" sz="1800" dirty="0" smtClean="0"/>
              <a:t>書籍（洋書）「</a:t>
            </a:r>
            <a:r>
              <a:rPr lang="en-US" altLang="ja-JP" sz="1800" dirty="0" smtClean="0"/>
              <a:t>WiX 3.6: A Developer’s Guide to Windows Installer XML</a:t>
            </a:r>
            <a:r>
              <a:rPr lang="ja-JP" altLang="en-US" sz="1800" dirty="0" smtClean="0"/>
              <a:t>」</a:t>
            </a:r>
            <a:endParaRPr lang="en-US" altLang="ja-JP" sz="1800" dirty="0" smtClean="0"/>
          </a:p>
          <a:p>
            <a:pPr eaLnBrk="1" hangingPunct="1">
              <a:spcBef>
                <a:spcPct val="0"/>
              </a:spcBef>
              <a:buFont typeface="Wingdings" panose="05000000000000000000" pitchFamily="2" charset="2"/>
              <a:buChar char="ü"/>
            </a:pPr>
            <a:r>
              <a:rPr lang="en-US" altLang="ja-JP" sz="1800" dirty="0" smtClean="0"/>
              <a:t>Windows</a:t>
            </a:r>
            <a:r>
              <a:rPr lang="ja-JP" altLang="en-US" sz="1800" dirty="0" smtClean="0"/>
              <a:t> </a:t>
            </a:r>
            <a:r>
              <a:rPr lang="en-US" altLang="ja-JP" sz="1800" dirty="0" smtClean="0"/>
              <a:t>Installer/WiX/</a:t>
            </a:r>
            <a:r>
              <a:rPr lang="en-US" altLang="ja-JP" sz="1800" dirty="0" err="1" smtClean="0"/>
              <a:t>Installshield</a:t>
            </a:r>
            <a:r>
              <a:rPr lang="ja-JP" altLang="en-US" sz="1800" dirty="0" smtClean="0"/>
              <a:t> メーリングリスト</a:t>
            </a:r>
            <a:endParaRPr lang="en-US" altLang="ja-JP" sz="1800" dirty="0" smtClean="0"/>
          </a:p>
          <a:p>
            <a:pPr marL="0" indent="0" eaLnBrk="1" hangingPunct="1">
              <a:spcBef>
                <a:spcPct val="0"/>
              </a:spcBef>
              <a:buNone/>
            </a:pPr>
            <a:r>
              <a:rPr lang="ja-JP" altLang="en-US" sz="1800" dirty="0"/>
              <a:t>　</a:t>
            </a:r>
            <a:r>
              <a:rPr lang="ja-JP" altLang="en-US" sz="1800" dirty="0" smtClean="0"/>
              <a:t>　</a:t>
            </a:r>
            <a:r>
              <a:rPr lang="en-US" altLang="ja-JP" sz="1800" dirty="0" smtClean="0">
                <a:hlinkClick r:id="rId4"/>
              </a:rPr>
              <a:t>http</a:t>
            </a:r>
            <a:r>
              <a:rPr lang="en-US" altLang="ja-JP" sz="1800" dirty="0">
                <a:hlinkClick r:id="rId4"/>
              </a:rPr>
              <a:t>://www.freeml.com/msi</a:t>
            </a:r>
            <a:endParaRPr lang="en-US" altLang="ja-JP" sz="1800" dirty="0"/>
          </a:p>
          <a:p>
            <a:pPr marL="0" indent="0" eaLnBrk="1" hangingPunct="1">
              <a:spcBef>
                <a:spcPct val="0"/>
              </a:spcBef>
              <a:buNone/>
            </a:pPr>
            <a:endParaRPr lang="en-US" altLang="ja-JP" sz="1800" dirty="0" smtClean="0"/>
          </a:p>
          <a:p>
            <a:pPr marL="0" indent="0" eaLnBrk="1" hangingPunct="1">
              <a:spcBef>
                <a:spcPct val="0"/>
              </a:spcBef>
              <a:buNone/>
            </a:pPr>
            <a:endParaRPr lang="en-US" altLang="ja-JP" sz="1800" dirty="0"/>
          </a:p>
        </p:txBody>
      </p:sp>
      <p:pic>
        <p:nvPicPr>
          <p:cNvPr id="1028" name="Picture 4" descr="http://ecx.images-amazon.com/images/I/51%2BvZJs7ojL._SX404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3159004"/>
            <a:ext cx="1693739" cy="208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43605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3" name="コンテンツ プレースホルダー 2"/>
          <p:cNvSpPr>
            <a:spLocks noGrp="1"/>
          </p:cNvSpPr>
          <p:nvPr>
            <p:ph idx="1"/>
          </p:nvPr>
        </p:nvSpPr>
        <p:spPr>
          <a:xfrm>
            <a:off x="250825" y="1600201"/>
            <a:ext cx="8229600" cy="2548880"/>
          </a:xfrm>
        </p:spPr>
        <p:txBody>
          <a:bodyPr/>
          <a:lstStyle/>
          <a:p>
            <a:r>
              <a:rPr kumimoji="1" lang="ja-JP" altLang="en-US" dirty="0" err="1"/>
              <a:t>ｊ</a:t>
            </a:r>
            <a:r>
              <a:rPr kumimoji="1" lang="en-US" altLang="ja-JP" dirty="0" err="1" smtClean="0"/>
              <a:t>avapackager</a:t>
            </a:r>
            <a:endParaRPr kumimoji="1" lang="en-US" altLang="ja-JP" dirty="0"/>
          </a:p>
          <a:p>
            <a:pPr lvl="1"/>
            <a:r>
              <a:rPr kumimoji="1" lang="ja-JP" altLang="en-US" dirty="0" smtClean="0"/>
              <a:t>次の</a:t>
            </a:r>
            <a:r>
              <a:rPr kumimoji="1" lang="ja-JP" altLang="en-US" dirty="0"/>
              <a:t>機能</a:t>
            </a:r>
            <a:r>
              <a:rPr kumimoji="1" lang="ja-JP" altLang="en-US" dirty="0" smtClean="0"/>
              <a:t>を持つ</a:t>
            </a:r>
            <a:r>
              <a:rPr kumimoji="1" lang="en-US" altLang="ja-JP" dirty="0" smtClean="0"/>
              <a:t>JDK</a:t>
            </a:r>
            <a:r>
              <a:rPr kumimoji="1" lang="ja-JP" altLang="en-US" dirty="0" smtClean="0"/>
              <a:t>標準コマンド</a:t>
            </a:r>
            <a:endParaRPr kumimoji="1" lang="en-US" altLang="ja-JP" dirty="0" smtClean="0"/>
          </a:p>
          <a:p>
            <a:pPr lvl="2"/>
            <a:r>
              <a:rPr kumimoji="1" lang="en-US" altLang="ja-JP" dirty="0" smtClean="0"/>
              <a:t>CSS</a:t>
            </a:r>
            <a:r>
              <a:rPr kumimoji="1" lang="ja-JP" altLang="en-US" dirty="0" smtClean="0"/>
              <a:t>ファイルをバイナリ形式に変換</a:t>
            </a:r>
            <a:endParaRPr kumimoji="1" lang="en-US" altLang="ja-JP" dirty="0" smtClean="0"/>
          </a:p>
          <a:p>
            <a:pPr lvl="2"/>
            <a:r>
              <a:rPr kumimoji="1" lang="en-US" altLang="ja-JP" dirty="0" smtClean="0"/>
              <a:t>JAR</a:t>
            </a:r>
            <a:r>
              <a:rPr kumimoji="1" lang="ja-JP" altLang="en-US" dirty="0" smtClean="0"/>
              <a:t>アーカイブファイルを作成</a:t>
            </a:r>
            <a:endParaRPr kumimoji="1" lang="en-US" altLang="ja-JP" dirty="0" smtClean="0"/>
          </a:p>
          <a:p>
            <a:pPr lvl="2"/>
            <a:r>
              <a:rPr kumimoji="1" lang="ja-JP" altLang="en-US" dirty="0" smtClean="0"/>
              <a:t>再配布用パッケージを作成</a:t>
            </a:r>
            <a:endParaRPr kumimoji="1" lang="en-US" altLang="ja-JP" dirty="0" smtClean="0"/>
          </a:p>
          <a:p>
            <a:pPr lvl="2"/>
            <a:r>
              <a:rPr kumimoji="1" lang="en-US" altLang="ja-JP" dirty="0" smtClean="0"/>
              <a:t>JAR</a:t>
            </a:r>
            <a:r>
              <a:rPr kumimoji="1" lang="ja-JP" altLang="en-US" dirty="0" smtClean="0"/>
              <a:t>ファイルを署名</a:t>
            </a:r>
            <a:endParaRPr kumimoji="1" lang="en-US" altLang="ja-JP" dirty="0" smtClean="0"/>
          </a:p>
          <a:p>
            <a:pPr lvl="1"/>
            <a:r>
              <a:rPr kumimoji="1" lang="ja-JP" altLang="en-US" dirty="0" smtClean="0"/>
              <a:t>オプション説明</a:t>
            </a:r>
            <a:endParaRPr kumimoji="1" lang="en-US" altLang="ja-JP" dirty="0"/>
          </a:p>
          <a:p>
            <a:pPr marL="914400" lvl="2" indent="0">
              <a:buNone/>
            </a:pPr>
            <a:r>
              <a:rPr kumimoji="1" lang="en-US" altLang="ja-JP" dirty="0" smtClean="0">
                <a:hlinkClick r:id="rId3"/>
              </a:rPr>
              <a:t>https</a:t>
            </a:r>
            <a:r>
              <a:rPr kumimoji="1" lang="en-US" altLang="ja-JP" dirty="0">
                <a:hlinkClick r:id="rId3"/>
              </a:rPr>
              <a:t>://docs.oracle.com/javase/jp/8/docs/technotes/tools/windows/javapackager.html</a:t>
            </a:r>
            <a:endParaRPr kumimoji="1" lang="ja-JP" altLang="en-US" dirty="0"/>
          </a:p>
          <a:p>
            <a:pPr lvl="2"/>
            <a:endParaRPr kumimoji="1" lang="en-US" altLang="ja-JP" dirty="0"/>
          </a:p>
        </p:txBody>
      </p:sp>
    </p:spTree>
    <p:extLst>
      <p:ext uri="{BB962C8B-B14F-4D97-AF65-F5344CB8AC3E}">
        <p14:creationId xmlns:p14="http://schemas.microsoft.com/office/powerpoint/2010/main" val="4377750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err="1" smtClean="0"/>
              <a:t>javapackager</a:t>
            </a:r>
            <a:endParaRPr kumimoji="1" lang="en-US" altLang="ja-JP" dirty="0" smtClean="0"/>
          </a:p>
          <a:p>
            <a:pPr lvl="1"/>
            <a:r>
              <a:rPr kumimoji="1" lang="ja-JP" altLang="en-US" dirty="0" smtClean="0"/>
              <a:t>再配布パッケージ（</a:t>
            </a:r>
            <a:r>
              <a:rPr kumimoji="1" lang="en-US" altLang="ja-JP" dirty="0" smtClean="0"/>
              <a:t>MSI</a:t>
            </a:r>
            <a:r>
              <a:rPr kumimoji="1" lang="ja-JP" altLang="en-US" dirty="0" smtClean="0"/>
              <a:t>）作成時</a:t>
            </a:r>
            <a:endParaRPr kumimoji="1" lang="en-US" altLang="ja-JP" dirty="0" smtClean="0"/>
          </a:p>
          <a:p>
            <a:pPr lvl="2"/>
            <a:r>
              <a:rPr kumimoji="1" lang="ja-JP" altLang="en-US" dirty="0" smtClean="0"/>
              <a:t>バージョン番号の指定可能形式</a:t>
            </a:r>
            <a:endParaRPr kumimoji="1" lang="en-US" altLang="ja-JP" dirty="0" smtClean="0"/>
          </a:p>
          <a:p>
            <a:pPr marL="1371600" lvl="3" indent="0">
              <a:buNone/>
            </a:pPr>
            <a:r>
              <a:rPr kumimoji="1" lang="en-US" altLang="ja-JP" dirty="0" smtClean="0"/>
              <a:t>&lt;A&gt;.&lt;B&gt;.&lt;C&gt;</a:t>
            </a:r>
          </a:p>
          <a:p>
            <a:pPr marL="1371600" lvl="3" indent="0">
              <a:buNone/>
            </a:pPr>
            <a:r>
              <a:rPr kumimoji="1" lang="en-US" altLang="ja-JP" sz="1400" dirty="0" smtClean="0"/>
              <a:t>A: 0</a:t>
            </a:r>
            <a:r>
              <a:rPr kumimoji="1" lang="ja-JP" altLang="en-US" sz="1400" dirty="0" smtClean="0"/>
              <a:t>～</a:t>
            </a:r>
            <a:r>
              <a:rPr kumimoji="1" lang="en-US" altLang="ja-JP" sz="1400" dirty="0" smtClean="0"/>
              <a:t>255</a:t>
            </a:r>
          </a:p>
          <a:p>
            <a:pPr marL="1371600" lvl="3" indent="0">
              <a:buNone/>
            </a:pPr>
            <a:r>
              <a:rPr kumimoji="1" lang="en-US" altLang="ja-JP" sz="1400" dirty="0" smtClean="0"/>
              <a:t>B:</a:t>
            </a:r>
            <a:r>
              <a:rPr kumimoji="1" lang="ja-JP" altLang="en-US" sz="1400" dirty="0"/>
              <a:t> </a:t>
            </a:r>
            <a:r>
              <a:rPr kumimoji="1" lang="en-US" altLang="ja-JP" sz="1400" dirty="0" smtClean="0"/>
              <a:t>0</a:t>
            </a:r>
            <a:r>
              <a:rPr kumimoji="1" lang="ja-JP" altLang="en-US" sz="1400" dirty="0" smtClean="0"/>
              <a:t>～</a:t>
            </a:r>
            <a:r>
              <a:rPr kumimoji="1" lang="en-US" altLang="ja-JP" sz="1400" dirty="0" smtClean="0"/>
              <a:t>255</a:t>
            </a:r>
          </a:p>
          <a:p>
            <a:pPr marL="1371600" lvl="3" indent="0">
              <a:buNone/>
            </a:pPr>
            <a:r>
              <a:rPr kumimoji="1" lang="en-US" altLang="ja-JP" sz="1400" dirty="0" smtClean="0"/>
              <a:t>C: 0</a:t>
            </a:r>
            <a:r>
              <a:rPr kumimoji="1" lang="ja-JP" altLang="en-US" sz="1400" dirty="0" smtClean="0"/>
              <a:t>～</a:t>
            </a:r>
            <a:r>
              <a:rPr kumimoji="1" lang="en-US" altLang="ja-JP" sz="1400" dirty="0" smtClean="0"/>
              <a:t>65535</a:t>
            </a:r>
            <a:endParaRPr kumimoji="1" lang="en-US" altLang="ja-JP" sz="1400" dirty="0"/>
          </a:p>
          <a:p>
            <a:pPr marL="914400" lvl="2" indent="0">
              <a:buNone/>
            </a:pPr>
            <a:r>
              <a:rPr kumimoji="1" lang="en-US" altLang="ja-JP" sz="1400" dirty="0">
                <a:hlinkClick r:id="rId3"/>
              </a:rPr>
              <a:t>http://</a:t>
            </a:r>
            <a:r>
              <a:rPr kumimoji="1" lang="en-US" altLang="ja-JP" sz="1400" dirty="0" smtClean="0">
                <a:hlinkClick r:id="rId3"/>
              </a:rPr>
              <a:t>msdn.microsoft.com/en-us/library/aa370859%28v=VS.85%29.aspx</a:t>
            </a:r>
            <a:endParaRPr kumimoji="1" lang="en-US" altLang="ja-JP" sz="1400" dirty="0" smtClean="0"/>
          </a:p>
          <a:p>
            <a:pPr marL="914400" lvl="2" indent="0">
              <a:buNone/>
            </a:pPr>
            <a:endParaRPr kumimoji="1" lang="en-US" altLang="ja-JP" sz="1400" dirty="0"/>
          </a:p>
          <a:p>
            <a:pPr marL="914400" lvl="2" indent="0">
              <a:buNone/>
            </a:pPr>
            <a:r>
              <a:rPr kumimoji="1" lang="en-US" altLang="ja-JP" sz="1400" dirty="0" smtClean="0"/>
              <a:t>※</a:t>
            </a:r>
            <a:r>
              <a:rPr kumimoji="1" lang="ja-JP" altLang="en-US" sz="1400" dirty="0" smtClean="0"/>
              <a:t> </a:t>
            </a:r>
            <a:r>
              <a:rPr kumimoji="1" lang="en-US" altLang="ja-JP" sz="1400" dirty="0" smtClean="0"/>
              <a:t>MSI</a:t>
            </a:r>
            <a:r>
              <a:rPr kumimoji="1" lang="ja-JP" altLang="en-US" sz="1400" dirty="0" smtClean="0"/>
              <a:t>（</a:t>
            </a:r>
            <a:r>
              <a:rPr kumimoji="1" lang="en-US" altLang="ja-JP" sz="1400" dirty="0" smtClean="0"/>
              <a:t>WiX Toolset</a:t>
            </a:r>
            <a:r>
              <a:rPr kumimoji="1" lang="ja-JP" altLang="en-US" sz="1400" dirty="0" smtClean="0"/>
              <a:t>）では実は</a:t>
            </a:r>
            <a:r>
              <a:rPr kumimoji="1" lang="en-US" altLang="ja-JP" sz="1400" dirty="0"/>
              <a:t>4</a:t>
            </a:r>
            <a:r>
              <a:rPr kumimoji="1" lang="ja-JP" altLang="en-US" sz="1400" dirty="0" err="1" smtClean="0"/>
              <a:t>つの</a:t>
            </a:r>
            <a:r>
              <a:rPr kumimoji="1" lang="ja-JP" altLang="en-US" sz="1400" dirty="0" smtClean="0"/>
              <a:t>数値の組み合わせが指定可能で、バージョン番号の比較（新旧）をチェックするときには最後（</a:t>
            </a:r>
            <a:r>
              <a:rPr kumimoji="1" lang="en-US" altLang="ja-JP" sz="1400" dirty="0" smtClean="0"/>
              <a:t>4</a:t>
            </a:r>
            <a:r>
              <a:rPr kumimoji="1" lang="ja-JP" altLang="en-US" sz="1400" dirty="0" smtClean="0"/>
              <a:t>つ目）の数値を無視する</a:t>
            </a:r>
            <a:endParaRPr kumimoji="1" lang="ja-JP" altLang="en-US" sz="1400" dirty="0"/>
          </a:p>
        </p:txBody>
      </p:sp>
    </p:spTree>
    <p:extLst>
      <p:ext uri="{BB962C8B-B14F-4D97-AF65-F5344CB8AC3E}">
        <p14:creationId xmlns:p14="http://schemas.microsoft.com/office/powerpoint/2010/main" val="29547629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624" y="1844824"/>
            <a:ext cx="6735115" cy="4505954"/>
          </a:xfrm>
        </p:spPr>
      </p:pic>
      <p:sp>
        <p:nvSpPr>
          <p:cNvPr id="5" name="テキスト ボックス 4"/>
          <p:cNvSpPr txBox="1"/>
          <p:nvPr/>
        </p:nvSpPr>
        <p:spPr>
          <a:xfrm>
            <a:off x="611560" y="6453336"/>
            <a:ext cx="7776864" cy="369332"/>
          </a:xfrm>
          <a:prstGeom prst="rect">
            <a:avLst/>
          </a:prstGeom>
          <a:noFill/>
        </p:spPr>
        <p:txBody>
          <a:bodyPr wrap="square" rtlCol="0">
            <a:spAutoFit/>
          </a:bodyPr>
          <a:lstStyle/>
          <a:p>
            <a:r>
              <a:rPr kumimoji="1" lang="en-US" altLang="ja-JP" dirty="0" smtClean="0"/>
              <a:t>Intel 64 and IA-32 Architectures Optimization Reference Manual</a:t>
            </a:r>
            <a:r>
              <a:rPr kumimoji="1" lang="ja-JP" altLang="en-US" dirty="0"/>
              <a:t> </a:t>
            </a:r>
            <a:r>
              <a:rPr kumimoji="1" lang="ja-JP" altLang="en-US" dirty="0" smtClean="0"/>
              <a:t>より</a:t>
            </a:r>
            <a:endParaRPr kumimoji="1" lang="ja-JP" altLang="en-US" dirty="0"/>
          </a:p>
        </p:txBody>
      </p:sp>
      <p:sp>
        <p:nvSpPr>
          <p:cNvPr id="7" name="四角形吹き出し 6"/>
          <p:cNvSpPr/>
          <p:nvPr/>
        </p:nvSpPr>
        <p:spPr>
          <a:xfrm>
            <a:off x="7092950" y="2564904"/>
            <a:ext cx="1656184" cy="648072"/>
          </a:xfrm>
          <a:prstGeom prst="wedgeRectCallout">
            <a:avLst>
              <a:gd name="adj1" fmla="val -86175"/>
              <a:gd name="adj2" fmla="val 1268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同時</a:t>
            </a:r>
            <a:r>
              <a:rPr kumimoji="1" lang="en-US" altLang="ja-JP" dirty="0" smtClean="0"/>
              <a:t>8</a:t>
            </a:r>
            <a:r>
              <a:rPr kumimoji="1" lang="ja-JP" altLang="en-US" dirty="0" smtClean="0"/>
              <a:t>命令</a:t>
            </a:r>
            <a:endParaRPr kumimoji="1" lang="en-US" altLang="ja-JP" dirty="0" smtClean="0"/>
          </a:p>
          <a:p>
            <a:pPr algn="ctr"/>
            <a:r>
              <a:rPr kumimoji="1" lang="ja-JP" altLang="en-US" dirty="0" smtClean="0"/>
              <a:t>（</a:t>
            </a:r>
            <a:r>
              <a:rPr kumimoji="1" lang="en-US" altLang="ja-JP" dirty="0" smtClean="0"/>
              <a:t>Port 0</a:t>
            </a:r>
            <a:r>
              <a:rPr kumimoji="1" lang="ja-JP" altLang="en-US" dirty="0" smtClean="0"/>
              <a:t>～</a:t>
            </a:r>
            <a:r>
              <a:rPr kumimoji="1" lang="en-US" altLang="ja-JP" dirty="0" smtClean="0"/>
              <a:t>7</a:t>
            </a:r>
            <a:r>
              <a:rPr kumimoji="1" lang="ja-JP" altLang="en-US" dirty="0" smtClean="0"/>
              <a:t>）</a:t>
            </a:r>
            <a:endParaRPr kumimoji="1" lang="ja-JP" altLang="en-US" dirty="0"/>
          </a:p>
        </p:txBody>
      </p:sp>
      <p:sp>
        <p:nvSpPr>
          <p:cNvPr id="8" name="テキスト ボックス 7"/>
          <p:cNvSpPr txBox="1"/>
          <p:nvPr/>
        </p:nvSpPr>
        <p:spPr>
          <a:xfrm>
            <a:off x="7128954" y="3669937"/>
            <a:ext cx="1584176" cy="1384995"/>
          </a:xfrm>
          <a:prstGeom prst="rect">
            <a:avLst/>
          </a:prstGeom>
          <a:noFill/>
        </p:spPr>
        <p:txBody>
          <a:bodyPr wrap="square" rtlCol="0">
            <a:spAutoFit/>
          </a:bodyPr>
          <a:lstStyle/>
          <a:p>
            <a:r>
              <a:rPr kumimoji="1" lang="ja-JP" altLang="en-US" sz="1400" dirty="0" smtClean="0"/>
              <a:t>但し、</a:t>
            </a:r>
            <a:r>
              <a:rPr kumimoji="1" lang="en-US" altLang="ja-JP" sz="1400" dirty="0" smtClean="0"/>
              <a:t>Port</a:t>
            </a:r>
            <a:r>
              <a:rPr kumimoji="1" lang="ja-JP" altLang="en-US" sz="1400" dirty="0" smtClean="0"/>
              <a:t>により実行可能な命令が異なる。</a:t>
            </a:r>
            <a:endParaRPr kumimoji="1" lang="en-US" altLang="ja-JP" sz="1400" dirty="0" smtClean="0"/>
          </a:p>
          <a:p>
            <a:r>
              <a:rPr kumimoji="1" lang="en-US" altLang="ja-JP" sz="1400" dirty="0" smtClean="0"/>
              <a:t>ALU(</a:t>
            </a:r>
            <a:r>
              <a:rPr kumimoji="1" lang="ja-JP" altLang="en-US" sz="1400" dirty="0" smtClean="0"/>
              <a:t>演算装置</a:t>
            </a:r>
            <a:r>
              <a:rPr kumimoji="1" lang="en-US" altLang="ja-JP" sz="1400" dirty="0" smtClean="0"/>
              <a:t>)</a:t>
            </a:r>
            <a:r>
              <a:rPr kumimoji="1" lang="ja-JP" altLang="en-US" sz="1400" dirty="0" smtClean="0"/>
              <a:t>４つ</a:t>
            </a:r>
            <a:endParaRPr kumimoji="1" lang="en-US" altLang="ja-JP" sz="1400" dirty="0" smtClean="0"/>
          </a:p>
          <a:p>
            <a:r>
              <a:rPr kumimoji="1" lang="en-US" altLang="ja-JP" sz="1400" dirty="0" smtClean="0"/>
              <a:t>LD/STA</a:t>
            </a:r>
            <a:r>
              <a:rPr kumimoji="1" lang="ja-JP" altLang="en-US" sz="1400" dirty="0" smtClean="0"/>
              <a:t>（メモリ読み書き）</a:t>
            </a:r>
            <a:r>
              <a:rPr kumimoji="1" lang="en-US" altLang="ja-JP" sz="1400" dirty="0" smtClean="0"/>
              <a:t>4</a:t>
            </a:r>
            <a:r>
              <a:rPr kumimoji="1" lang="ja-JP" altLang="en-US" sz="1400" dirty="0" smtClean="0"/>
              <a:t>つ</a:t>
            </a:r>
            <a:endParaRPr kumimoji="1" lang="ja-JP" altLang="en-US" sz="1400" dirty="0"/>
          </a:p>
        </p:txBody>
      </p:sp>
      <p:sp>
        <p:nvSpPr>
          <p:cNvPr id="3" name="テキスト ボックス 2"/>
          <p:cNvSpPr txBox="1"/>
          <p:nvPr/>
        </p:nvSpPr>
        <p:spPr>
          <a:xfrm>
            <a:off x="467544" y="1475492"/>
            <a:ext cx="5832648" cy="369332"/>
          </a:xfrm>
          <a:prstGeom prst="rect">
            <a:avLst/>
          </a:prstGeom>
          <a:noFill/>
        </p:spPr>
        <p:txBody>
          <a:bodyPr wrap="square" rtlCol="0">
            <a:spAutoFit/>
          </a:bodyPr>
          <a:lstStyle/>
          <a:p>
            <a:r>
              <a:rPr kumimoji="1" lang="ja-JP" altLang="en-US" dirty="0" smtClean="0"/>
              <a:t>第</a:t>
            </a:r>
            <a:r>
              <a:rPr kumimoji="1" lang="en-US" altLang="ja-JP" dirty="0" smtClean="0"/>
              <a:t>4</a:t>
            </a:r>
            <a:r>
              <a:rPr kumimoji="1" lang="ja-JP" altLang="en-US" dirty="0" smtClean="0"/>
              <a:t>世代</a:t>
            </a:r>
            <a:r>
              <a:rPr kumimoji="1" lang="en-US" altLang="ja-JP" dirty="0" smtClean="0"/>
              <a:t>Core</a:t>
            </a:r>
            <a:r>
              <a:rPr kumimoji="1" lang="ja-JP" altLang="en-US" dirty="0" smtClean="0"/>
              <a:t>プロセッサ </a:t>
            </a:r>
            <a:r>
              <a:rPr kumimoji="1" lang="en-US" altLang="ja-JP" dirty="0" smtClean="0"/>
              <a:t>Haswell</a:t>
            </a:r>
            <a:r>
              <a:rPr kumimoji="1" lang="ja-JP" altLang="en-US" dirty="0" smtClean="0"/>
              <a:t> マイクロアーキテクチャ</a:t>
            </a:r>
            <a:endParaRPr kumimoji="1" lang="ja-JP" altLang="en-US" dirty="0"/>
          </a:p>
        </p:txBody>
      </p:sp>
    </p:spTree>
    <p:extLst>
      <p:ext uri="{BB962C8B-B14F-4D97-AF65-F5344CB8AC3E}">
        <p14:creationId xmlns:p14="http://schemas.microsoft.com/office/powerpoint/2010/main" val="4261918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簡単な配布、インストール、実行</a:t>
            </a:r>
          </a:p>
        </p:txBody>
      </p:sp>
      <p:pic>
        <p:nvPicPr>
          <p:cNvPr id="4" name="図 3"/>
          <p:cNvPicPr>
            <a:picLocks noChangeAspect="1"/>
          </p:cNvPicPr>
          <p:nvPr/>
        </p:nvPicPr>
        <p:blipFill>
          <a:blip r:embed="rId3"/>
          <a:stretch>
            <a:fillRect/>
          </a:stretch>
        </p:blipFill>
        <p:spPr>
          <a:xfrm>
            <a:off x="323528" y="1844824"/>
            <a:ext cx="5160205" cy="1746840"/>
          </a:xfrm>
          <a:prstGeom prst="rect">
            <a:avLst/>
          </a:prstGeom>
        </p:spPr>
      </p:pic>
      <p:sp>
        <p:nvSpPr>
          <p:cNvPr id="5" name="正方形/長方形 4"/>
          <p:cNvSpPr/>
          <p:nvPr/>
        </p:nvSpPr>
        <p:spPr>
          <a:xfrm>
            <a:off x="3491880" y="2132856"/>
            <a:ext cx="1440160"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4860032" y="3076379"/>
            <a:ext cx="2971953" cy="1606633"/>
          </a:xfrm>
          <a:prstGeom prst="rect">
            <a:avLst/>
          </a:prstGeom>
        </p:spPr>
      </p:pic>
      <p:pic>
        <p:nvPicPr>
          <p:cNvPr id="22" name="図 21"/>
          <p:cNvPicPr>
            <a:picLocks noChangeAspect="1"/>
          </p:cNvPicPr>
          <p:nvPr/>
        </p:nvPicPr>
        <p:blipFill>
          <a:blip r:embed="rId5"/>
          <a:stretch>
            <a:fillRect/>
          </a:stretch>
        </p:blipFill>
        <p:spPr>
          <a:xfrm>
            <a:off x="1318631" y="4005064"/>
            <a:ext cx="2514729" cy="2597283"/>
          </a:xfrm>
          <a:prstGeom prst="rect">
            <a:avLst/>
          </a:prstGeom>
        </p:spPr>
      </p:pic>
      <p:sp>
        <p:nvSpPr>
          <p:cNvPr id="25" name="下カーブ矢印 24"/>
          <p:cNvSpPr/>
          <p:nvPr/>
        </p:nvSpPr>
        <p:spPr>
          <a:xfrm rot="2676270">
            <a:off x="5327956" y="2132129"/>
            <a:ext cx="1470128" cy="5001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左カーブ矢印 25"/>
          <p:cNvSpPr/>
          <p:nvPr/>
        </p:nvSpPr>
        <p:spPr>
          <a:xfrm rot="3657034">
            <a:off x="4106500" y="4228270"/>
            <a:ext cx="516587" cy="15589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横巻き 27"/>
          <p:cNvSpPr/>
          <p:nvPr/>
        </p:nvSpPr>
        <p:spPr>
          <a:xfrm>
            <a:off x="4211960" y="5491443"/>
            <a:ext cx="4680520" cy="90116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2400" dirty="0"/>
              <a:t>Microsoft</a:t>
            </a:r>
            <a:r>
              <a:rPr kumimoji="1" lang="ja-JP" altLang="en-US" sz="2400" dirty="0"/>
              <a:t> </a:t>
            </a:r>
            <a:r>
              <a:rPr kumimoji="1" lang="en-US" altLang="ja-JP" sz="2400" dirty="0"/>
              <a:t>Windows</a:t>
            </a:r>
            <a:r>
              <a:rPr kumimoji="1" lang="ja-JP" altLang="en-US" sz="2400" dirty="0"/>
              <a:t> インストーラー</a:t>
            </a:r>
          </a:p>
        </p:txBody>
      </p:sp>
    </p:spTree>
    <p:extLst>
      <p:ext uri="{BB962C8B-B14F-4D97-AF65-F5344CB8AC3E}">
        <p14:creationId xmlns:p14="http://schemas.microsoft.com/office/powerpoint/2010/main" val="29343514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000" b="1" dirty="0" err="1" smtClean="0"/>
              <a:t>JavaVM</a:t>
            </a:r>
            <a:r>
              <a:rPr lang="en-US" altLang="ja-JP" sz="2000" b="1" dirty="0" smtClean="0"/>
              <a:t> 32bit</a:t>
            </a:r>
            <a:r>
              <a:rPr lang="ja-JP" altLang="en-US" sz="2000" b="1" dirty="0" smtClean="0"/>
              <a:t>か</a:t>
            </a:r>
            <a:r>
              <a:rPr lang="en-US" altLang="ja-JP" sz="2000" b="1" dirty="0" smtClean="0"/>
              <a:t>64bit</a:t>
            </a:r>
            <a:r>
              <a:rPr lang="ja-JP" altLang="en-US" sz="2000" b="1" dirty="0" smtClean="0"/>
              <a:t>か、それが問題だ</a:t>
            </a:r>
            <a:endParaRPr lang="en-GB" altLang="en-US" sz="2000" b="1" dirty="0"/>
          </a:p>
        </p:txBody>
      </p:sp>
      <p:sp>
        <p:nvSpPr>
          <p:cNvPr id="12293" name="Text Box 5"/>
          <p:cNvSpPr txBox="1">
            <a:spLocks noChangeArrowheads="1"/>
          </p:cNvSpPr>
          <p:nvPr/>
        </p:nvSpPr>
        <p:spPr bwMode="auto">
          <a:xfrm>
            <a:off x="1150938" y="3140075"/>
            <a:ext cx="340995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u="sng" dirty="0" smtClean="0"/>
              <a:t>32bit</a:t>
            </a:r>
            <a:r>
              <a:rPr lang="ja-JP" altLang="en-US" sz="1600" b="1" u="sng" dirty="0" smtClean="0"/>
              <a:t>版の優位点</a:t>
            </a:r>
            <a:endParaRPr lang="en-GB" altLang="en-US" sz="1600" b="1" u="sng" dirty="0"/>
          </a:p>
          <a:p>
            <a:pPr eaLnBrk="1" hangingPunct="1">
              <a:spcBef>
                <a:spcPct val="0"/>
              </a:spcBef>
              <a:buFont typeface="Wingdings" panose="05000000000000000000" pitchFamily="2" charset="2"/>
              <a:buChar char="ü"/>
            </a:pPr>
            <a:r>
              <a:rPr lang="ja-JP" altLang="en-US" sz="1400" dirty="0" smtClean="0"/>
              <a:t>ヒープサイズが小さいとき、メモリ使用量が少なくメモリ参照が高速</a:t>
            </a:r>
            <a:endParaRPr lang="en-US" altLang="ja-JP" sz="1400" dirty="0" smtClean="0"/>
          </a:p>
          <a:p>
            <a:pPr eaLnBrk="1" hangingPunct="1">
              <a:spcBef>
                <a:spcPct val="0"/>
              </a:spcBef>
              <a:buFont typeface="Wingdings" panose="05000000000000000000" pitchFamily="2" charset="2"/>
              <a:buChar char="ü"/>
            </a:pPr>
            <a:r>
              <a:rPr lang="en-US" altLang="ja-JP" sz="1400" dirty="0" smtClean="0"/>
              <a:t>JIT</a:t>
            </a:r>
            <a:r>
              <a:rPr lang="ja-JP" altLang="en-US" sz="1400" dirty="0" smtClean="0"/>
              <a:t>クライアントコンパイラのみを使用可能</a:t>
            </a:r>
            <a:endParaRPr lang="en-GB" altLang="en-US" sz="1400" dirty="0"/>
          </a:p>
          <a:p>
            <a:pPr eaLnBrk="1" hangingPunct="1">
              <a:spcBef>
                <a:spcPct val="0"/>
              </a:spcBef>
              <a:buFont typeface="Wingdings" panose="05000000000000000000" pitchFamily="2" charset="2"/>
              <a:buChar char="ü"/>
            </a:pPr>
            <a:endParaRPr lang="en-US" altLang="en-US" sz="1400" dirty="0"/>
          </a:p>
        </p:txBody>
      </p:sp>
      <p:sp>
        <p:nvSpPr>
          <p:cNvPr id="12294" name="Text Box 6"/>
          <p:cNvSpPr txBox="1">
            <a:spLocks noChangeArrowheads="1"/>
          </p:cNvSpPr>
          <p:nvPr/>
        </p:nvSpPr>
        <p:spPr bwMode="auto">
          <a:xfrm>
            <a:off x="4495800" y="3140075"/>
            <a:ext cx="36401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u="sng" dirty="0" smtClean="0"/>
              <a:t>32bit</a:t>
            </a:r>
            <a:r>
              <a:rPr lang="ja-JP" altLang="en-US" sz="1600" b="1" u="sng" dirty="0" smtClean="0"/>
              <a:t>版の欠点</a:t>
            </a:r>
            <a:endParaRPr lang="en-GB" altLang="en-US" sz="1600" b="1" u="sng" dirty="0"/>
          </a:p>
          <a:p>
            <a:pPr eaLnBrk="1" hangingPunct="1">
              <a:spcBef>
                <a:spcPct val="0"/>
              </a:spcBef>
              <a:buFont typeface="Wingdings" panose="05000000000000000000" pitchFamily="2" charset="2"/>
              <a:buChar char="û"/>
            </a:pPr>
            <a:r>
              <a:rPr lang="ja-JP" altLang="en-US" sz="1400" dirty="0" smtClean="0"/>
              <a:t>プロセス合計サイズが</a:t>
            </a:r>
            <a:r>
              <a:rPr lang="en-US" altLang="ja-JP" sz="1400" dirty="0" smtClean="0"/>
              <a:t>2GB</a:t>
            </a:r>
            <a:r>
              <a:rPr lang="ja-JP" altLang="en-US" sz="1400" dirty="0" smtClean="0"/>
              <a:t>以下に制限</a:t>
            </a:r>
            <a:endParaRPr lang="en-GB" altLang="en-US" sz="1400" dirty="0"/>
          </a:p>
          <a:p>
            <a:pPr eaLnBrk="1" hangingPunct="1">
              <a:spcBef>
                <a:spcPct val="0"/>
              </a:spcBef>
              <a:buFont typeface="Wingdings" panose="05000000000000000000" pitchFamily="2" charset="2"/>
              <a:buChar char="û"/>
            </a:pPr>
            <a:r>
              <a:rPr lang="en-GB" altLang="en-US" sz="1400" dirty="0"/>
              <a:t>l</a:t>
            </a:r>
            <a:r>
              <a:rPr lang="en-GB" altLang="en-US" sz="1400" dirty="0" smtClean="0"/>
              <a:t>ong</a:t>
            </a:r>
            <a:r>
              <a:rPr lang="ja-JP" altLang="en-US" sz="1400" dirty="0" smtClean="0"/>
              <a:t>型、</a:t>
            </a:r>
            <a:r>
              <a:rPr lang="en-US" altLang="ja-JP" sz="1400" dirty="0" smtClean="0"/>
              <a:t>double</a:t>
            </a:r>
            <a:r>
              <a:rPr lang="ja-JP" altLang="en-US" sz="1400" dirty="0" smtClean="0"/>
              <a:t>型で</a:t>
            </a:r>
            <a:r>
              <a:rPr lang="en-US" altLang="ja-JP" sz="1400" dirty="0" smtClean="0"/>
              <a:t>64bit</a:t>
            </a:r>
            <a:r>
              <a:rPr lang="ja-JP" altLang="en-US" sz="1400" dirty="0" smtClean="0"/>
              <a:t>レジスタを利用できず低速</a:t>
            </a:r>
            <a:endParaRPr lang="en-US" altLang="ja-JP" sz="1400" dirty="0" smtClean="0"/>
          </a:p>
          <a:p>
            <a:pPr eaLnBrk="1" hangingPunct="1">
              <a:spcBef>
                <a:spcPct val="0"/>
              </a:spcBef>
              <a:buFont typeface="Wingdings" panose="05000000000000000000" pitchFamily="2" charset="2"/>
              <a:buChar char="û"/>
            </a:pPr>
            <a:endParaRPr lang="en-US" altLang="ja-JP" sz="1400" dirty="0"/>
          </a:p>
        </p:txBody>
      </p:sp>
      <p:sp>
        <p:nvSpPr>
          <p:cNvPr id="12295" name="Text Box 7"/>
          <p:cNvSpPr txBox="1">
            <a:spLocks noChangeArrowheads="1"/>
          </p:cNvSpPr>
          <p:nvPr/>
        </p:nvSpPr>
        <p:spPr bwMode="auto">
          <a:xfrm>
            <a:off x="1042988" y="4627285"/>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パフォーマンス」より</a:t>
            </a:r>
            <a:endParaRPr lang="en-US" altLang="en-US" sz="2000" b="1" dirty="0"/>
          </a:p>
        </p:txBody>
      </p:sp>
      <p:sp>
        <p:nvSpPr>
          <p:cNvPr id="12296" name="Text Box 8"/>
          <p:cNvSpPr txBox="1">
            <a:spLocks noChangeArrowheads="1"/>
          </p:cNvSpPr>
          <p:nvPr/>
        </p:nvSpPr>
        <p:spPr bwMode="auto">
          <a:xfrm>
            <a:off x="1150938" y="2292737"/>
            <a:ext cx="6926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OS</a:t>
            </a:r>
            <a:r>
              <a:rPr lang="ja-JP" altLang="en-US" sz="1400" dirty="0" smtClean="0"/>
              <a:t>が</a:t>
            </a:r>
            <a:r>
              <a:rPr lang="en-US" altLang="ja-JP" sz="1400" dirty="0" smtClean="0"/>
              <a:t>32bit</a:t>
            </a:r>
            <a:r>
              <a:rPr lang="ja-JP" altLang="en-US" sz="1400" dirty="0" smtClean="0"/>
              <a:t>であれば、</a:t>
            </a:r>
            <a:r>
              <a:rPr lang="en-US" altLang="ja-JP" sz="1400" dirty="0" smtClean="0"/>
              <a:t>Java VM</a:t>
            </a:r>
            <a:r>
              <a:rPr lang="ja-JP" altLang="en-US" sz="1400" dirty="0" smtClean="0"/>
              <a:t>は</a:t>
            </a:r>
            <a:r>
              <a:rPr lang="en-US" altLang="ja-JP" sz="1400" dirty="0" smtClean="0"/>
              <a:t>32bit</a:t>
            </a:r>
            <a:r>
              <a:rPr lang="ja-JP" altLang="en-US" sz="1400" dirty="0" smtClean="0"/>
              <a:t>のみ。</a:t>
            </a:r>
            <a:r>
              <a:rPr lang="en-US" altLang="ja-JP" sz="1400" dirty="0" smtClean="0"/>
              <a:t>OS</a:t>
            </a:r>
            <a:r>
              <a:rPr lang="ja-JP" altLang="en-US" sz="1400" dirty="0" smtClean="0"/>
              <a:t>が</a:t>
            </a:r>
            <a:r>
              <a:rPr lang="en-US" altLang="ja-JP" sz="1400" dirty="0" smtClean="0"/>
              <a:t>64bit</a:t>
            </a:r>
            <a:r>
              <a:rPr lang="ja-JP" altLang="en-US" sz="1400" dirty="0" smtClean="0"/>
              <a:t>のときは、</a:t>
            </a:r>
            <a:r>
              <a:rPr lang="en-US" altLang="ja-JP" sz="1400" dirty="0" smtClean="0"/>
              <a:t>Java</a:t>
            </a:r>
            <a:r>
              <a:rPr lang="ja-JP" altLang="en-US" sz="1400" dirty="0" smtClean="0"/>
              <a:t> </a:t>
            </a:r>
            <a:r>
              <a:rPr lang="en-US" altLang="ja-JP" sz="1400" dirty="0" smtClean="0"/>
              <a:t>VM</a:t>
            </a:r>
            <a:r>
              <a:rPr lang="ja-JP" altLang="en-US" sz="1400" dirty="0" smtClean="0"/>
              <a:t>は</a:t>
            </a:r>
            <a:r>
              <a:rPr lang="en-US" altLang="ja-JP" sz="1400" dirty="0" smtClean="0"/>
              <a:t>32bit</a:t>
            </a:r>
            <a:r>
              <a:rPr lang="ja-JP" altLang="en-US" sz="1400" dirty="0" smtClean="0"/>
              <a:t>も</a:t>
            </a:r>
            <a:r>
              <a:rPr lang="en-US" altLang="ja-JP" sz="1400" dirty="0" smtClean="0"/>
              <a:t>64bit</a:t>
            </a:r>
            <a:r>
              <a:rPr lang="ja-JP" altLang="en-US" sz="1400" dirty="0" smtClean="0"/>
              <a:t>も選択可能。</a:t>
            </a:r>
            <a:endParaRPr lang="en-US" altLang="en-US" sz="1400" dirty="0"/>
          </a:p>
        </p:txBody>
      </p:sp>
    </p:spTree>
    <p:extLst>
      <p:ext uri="{BB962C8B-B14F-4D97-AF65-F5344CB8AC3E}">
        <p14:creationId xmlns:p14="http://schemas.microsoft.com/office/powerpoint/2010/main" val="90581321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000" b="1" dirty="0" smtClean="0"/>
              <a:t>JIT</a:t>
            </a:r>
            <a:r>
              <a:rPr lang="ja-JP" altLang="en-US" sz="2000" b="1" dirty="0" smtClean="0"/>
              <a:t>コンパイラの使用するスレッド数</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4.5.1</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版は、クライアントコンパイラ（</a:t>
            </a:r>
            <a:r>
              <a:rPr lang="en-US" altLang="ja-JP" sz="1400" dirty="0" smtClean="0"/>
              <a:t>C1</a:t>
            </a:r>
            <a:r>
              <a:rPr lang="ja-JP" altLang="en-US" sz="1400" dirty="0" smtClean="0"/>
              <a:t>）とサーバーコンパイラ（</a:t>
            </a:r>
            <a:r>
              <a:rPr lang="en-US" altLang="ja-JP" sz="1400" dirty="0" smtClean="0"/>
              <a:t>C2</a:t>
            </a:r>
            <a:r>
              <a:rPr lang="ja-JP" altLang="en-US" sz="1400" dirty="0" smtClean="0"/>
              <a:t>）の選択が可能</a:t>
            </a:r>
            <a:endParaRPr lang="en-US" altLang="ja-JP" sz="1400" dirty="0" smtClean="0"/>
          </a:p>
          <a:p>
            <a:pPr eaLnBrk="1" hangingPunct="1">
              <a:spcBef>
                <a:spcPct val="50000"/>
              </a:spcBef>
              <a:buFontTx/>
              <a:buNone/>
            </a:pPr>
            <a:r>
              <a:rPr lang="en-US" altLang="en-US" sz="1400" dirty="0" smtClean="0"/>
              <a:t>64bit</a:t>
            </a:r>
            <a:r>
              <a:rPr lang="ja-JP" altLang="en-US" sz="1400" dirty="0" smtClean="0"/>
              <a:t>版は、階層コンパイラ（</a:t>
            </a:r>
            <a:r>
              <a:rPr lang="en-US" altLang="ja-JP" sz="1400" dirty="0" smtClean="0"/>
              <a:t>C1+C2</a:t>
            </a:r>
            <a:r>
              <a:rPr lang="ja-JP" altLang="en-US" sz="1400" dirty="0" smtClean="0"/>
              <a:t>）とサーバーコンパイラ（</a:t>
            </a:r>
            <a:r>
              <a:rPr lang="en-US" altLang="ja-JP" sz="1400" dirty="0" smtClean="0"/>
              <a:t>C2</a:t>
            </a:r>
            <a:r>
              <a:rPr lang="ja-JP" altLang="en-US" sz="1400" dirty="0" smtClean="0"/>
              <a:t>）の選択が可能（</a:t>
            </a:r>
            <a:r>
              <a:rPr lang="en-US" altLang="ja-JP" sz="1400" dirty="0" smtClean="0"/>
              <a:t>C1</a:t>
            </a:r>
            <a:r>
              <a:rPr lang="ja-JP" altLang="en-US" sz="1400" dirty="0" smtClean="0"/>
              <a:t>のみの選択は不可能）</a:t>
            </a:r>
            <a:endParaRPr lang="en-US" altLang="en-US" sz="1400" dirty="0"/>
          </a:p>
        </p:txBody>
      </p:sp>
      <p:graphicFrame>
        <p:nvGraphicFramePr>
          <p:cNvPr id="2" name="表 1"/>
          <p:cNvGraphicFramePr>
            <a:graphicFrameLocks noGrp="1"/>
          </p:cNvGraphicFramePr>
          <p:nvPr>
            <p:extLst>
              <p:ext uri="{D42A27DB-BD31-4B8C-83A1-F6EECF244321}">
                <p14:modId xmlns:p14="http://schemas.microsoft.com/office/powerpoint/2010/main" val="1876972726"/>
              </p:ext>
            </p:extLst>
          </p:nvPr>
        </p:nvGraphicFramePr>
        <p:xfrm>
          <a:off x="1596231" y="3320425"/>
          <a:ext cx="6096000" cy="2225040"/>
        </p:xfrm>
        <a:graphic>
          <a:graphicData uri="http://schemas.openxmlformats.org/drawingml/2006/table">
            <a:tbl>
              <a:tblPr firstRow="1" bandRow="1">
                <a:tableStyleId>{8A107856-5554-42FB-B03E-39F5DBC370BA}</a:tableStyleId>
              </a:tblPr>
              <a:tblGrid>
                <a:gridCol w="1524000"/>
                <a:gridCol w="1524000"/>
                <a:gridCol w="1524000"/>
                <a:gridCol w="1524000"/>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en-US" altLang="ja-JP" dirty="0" smtClean="0"/>
                        <a:t>C1</a:t>
                      </a:r>
                      <a:endParaRPr kumimoji="1" lang="ja-JP" altLang="en-US" dirty="0"/>
                    </a:p>
                  </a:txBody>
                  <a:tcPr/>
                </a:tc>
                <a:tc>
                  <a:txBody>
                    <a:bodyPr/>
                    <a:lstStyle/>
                    <a:p>
                      <a:r>
                        <a:rPr kumimoji="1" lang="en-US" altLang="ja-JP" dirty="0" smtClean="0"/>
                        <a:t>C2</a:t>
                      </a:r>
                      <a:endParaRPr kumimoji="1" lang="ja-JP" altLang="en-US" dirty="0"/>
                    </a:p>
                  </a:txBody>
                  <a:tcPr/>
                </a:tc>
                <a:tc>
                  <a:txBody>
                    <a:bodyPr/>
                    <a:lstStyle/>
                    <a:p>
                      <a:r>
                        <a:rPr kumimoji="1" lang="en-US" altLang="ja-JP" dirty="0" smtClean="0"/>
                        <a:t>C1+C2</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3</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3</a:t>
                      </a:r>
                      <a:endParaRPr kumimoji="1" lang="ja-JP" altLang="en-US" dirty="0"/>
                    </a:p>
                  </a:txBody>
                  <a:tcPr/>
                </a:tc>
              </a:tr>
              <a:tr h="370840">
                <a:tc>
                  <a:txBody>
                    <a:bodyPr/>
                    <a:lstStyle/>
                    <a:p>
                      <a:r>
                        <a:rPr kumimoji="1" lang="en-US" altLang="ja-JP" dirty="0" smtClean="0"/>
                        <a:t>16</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6</a:t>
                      </a:r>
                      <a:endParaRPr kumimoji="1" lang="ja-JP" altLang="en-US" dirty="0"/>
                    </a:p>
                  </a:txBody>
                  <a:tcPr/>
                </a:tc>
                <a:tc>
                  <a:txBody>
                    <a:bodyPr/>
                    <a:lstStyle/>
                    <a:p>
                      <a:r>
                        <a:rPr kumimoji="1" lang="en-US" altLang="ja-JP" dirty="0" smtClean="0"/>
                        <a:t>8</a:t>
                      </a:r>
                      <a:endParaRPr kumimoji="1" lang="ja-JP" altLang="en-US" dirty="0"/>
                    </a:p>
                  </a:txBody>
                  <a:tcPr/>
                </a:tc>
              </a:tr>
            </a:tbl>
          </a:graphicData>
        </a:graphic>
      </p:graphicFrame>
      <p:sp>
        <p:nvSpPr>
          <p:cNvPr id="3" name="テキスト ボックス 2"/>
          <p:cNvSpPr txBox="1"/>
          <p:nvPr/>
        </p:nvSpPr>
        <p:spPr>
          <a:xfrm>
            <a:off x="1403648" y="5760538"/>
            <a:ext cx="4696799" cy="338554"/>
          </a:xfrm>
          <a:prstGeom prst="rect">
            <a:avLst/>
          </a:prstGeom>
          <a:noFill/>
        </p:spPr>
        <p:txBody>
          <a:bodyPr wrap="none" rtlCol="0">
            <a:spAutoFit/>
          </a:bodyPr>
          <a:lstStyle/>
          <a:p>
            <a:r>
              <a:rPr kumimoji="1" lang="en-US" altLang="ja-JP" sz="1600" dirty="0" smtClean="0"/>
              <a:t>-</a:t>
            </a:r>
            <a:r>
              <a:rPr kumimoji="1" lang="en-US" altLang="ja-JP" sz="1600" dirty="0" err="1" smtClean="0"/>
              <a:t>XX:CICompilerCount</a:t>
            </a:r>
            <a:r>
              <a:rPr kumimoji="1" lang="en-US" altLang="ja-JP" sz="1600" dirty="0" smtClean="0"/>
              <a:t>=N </a:t>
            </a:r>
            <a:r>
              <a:rPr kumimoji="1" lang="ja-JP" altLang="en-US" sz="1600" dirty="0" smtClean="0"/>
              <a:t>で合計スレッド数の指定可能</a:t>
            </a:r>
            <a:endParaRPr kumimoji="1" lang="ja-JP" altLang="en-US" sz="1600" dirty="0"/>
          </a:p>
        </p:txBody>
      </p:sp>
    </p:spTree>
    <p:extLst>
      <p:ext uri="{BB962C8B-B14F-4D97-AF65-F5344CB8AC3E}">
        <p14:creationId xmlns:p14="http://schemas.microsoft.com/office/powerpoint/2010/main" val="148175972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Ｇ</a:t>
            </a:r>
            <a:r>
              <a:rPr lang="ja-JP" altLang="en-US" sz="2000" b="1" dirty="0"/>
              <a:t>Ｃ</a:t>
            </a:r>
            <a:r>
              <a:rPr lang="ja-JP" altLang="en-US" sz="2000" b="1" dirty="0" smtClean="0"/>
              <a:t>の使用するスレッド数</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5.2.4</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版は、デフォルトでシリアルＧＣ</a:t>
            </a:r>
            <a:endParaRPr lang="en-US" altLang="ja-JP" sz="1400" dirty="0" smtClean="0"/>
          </a:p>
          <a:p>
            <a:pPr eaLnBrk="1" hangingPunct="1">
              <a:spcBef>
                <a:spcPct val="50000"/>
              </a:spcBef>
              <a:buFontTx/>
              <a:buNone/>
            </a:pPr>
            <a:r>
              <a:rPr lang="en-US" altLang="en-US" sz="1400" dirty="0" smtClean="0"/>
              <a:t>64bit</a:t>
            </a:r>
            <a:r>
              <a:rPr lang="ja-JP" altLang="en-US" sz="1400" dirty="0" smtClean="0"/>
              <a:t>版は、デフォルトで並列（スループット）ＧＣ</a:t>
            </a:r>
            <a:endParaRPr lang="en-US" altLang="en-US" sz="1400" dirty="0"/>
          </a:p>
        </p:txBody>
      </p:sp>
      <mc:AlternateContent xmlns:mc="http://schemas.openxmlformats.org/markup-compatibility/2006" xmlns:a14="http://schemas.microsoft.com/office/drawing/2010/main">
        <mc:Choice Requires="a14">
          <p:graphicFrame>
            <p:nvGraphicFramePr>
              <p:cNvPr id="2" name="表 1"/>
              <p:cNvGraphicFramePr>
                <a:graphicFrameLocks noGrp="1"/>
              </p:cNvGraphicFramePr>
              <p:nvPr>
                <p:extLst>
                  <p:ext uri="{D42A27DB-BD31-4B8C-83A1-F6EECF244321}">
                    <p14:modId xmlns:p14="http://schemas.microsoft.com/office/powerpoint/2010/main" val="371996250"/>
                  </p:ext>
                </p:extLst>
              </p:nvPr>
            </p:nvGraphicFramePr>
            <p:xfrm>
              <a:off x="1236813" y="3229588"/>
              <a:ext cx="6864200" cy="2347595"/>
            </p:xfrm>
            <a:graphic>
              <a:graphicData uri="http://schemas.openxmlformats.org/drawingml/2006/table">
                <a:tbl>
                  <a:tblPr firstRow="1" bandRow="1">
                    <a:tableStyleId>{8A107856-5554-42FB-B03E-39F5DBC370BA}</a:tableStyleId>
                  </a:tblPr>
                  <a:tblGrid>
                    <a:gridCol w="887537"/>
                    <a:gridCol w="1367530"/>
                    <a:gridCol w="1440160"/>
                    <a:gridCol w="3168973"/>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ja-JP" altLang="en-US" dirty="0" smtClean="0"/>
                            <a:t>シリアルＧＣ</a:t>
                          </a:r>
                          <a:endParaRPr kumimoji="1" lang="ja-JP" altLang="en-US" dirty="0"/>
                        </a:p>
                      </a:txBody>
                      <a:tcPr/>
                    </a:tc>
                    <a:tc>
                      <a:txBody>
                        <a:bodyPr/>
                        <a:lstStyle/>
                        <a:p>
                          <a:r>
                            <a:rPr kumimoji="1" lang="ja-JP" altLang="en-US" dirty="0" smtClean="0"/>
                            <a:t>並列ＧＣ</a:t>
                          </a:r>
                          <a:endParaRPr kumimoji="1" lang="ja-JP" altLang="en-US" dirty="0"/>
                        </a:p>
                      </a:txBody>
                      <a:tcPr/>
                    </a:tc>
                    <a:tc>
                      <a:txBody>
                        <a:bodyPr/>
                        <a:lstStyle/>
                        <a:p>
                          <a:r>
                            <a:rPr kumimoji="1" lang="ja-JP" altLang="en-US" dirty="0" smtClean="0"/>
                            <a:t>備考</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rowSpan="4">
                      <a:txBody>
                        <a:bodyPr/>
                        <a:lstStyle/>
                        <a:p>
                          <a:r>
                            <a:rPr kumimoji="1" lang="en-US" altLang="ja-JP" dirty="0" smtClean="0"/>
                            <a:t>8</a:t>
                          </a:r>
                          <a:r>
                            <a:rPr kumimoji="1" lang="ja-JP" altLang="en-US" dirty="0" smtClean="0"/>
                            <a:t>個までは、ＣＰＵごとに１つ</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4</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8</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16</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13</a:t>
                          </a:r>
                          <a:endParaRPr kumimoji="1" lang="ja-JP" altLang="en-US" dirty="0"/>
                        </a:p>
                      </a:txBody>
                      <a:tcPr/>
                    </a:tc>
                    <a:tc>
                      <a:txBody>
                        <a:bodyPr/>
                        <a:lstStyle/>
                        <a:p>
                          <a:r>
                            <a:rPr kumimoji="1" lang="en-US" altLang="ja-JP" dirty="0" smtClean="0"/>
                            <a:t>8 + </a:t>
                          </a:r>
                          <a14:m>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5(</m:t>
                                  </m:r>
                                  <m:r>
                                    <a:rPr kumimoji="1" lang="en-US" altLang="ja-JP" b="0" i="1" smtClean="0">
                                      <a:latin typeface="Cambria Math" panose="02040503050406030204" pitchFamily="18" charset="0"/>
                                    </a:rPr>
                                    <m:t>𝑁</m:t>
                                  </m:r>
                                  <m:r>
                                    <a:rPr kumimoji="1" lang="en-US" altLang="ja-JP" b="0" i="1" smtClean="0">
                                      <a:latin typeface="Cambria Math" panose="02040503050406030204" pitchFamily="18" charset="0"/>
                                    </a:rPr>
                                    <m:t> −8)</m:t>
                                  </m:r>
                                </m:num>
                                <m:den>
                                  <m:r>
                                    <a:rPr kumimoji="1" lang="en-US" altLang="ja-JP" b="0" i="1" smtClean="0">
                                      <a:latin typeface="Cambria Math" panose="02040503050406030204" pitchFamily="18" charset="0"/>
                                    </a:rPr>
                                    <m:t>8</m:t>
                                  </m:r>
                                </m:den>
                              </m:f>
                            </m:oMath>
                          </a14:m>
                          <a:endParaRPr kumimoji="1" lang="ja-JP" altLang="en-US" dirty="0"/>
                        </a:p>
                      </a:txBody>
                      <a:tcPr/>
                    </a:tc>
                  </a:tr>
                </a:tbl>
              </a:graphicData>
            </a:graphic>
          </p:graphicFrame>
        </mc:Choice>
        <mc:Fallback xmlns="">
          <p:graphicFrame>
            <p:nvGraphicFramePr>
              <p:cNvPr id="2" name="表 1"/>
              <p:cNvGraphicFramePr>
                <a:graphicFrameLocks noGrp="1"/>
              </p:cNvGraphicFramePr>
              <p:nvPr>
                <p:extLst>
                  <p:ext uri="{D42A27DB-BD31-4B8C-83A1-F6EECF244321}">
                    <p14:modId xmlns:p14="http://schemas.microsoft.com/office/powerpoint/2010/main" val="371996250"/>
                  </p:ext>
                </p:extLst>
              </p:nvPr>
            </p:nvGraphicFramePr>
            <p:xfrm>
              <a:off x="1236813" y="3229588"/>
              <a:ext cx="6864200" cy="2347595"/>
            </p:xfrm>
            <a:graphic>
              <a:graphicData uri="http://schemas.openxmlformats.org/drawingml/2006/table">
                <a:tbl>
                  <a:tblPr firstRow="1" bandRow="1">
                    <a:tableStyleId>{8A107856-5554-42FB-B03E-39F5DBC370BA}</a:tableStyleId>
                  </a:tblPr>
                  <a:tblGrid>
                    <a:gridCol w="887537"/>
                    <a:gridCol w="1367530"/>
                    <a:gridCol w="1440160"/>
                    <a:gridCol w="3168973"/>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ja-JP" altLang="en-US" dirty="0" smtClean="0"/>
                            <a:t>シリアルＧＣ</a:t>
                          </a:r>
                          <a:endParaRPr kumimoji="1" lang="ja-JP" altLang="en-US" dirty="0"/>
                        </a:p>
                      </a:txBody>
                      <a:tcPr/>
                    </a:tc>
                    <a:tc>
                      <a:txBody>
                        <a:bodyPr/>
                        <a:lstStyle/>
                        <a:p>
                          <a:r>
                            <a:rPr kumimoji="1" lang="ja-JP" altLang="en-US" dirty="0" smtClean="0"/>
                            <a:t>並列ＧＣ</a:t>
                          </a:r>
                          <a:endParaRPr kumimoji="1" lang="ja-JP" altLang="en-US" dirty="0"/>
                        </a:p>
                      </a:txBody>
                      <a:tcPr/>
                    </a:tc>
                    <a:tc>
                      <a:txBody>
                        <a:bodyPr/>
                        <a:lstStyle/>
                        <a:p>
                          <a:r>
                            <a:rPr kumimoji="1" lang="ja-JP" altLang="en-US" dirty="0" smtClean="0"/>
                            <a:t>備考</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rowSpan="4">
                      <a:txBody>
                        <a:bodyPr/>
                        <a:lstStyle/>
                        <a:p>
                          <a:r>
                            <a:rPr kumimoji="1" lang="en-US" altLang="ja-JP" dirty="0" smtClean="0"/>
                            <a:t>8</a:t>
                          </a:r>
                          <a:r>
                            <a:rPr kumimoji="1" lang="ja-JP" altLang="en-US" dirty="0" smtClean="0"/>
                            <a:t>個までは、ＣＰＵごとに１つ</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4</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8</a:t>
                          </a:r>
                          <a:endParaRPr kumimoji="1" lang="ja-JP" altLang="en-US" dirty="0"/>
                        </a:p>
                      </a:txBody>
                      <a:tcPr/>
                    </a:tc>
                    <a:tc vMerge="1">
                      <a:txBody>
                        <a:bodyPr/>
                        <a:lstStyle/>
                        <a:p>
                          <a:endParaRPr kumimoji="1" lang="ja-JP" altLang="en-US" dirty="0"/>
                        </a:p>
                      </a:txBody>
                      <a:tcPr/>
                    </a:tc>
                  </a:tr>
                  <a:tr h="493395">
                    <a:tc>
                      <a:txBody>
                        <a:bodyPr/>
                        <a:lstStyle/>
                        <a:p>
                          <a:r>
                            <a:rPr kumimoji="1" lang="en-US" altLang="ja-JP" dirty="0" smtClean="0"/>
                            <a:t>16</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13</a:t>
                          </a:r>
                          <a:endParaRPr kumimoji="1" lang="ja-JP" altLang="en-US" dirty="0"/>
                        </a:p>
                      </a:txBody>
                      <a:tcPr/>
                    </a:tc>
                    <a:tc>
                      <a:txBody>
                        <a:bodyPr/>
                        <a:lstStyle/>
                        <a:p>
                          <a:endParaRPr lang="ja-JP"/>
                        </a:p>
                      </a:txBody>
                      <a:tcPr>
                        <a:blipFill rotWithShape="0">
                          <a:blip r:embed="rId3"/>
                          <a:stretch>
                            <a:fillRect l="-116923" t="-386420" r="-385" b="-8642"/>
                          </a:stretch>
                        </a:blipFill>
                      </a:tcPr>
                    </a:tc>
                  </a:tr>
                </a:tbl>
              </a:graphicData>
            </a:graphic>
          </p:graphicFrame>
        </mc:Fallback>
      </mc:AlternateContent>
      <p:sp>
        <p:nvSpPr>
          <p:cNvPr id="3" name="テキスト ボックス 2"/>
          <p:cNvSpPr txBox="1"/>
          <p:nvPr/>
        </p:nvSpPr>
        <p:spPr>
          <a:xfrm>
            <a:off x="1403648" y="5760538"/>
            <a:ext cx="4790992" cy="338554"/>
          </a:xfrm>
          <a:prstGeom prst="rect">
            <a:avLst/>
          </a:prstGeom>
          <a:noFill/>
        </p:spPr>
        <p:txBody>
          <a:bodyPr wrap="none" rtlCol="0">
            <a:spAutoFit/>
          </a:bodyPr>
          <a:lstStyle/>
          <a:p>
            <a:r>
              <a:rPr kumimoji="1" lang="en-US" altLang="ja-JP" sz="1600" dirty="0"/>
              <a:t>-</a:t>
            </a:r>
            <a:r>
              <a:rPr kumimoji="1" lang="en-US" altLang="ja-JP" sz="1600" dirty="0" err="1"/>
              <a:t>XX:ParallelGCThreads</a:t>
            </a:r>
            <a:r>
              <a:rPr kumimoji="1" lang="en-US" altLang="ja-JP" sz="1600" dirty="0"/>
              <a:t>=N </a:t>
            </a:r>
            <a:r>
              <a:rPr kumimoji="1" lang="ja-JP" altLang="en-US" sz="1600" dirty="0" smtClean="0"/>
              <a:t>で合計スレッド数の指定可能</a:t>
            </a:r>
            <a:endParaRPr kumimoji="1" lang="ja-JP" altLang="en-US" sz="1600" dirty="0"/>
          </a:p>
        </p:txBody>
      </p:sp>
    </p:spTree>
    <p:extLst>
      <p:ext uri="{BB962C8B-B14F-4D97-AF65-F5344CB8AC3E}">
        <p14:creationId xmlns:p14="http://schemas.microsoft.com/office/powerpoint/2010/main" val="2121117525"/>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初期ヒープサイズ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5.2.3</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4077072"/>
            <a:ext cx="6926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版（クライアント</a:t>
            </a:r>
            <a:r>
              <a:rPr lang="en-US" altLang="ja-JP" sz="1400" dirty="0" smtClean="0"/>
              <a:t>VM</a:t>
            </a:r>
            <a:r>
              <a:rPr lang="ja-JP" altLang="en-US" sz="1400" dirty="0" smtClean="0"/>
              <a:t>）は、デフォルトで</a:t>
            </a:r>
            <a:r>
              <a:rPr lang="en-US" altLang="ja-JP" sz="1400" dirty="0" smtClean="0"/>
              <a:t>12MB</a:t>
            </a:r>
          </a:p>
          <a:p>
            <a:pPr eaLnBrk="1" hangingPunct="1">
              <a:spcBef>
                <a:spcPct val="50000"/>
              </a:spcBef>
              <a:buFontTx/>
              <a:buNone/>
            </a:pP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
        <p:nvSpPr>
          <p:cNvPr id="3" name="テキスト ボックス 2"/>
          <p:cNvSpPr txBox="1"/>
          <p:nvPr/>
        </p:nvSpPr>
        <p:spPr>
          <a:xfrm>
            <a:off x="1403648" y="5760538"/>
            <a:ext cx="5294847" cy="338554"/>
          </a:xfrm>
          <a:prstGeom prst="rect">
            <a:avLst/>
          </a:prstGeom>
          <a:noFill/>
        </p:spPr>
        <p:txBody>
          <a:bodyPr wrap="none" rtlCol="0">
            <a:spAutoFit/>
          </a:bodyPr>
          <a:lstStyle/>
          <a:p>
            <a:r>
              <a:rPr kumimoji="1" lang="en-US" altLang="ja-JP" sz="1600" dirty="0"/>
              <a:t>-</a:t>
            </a:r>
            <a:r>
              <a:rPr kumimoji="1" lang="en-US" altLang="ja-JP" sz="1600" dirty="0" err="1" smtClean="0"/>
              <a:t>XX:MetaspaceSize</a:t>
            </a:r>
            <a:r>
              <a:rPr kumimoji="1" lang="en-US" altLang="ja-JP" sz="1600" dirty="0" smtClean="0"/>
              <a:t>=N </a:t>
            </a:r>
            <a:r>
              <a:rPr kumimoji="1" lang="ja-JP" altLang="en-US" sz="1600" dirty="0" smtClean="0"/>
              <a:t>でメタスペース初期サイズの指定可能</a:t>
            </a:r>
            <a:endParaRPr kumimoji="1" lang="ja-JP" altLang="en-US" sz="1600" dirty="0"/>
          </a:p>
        </p:txBody>
      </p:sp>
      <p:sp>
        <p:nvSpPr>
          <p:cNvPr id="8" name="Text Box 8"/>
          <p:cNvSpPr txBox="1">
            <a:spLocks noChangeArrowheads="1"/>
          </p:cNvSpPr>
          <p:nvPr/>
        </p:nvSpPr>
        <p:spPr bwMode="auto">
          <a:xfrm>
            <a:off x="1150938" y="2297157"/>
            <a:ext cx="692626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1400" dirty="0" smtClean="0"/>
              <a:t>物理メモリが</a:t>
            </a:r>
            <a:r>
              <a:rPr lang="en-US" altLang="ja-JP" sz="1400" dirty="0" smtClean="0"/>
              <a:t>192MB</a:t>
            </a:r>
            <a:r>
              <a:rPr lang="ja-JP" altLang="en-US" sz="1400" dirty="0" smtClean="0"/>
              <a:t>以下のマシン</a:t>
            </a:r>
            <a:endParaRPr lang="en-US" altLang="ja-JP" sz="1400" dirty="0" smtClean="0"/>
          </a:p>
          <a:p>
            <a:pPr eaLnBrk="1" hangingPunct="1">
              <a:spcBef>
                <a:spcPct val="50000"/>
              </a:spcBef>
              <a:buFontTx/>
              <a:buNone/>
            </a:pPr>
            <a:r>
              <a:rPr lang="ja-JP" altLang="en-US" sz="1400" dirty="0" smtClean="0"/>
              <a:t>・デフォルトで物理メモリの</a:t>
            </a:r>
            <a:r>
              <a:rPr lang="en-US" altLang="ja-JP" sz="1400" dirty="0" smtClean="0"/>
              <a:t>1/2</a:t>
            </a:r>
          </a:p>
          <a:p>
            <a:pPr eaLnBrk="1" hangingPunct="1">
              <a:spcBef>
                <a:spcPct val="50000"/>
              </a:spcBef>
              <a:buFontTx/>
              <a:buNone/>
            </a:pPr>
            <a:r>
              <a:rPr lang="ja-JP" altLang="en-US" sz="1400" dirty="0" smtClean="0"/>
              <a:t>物理メモリが</a:t>
            </a:r>
            <a:r>
              <a:rPr lang="en-US" altLang="ja-JP" sz="1400" dirty="0" smtClean="0"/>
              <a:t>192MB</a:t>
            </a:r>
            <a:r>
              <a:rPr lang="ja-JP" altLang="en-US" sz="1400" dirty="0" smtClean="0"/>
              <a:t>より大きいマシン</a:t>
            </a:r>
            <a:endParaRPr lang="en-US" altLang="ja-JP" sz="1400" dirty="0" smtClean="0"/>
          </a:p>
          <a:p>
            <a:pPr eaLnBrk="1" hangingPunct="1">
              <a:spcBef>
                <a:spcPct val="50000"/>
              </a:spcBef>
              <a:buFontTx/>
              <a:buNone/>
            </a:pPr>
            <a:r>
              <a:rPr lang="ja-JP" altLang="en-US" sz="1400" dirty="0" smtClean="0"/>
              <a:t>・</a:t>
            </a: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Tree>
    <p:extLst>
      <p:ext uri="{BB962C8B-B14F-4D97-AF65-F5344CB8AC3E}">
        <p14:creationId xmlns:p14="http://schemas.microsoft.com/office/powerpoint/2010/main" val="191763278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メタスペースの初期サイズ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5.2.3</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版（クライアント</a:t>
            </a:r>
            <a:r>
              <a:rPr lang="en-US" altLang="ja-JP" sz="1400" dirty="0" smtClean="0"/>
              <a:t>VM</a:t>
            </a:r>
            <a:r>
              <a:rPr lang="ja-JP" altLang="en-US" sz="1400" dirty="0" smtClean="0"/>
              <a:t>）は、デフォルトで</a:t>
            </a:r>
            <a:r>
              <a:rPr lang="en-US" altLang="ja-JP" sz="1400" dirty="0" smtClean="0"/>
              <a:t>12MB</a:t>
            </a:r>
          </a:p>
          <a:p>
            <a:pPr eaLnBrk="1" hangingPunct="1">
              <a:spcBef>
                <a:spcPct val="50000"/>
              </a:spcBef>
              <a:buFontTx/>
              <a:buNone/>
            </a:pP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
        <p:nvSpPr>
          <p:cNvPr id="3" name="テキスト ボックス 2"/>
          <p:cNvSpPr txBox="1"/>
          <p:nvPr/>
        </p:nvSpPr>
        <p:spPr>
          <a:xfrm>
            <a:off x="1403648" y="5760538"/>
            <a:ext cx="5294847" cy="338554"/>
          </a:xfrm>
          <a:prstGeom prst="rect">
            <a:avLst/>
          </a:prstGeom>
          <a:noFill/>
        </p:spPr>
        <p:txBody>
          <a:bodyPr wrap="none" rtlCol="0">
            <a:spAutoFit/>
          </a:bodyPr>
          <a:lstStyle/>
          <a:p>
            <a:r>
              <a:rPr kumimoji="1" lang="en-US" altLang="ja-JP" sz="1600" dirty="0"/>
              <a:t>-</a:t>
            </a:r>
            <a:r>
              <a:rPr kumimoji="1" lang="en-US" altLang="ja-JP" sz="1600" dirty="0" err="1" smtClean="0"/>
              <a:t>XX:MetaspaceSize</a:t>
            </a:r>
            <a:r>
              <a:rPr kumimoji="1" lang="en-US" altLang="ja-JP" sz="1600" dirty="0" smtClean="0"/>
              <a:t>=N </a:t>
            </a:r>
            <a:r>
              <a:rPr kumimoji="1" lang="ja-JP" altLang="en-US" sz="1600" dirty="0" smtClean="0"/>
              <a:t>でメタスペース初期サイズの指定可能</a:t>
            </a:r>
            <a:endParaRPr kumimoji="1" lang="ja-JP" altLang="en-US" sz="1600" dirty="0"/>
          </a:p>
        </p:txBody>
      </p:sp>
    </p:spTree>
    <p:extLst>
      <p:ext uri="{BB962C8B-B14F-4D97-AF65-F5344CB8AC3E}">
        <p14:creationId xmlns:p14="http://schemas.microsoft.com/office/powerpoint/2010/main" val="63833340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a:t>スレッド</a:t>
            </a:r>
            <a:r>
              <a:rPr lang="ja-JP" altLang="en-US" sz="2000" b="1" dirty="0" smtClean="0"/>
              <a:t>の使用するスタックサイズ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9.4.</a:t>
            </a:r>
            <a:r>
              <a:rPr lang="en-US" altLang="ja-JP" sz="2000" b="1" dirty="0"/>
              <a:t>1</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版は、デフォルトで</a:t>
            </a:r>
            <a:r>
              <a:rPr lang="en-US" altLang="ja-JP" sz="1400" dirty="0" smtClean="0"/>
              <a:t>320KB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1MB</a:t>
            </a:r>
            <a:endParaRPr lang="en-US" altLang="en-US" sz="1400" dirty="0"/>
          </a:p>
        </p:txBody>
      </p:sp>
      <p:sp>
        <p:nvSpPr>
          <p:cNvPr id="3" name="テキスト ボックス 2"/>
          <p:cNvSpPr txBox="1"/>
          <p:nvPr/>
        </p:nvSpPr>
        <p:spPr>
          <a:xfrm>
            <a:off x="1403648" y="5760538"/>
            <a:ext cx="4639412" cy="338554"/>
          </a:xfrm>
          <a:prstGeom prst="rect">
            <a:avLst/>
          </a:prstGeom>
          <a:noFill/>
        </p:spPr>
        <p:txBody>
          <a:bodyPr wrap="none" rtlCol="0">
            <a:spAutoFit/>
          </a:bodyPr>
          <a:lstStyle/>
          <a:p>
            <a:r>
              <a:rPr kumimoji="1" lang="en-US" altLang="ja-JP" sz="1600" dirty="0"/>
              <a:t>-</a:t>
            </a:r>
            <a:r>
              <a:rPr kumimoji="1" lang="en-US" altLang="ja-JP" sz="1600" dirty="0" err="1" smtClean="0"/>
              <a:t>Xss</a:t>
            </a:r>
            <a:r>
              <a:rPr kumimoji="1" lang="en-US" altLang="ja-JP" sz="1600" dirty="0" smtClean="0"/>
              <a:t>=N </a:t>
            </a:r>
            <a:r>
              <a:rPr kumimoji="1" lang="ja-JP" altLang="en-US" sz="1600" dirty="0" smtClean="0"/>
              <a:t>でスレッドあたりのスタックサイズの指定可能</a:t>
            </a:r>
            <a:endParaRPr kumimoji="1" lang="ja-JP" altLang="en-US" sz="1600" dirty="0"/>
          </a:p>
        </p:txBody>
      </p:sp>
      <p:sp>
        <p:nvSpPr>
          <p:cNvPr id="2" name="メモ 1"/>
          <p:cNvSpPr/>
          <p:nvPr/>
        </p:nvSpPr>
        <p:spPr>
          <a:xfrm>
            <a:off x="6043060" y="4601202"/>
            <a:ext cx="2376264" cy="86409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smtClean="0"/>
              <a:t>メインスレッドのスタックサイズは</a:t>
            </a:r>
            <a:r>
              <a:rPr kumimoji="1" lang="en-US" altLang="ja-JP" sz="1600" dirty="0" smtClean="0"/>
              <a:t>-</a:t>
            </a:r>
            <a:r>
              <a:rPr kumimoji="1" lang="en-US" altLang="ja-JP" sz="1600" dirty="0" err="1" smtClean="0"/>
              <a:t>Xss</a:t>
            </a:r>
            <a:r>
              <a:rPr kumimoji="1" lang="ja-JP" altLang="en-US" sz="1600" dirty="0" smtClean="0"/>
              <a:t>で指定したものとは別</a:t>
            </a:r>
            <a:endParaRPr kumimoji="1" lang="ja-JP" altLang="en-US" sz="1600" dirty="0"/>
          </a:p>
        </p:txBody>
      </p:sp>
    </p:spTree>
    <p:extLst>
      <p:ext uri="{BB962C8B-B14F-4D97-AF65-F5344CB8AC3E}">
        <p14:creationId xmlns:p14="http://schemas.microsoft.com/office/powerpoint/2010/main" val="396577943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6840760" cy="922337"/>
          </a:xfrm>
        </p:spPr>
        <p:txBody>
          <a:bodyPr/>
          <a:lstStyle/>
          <a:p>
            <a:r>
              <a:rPr kumimoji="1" lang="ja-JP" altLang="en-US" dirty="0" smtClean="0"/>
              <a:t>補遺</a:t>
            </a:r>
            <a:endParaRPr kumimoji="1" lang="ja-JP" altLang="en-US" dirty="0"/>
          </a:p>
        </p:txBody>
      </p:sp>
      <p:sp>
        <p:nvSpPr>
          <p:cNvPr id="3" name="コンテンツ プレースホルダー 2"/>
          <p:cNvSpPr>
            <a:spLocks noGrp="1"/>
          </p:cNvSpPr>
          <p:nvPr>
            <p:ph idx="1"/>
          </p:nvPr>
        </p:nvSpPr>
        <p:spPr>
          <a:xfrm>
            <a:off x="250825" y="1600201"/>
            <a:ext cx="8229600" cy="3773016"/>
          </a:xfrm>
        </p:spPr>
        <p:txBody>
          <a:bodyPr/>
          <a:lstStyle/>
          <a:p>
            <a:r>
              <a:rPr kumimoji="1" lang="en-US" altLang="ja-JP" dirty="0" err="1" smtClean="0"/>
              <a:t>JavaVM</a:t>
            </a:r>
            <a:r>
              <a:rPr kumimoji="1" lang="ja-JP" altLang="en-US" dirty="0" smtClean="0"/>
              <a:t> </a:t>
            </a:r>
            <a:r>
              <a:rPr kumimoji="1" lang="en-US" altLang="ja-JP" dirty="0" smtClean="0"/>
              <a:t>64bit</a:t>
            </a:r>
            <a:r>
              <a:rPr kumimoji="1" lang="ja-JP" altLang="en-US" dirty="0" smtClean="0"/>
              <a:t>上で実行する場合</a:t>
            </a:r>
            <a:endParaRPr kumimoji="1" lang="en-US" altLang="ja-JP" dirty="0" smtClean="0"/>
          </a:p>
          <a:p>
            <a:pPr lvl="1"/>
            <a:r>
              <a:rPr kumimoji="1" lang="en-US" altLang="ja-JP" dirty="0" smtClean="0"/>
              <a:t>32bit</a:t>
            </a:r>
            <a:r>
              <a:rPr kumimoji="1" lang="ja-JP" altLang="en-US" dirty="0" smtClean="0"/>
              <a:t>版</a:t>
            </a:r>
            <a:r>
              <a:rPr kumimoji="1" lang="en-US" altLang="ja-JP" dirty="0" err="1" smtClean="0"/>
              <a:t>JavaVM</a:t>
            </a:r>
            <a:r>
              <a:rPr kumimoji="1" lang="ja-JP" altLang="en-US" dirty="0" smtClean="0"/>
              <a:t>と近い設定をする</a:t>
            </a:r>
            <a:endParaRPr kumimoji="1" lang="en-US" altLang="ja-JP" dirty="0" smtClean="0"/>
          </a:p>
          <a:p>
            <a:pPr marL="457200" lvl="1" indent="0">
              <a:buNone/>
            </a:pPr>
            <a:endParaRPr kumimoji="1" lang="ja-JP" altLang="en-US" dirty="0"/>
          </a:p>
        </p:txBody>
      </p:sp>
      <p:sp>
        <p:nvSpPr>
          <p:cNvPr id="4" name="メモ 3"/>
          <p:cNvSpPr/>
          <p:nvPr/>
        </p:nvSpPr>
        <p:spPr>
          <a:xfrm>
            <a:off x="857430" y="3953756"/>
            <a:ext cx="4464496" cy="2448271"/>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t"/>
          <a:lstStyle/>
          <a:p>
            <a:pPr>
              <a:lnSpc>
                <a:spcPct val="150000"/>
              </a:lnSpc>
            </a:pPr>
            <a:r>
              <a:rPr kumimoji="1" lang="en-US" altLang="ja-JP" sz="2000" dirty="0" smtClean="0">
                <a:latin typeface="Consolas" panose="020B0609020204030204" pitchFamily="49" charset="0"/>
              </a:rPr>
              <a:t>-Xms16m</a:t>
            </a:r>
          </a:p>
          <a:p>
            <a:pPr>
              <a:lnSpc>
                <a:spcPct val="150000"/>
              </a:lnSpc>
            </a:pPr>
            <a:r>
              <a:rPr kumimoji="1" lang="en-US" altLang="ja-JP" sz="2000" dirty="0" smtClean="0">
                <a:latin typeface="Consolas" panose="020B0609020204030204" pitchFamily="49" charset="0"/>
              </a:rPr>
              <a:t>-Xmx256m</a:t>
            </a:r>
          </a:p>
          <a:p>
            <a:pPr>
              <a:lnSpc>
                <a:spcPct val="150000"/>
              </a:lnSpc>
            </a:pPr>
            <a:r>
              <a:rPr kumimoji="1" lang="en-US" altLang="ja-JP" sz="2000" dirty="0" smtClean="0">
                <a:latin typeface="Consolas" panose="020B0609020204030204" pitchFamily="49" charset="0"/>
              </a:rPr>
              <a:t>-Xss320k</a:t>
            </a:r>
          </a:p>
          <a:p>
            <a:pPr>
              <a:lnSpc>
                <a:spcPct val="150000"/>
              </a:lnSpc>
            </a:pPr>
            <a:r>
              <a:rPr kumimoji="1" lang="en-US" altLang="ja-JP" sz="2000" dirty="0" smtClean="0">
                <a:latin typeface="Consolas" panose="020B0609020204030204" pitchFamily="49" charset="0"/>
              </a:rPr>
              <a:t>-XX:+</a:t>
            </a:r>
            <a:r>
              <a:rPr kumimoji="1" lang="en-US" altLang="ja-JP" sz="2000" dirty="0" err="1" smtClean="0">
                <a:latin typeface="Consolas" panose="020B0609020204030204" pitchFamily="49" charset="0"/>
              </a:rPr>
              <a:t>UseSerialGC</a:t>
            </a:r>
            <a:endParaRPr kumimoji="1" lang="en-US" altLang="ja-JP" sz="2000" dirty="0" smtClean="0">
              <a:latin typeface="Consolas" panose="020B0609020204030204" pitchFamily="49" charset="0"/>
            </a:endParaRPr>
          </a:p>
          <a:p>
            <a:pPr>
              <a:lnSpc>
                <a:spcPct val="150000"/>
              </a:lnSpc>
            </a:pPr>
            <a:r>
              <a:rPr kumimoji="1" lang="en-US" altLang="ja-JP" sz="2000" dirty="0" smtClean="0">
                <a:latin typeface="Consolas" panose="020B0609020204030204" pitchFamily="49" charset="0"/>
              </a:rPr>
              <a:t>-</a:t>
            </a:r>
            <a:r>
              <a:rPr kumimoji="1" lang="en-US" altLang="ja-JP" sz="2000" dirty="0" err="1" smtClean="0">
                <a:latin typeface="Consolas" panose="020B0609020204030204" pitchFamily="49" charset="0"/>
              </a:rPr>
              <a:t>XX:CICompilerCount</a:t>
            </a:r>
            <a:r>
              <a:rPr kumimoji="1" lang="en-US" altLang="ja-JP" sz="2000" dirty="0" smtClean="0">
                <a:latin typeface="Consolas" panose="020B0609020204030204" pitchFamily="49" charset="0"/>
              </a:rPr>
              <a:t>=2</a:t>
            </a:r>
            <a:endParaRPr kumimoji="1" lang="ja-JP" altLang="en-US" sz="2000" dirty="0">
              <a:latin typeface="Consolas" panose="020B0609020204030204" pitchFamily="49" charset="0"/>
            </a:endParaRPr>
          </a:p>
        </p:txBody>
      </p:sp>
      <p:graphicFrame>
        <p:nvGraphicFramePr>
          <p:cNvPr id="6" name="表 5"/>
          <p:cNvGraphicFramePr>
            <a:graphicFrameLocks noGrp="1"/>
          </p:cNvGraphicFramePr>
          <p:nvPr>
            <p:extLst/>
          </p:nvPr>
        </p:nvGraphicFramePr>
        <p:xfrm>
          <a:off x="827585" y="2579316"/>
          <a:ext cx="7272807" cy="1112520"/>
        </p:xfrm>
        <a:graphic>
          <a:graphicData uri="http://schemas.openxmlformats.org/drawingml/2006/table">
            <a:tbl>
              <a:tblPr firstRow="1" bandRow="1">
                <a:tableStyleId>{8799B23B-EC83-4686-B30A-512413B5E67A}</a:tableStyleId>
              </a:tblPr>
              <a:tblGrid>
                <a:gridCol w="2039105"/>
                <a:gridCol w="1561294"/>
                <a:gridCol w="1656184"/>
                <a:gridCol w="2016224"/>
              </a:tblGrid>
              <a:tr h="370840">
                <a:tc>
                  <a:txBody>
                    <a:bodyPr/>
                    <a:lstStyle/>
                    <a:p>
                      <a:endParaRPr kumimoji="1" lang="ja-JP" altLang="en-US" dirty="0"/>
                    </a:p>
                  </a:txBody>
                  <a:tcPr/>
                </a:tc>
                <a:tc>
                  <a:txBody>
                    <a:bodyPr/>
                    <a:lstStyle/>
                    <a:p>
                      <a:r>
                        <a:rPr kumimoji="1" lang="en-US" altLang="ja-JP" dirty="0" err="1" smtClean="0"/>
                        <a:t>JavaVM</a:t>
                      </a:r>
                      <a:r>
                        <a:rPr kumimoji="1" lang="ja-JP" altLang="en-US" dirty="0" smtClean="0"/>
                        <a:t> </a:t>
                      </a:r>
                      <a:r>
                        <a:rPr kumimoji="1" lang="en-US" altLang="ja-JP" dirty="0" smtClean="0"/>
                        <a:t>32bit</a:t>
                      </a:r>
                      <a:endParaRPr kumimoji="1" lang="ja-JP" altLang="en-US" dirty="0"/>
                    </a:p>
                  </a:txBody>
                  <a:tcPr/>
                </a:tc>
                <a:tc>
                  <a:txBody>
                    <a:bodyPr/>
                    <a:lstStyle/>
                    <a:p>
                      <a:r>
                        <a:rPr kumimoji="1" lang="en-US" altLang="ja-JP" dirty="0" err="1" smtClean="0"/>
                        <a:t>JavaVM</a:t>
                      </a:r>
                      <a:r>
                        <a:rPr kumimoji="1" lang="ja-JP" altLang="en-US" dirty="0" smtClean="0"/>
                        <a:t> </a:t>
                      </a:r>
                      <a:r>
                        <a:rPr kumimoji="1" lang="en-US" altLang="ja-JP" dirty="0" smtClean="0"/>
                        <a:t>64bit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JavaVM</a:t>
                      </a:r>
                      <a:r>
                        <a:rPr kumimoji="1" lang="ja-JP" altLang="en-US" dirty="0" smtClean="0"/>
                        <a:t> </a:t>
                      </a:r>
                      <a:r>
                        <a:rPr kumimoji="1" lang="en-US" altLang="ja-JP" dirty="0" smtClean="0"/>
                        <a:t>64bit</a:t>
                      </a:r>
                      <a:r>
                        <a:rPr kumimoji="1" lang="ja-JP" altLang="en-US" dirty="0" smtClean="0"/>
                        <a:t> 調整</a:t>
                      </a:r>
                      <a:endParaRPr kumimoji="1" lang="ja-JP" altLang="en-US" dirty="0"/>
                    </a:p>
                  </a:txBody>
                  <a:tcPr/>
                </a:tc>
              </a:tr>
              <a:tr h="370840">
                <a:tc>
                  <a:txBody>
                    <a:bodyPr/>
                    <a:lstStyle/>
                    <a:p>
                      <a:r>
                        <a:rPr kumimoji="1" lang="en-US" altLang="ja-JP" dirty="0" smtClean="0"/>
                        <a:t>Private Bytes</a:t>
                      </a:r>
                      <a:endParaRPr kumimoji="1" lang="ja-JP" altLang="en-US" dirty="0"/>
                    </a:p>
                  </a:txBody>
                  <a:tcPr/>
                </a:tc>
                <a:tc>
                  <a:txBody>
                    <a:bodyPr/>
                    <a:lstStyle/>
                    <a:p>
                      <a:pPr algn="r"/>
                      <a:r>
                        <a:rPr kumimoji="1" lang="en-US" altLang="ja-JP" dirty="0" smtClean="0"/>
                        <a:t>66MB</a:t>
                      </a:r>
                      <a:endParaRPr kumimoji="1" lang="ja-JP" altLang="en-US" dirty="0"/>
                    </a:p>
                  </a:txBody>
                  <a:tcPr/>
                </a:tc>
                <a:tc>
                  <a:txBody>
                    <a:bodyPr/>
                    <a:lstStyle/>
                    <a:p>
                      <a:pPr algn="r"/>
                      <a:r>
                        <a:rPr lang="en-US" altLang="ja-JP" dirty="0" smtClean="0"/>
                        <a:t>304MB</a:t>
                      </a:r>
                      <a:endParaRPr lang="ja-JP" altLang="en-US" dirty="0"/>
                    </a:p>
                  </a:txBody>
                  <a:tcPr/>
                </a:tc>
                <a:tc>
                  <a:txBody>
                    <a:bodyPr/>
                    <a:lstStyle/>
                    <a:p>
                      <a:pPr algn="r"/>
                      <a:r>
                        <a:rPr kumimoji="1" lang="en-US" altLang="ja-JP" dirty="0" smtClean="0"/>
                        <a:t>107MB</a:t>
                      </a:r>
                      <a:endParaRPr kumimoji="1" lang="ja-JP" altLang="en-US" dirty="0"/>
                    </a:p>
                  </a:txBody>
                  <a:tcPr/>
                </a:tc>
              </a:tr>
              <a:tr h="370840">
                <a:tc>
                  <a:txBody>
                    <a:bodyPr/>
                    <a:lstStyle/>
                    <a:p>
                      <a:r>
                        <a:rPr kumimoji="1" lang="en-US" altLang="ja-JP" dirty="0" smtClean="0"/>
                        <a:t>Working Set Private</a:t>
                      </a:r>
                      <a:endParaRPr kumimoji="1" lang="ja-JP" altLang="en-US" dirty="0"/>
                    </a:p>
                  </a:txBody>
                  <a:tcPr/>
                </a:tc>
                <a:tc>
                  <a:txBody>
                    <a:bodyPr/>
                    <a:lstStyle/>
                    <a:p>
                      <a:pPr algn="r"/>
                      <a:r>
                        <a:rPr kumimoji="1" lang="en-US" altLang="ja-JP" dirty="0" smtClean="0"/>
                        <a:t>37MB</a:t>
                      </a:r>
                      <a:endParaRPr kumimoji="1" lang="ja-JP" altLang="en-US" dirty="0"/>
                    </a:p>
                  </a:txBody>
                  <a:tcPr/>
                </a:tc>
                <a:tc>
                  <a:txBody>
                    <a:bodyPr/>
                    <a:lstStyle/>
                    <a:p>
                      <a:pPr algn="r"/>
                      <a:r>
                        <a:rPr lang="en-US" altLang="ja-JP" dirty="0" smtClean="0"/>
                        <a:t>87MB</a:t>
                      </a:r>
                      <a:endParaRPr lang="ja-JP" altLang="en-US" dirty="0"/>
                    </a:p>
                  </a:txBody>
                  <a:tcPr/>
                </a:tc>
                <a:tc>
                  <a:txBody>
                    <a:bodyPr/>
                    <a:lstStyle/>
                    <a:p>
                      <a:pPr algn="r"/>
                      <a:r>
                        <a:rPr kumimoji="1" lang="en-US" altLang="ja-JP" dirty="0" smtClean="0"/>
                        <a:t>61MB</a:t>
                      </a:r>
                      <a:endParaRPr kumimoji="1" lang="ja-JP" altLang="en-US" dirty="0"/>
                    </a:p>
                  </a:txBody>
                  <a:tcPr/>
                </a:tc>
              </a:tr>
            </a:tbl>
          </a:graphicData>
        </a:graphic>
      </p:graphicFrame>
      <p:sp>
        <p:nvSpPr>
          <p:cNvPr id="5" name="角丸四角形 4"/>
          <p:cNvSpPr/>
          <p:nvPr/>
        </p:nvSpPr>
        <p:spPr>
          <a:xfrm>
            <a:off x="6084168" y="2492896"/>
            <a:ext cx="2016224"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カーブ矢印 6"/>
          <p:cNvSpPr/>
          <p:nvPr/>
        </p:nvSpPr>
        <p:spPr>
          <a:xfrm rot="19370111">
            <a:off x="5447793" y="4300561"/>
            <a:ext cx="2088232" cy="74077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7799835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64420" y="4791890"/>
            <a:ext cx="3528392" cy="589545"/>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endParaRPr kumimoji="1" lang="ja-JP" altLang="en-US" dirty="0"/>
          </a:p>
        </p:txBody>
      </p:sp>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5" name="正方形/長方形 4"/>
          <p:cNvSpPr/>
          <p:nvPr/>
        </p:nvSpPr>
        <p:spPr>
          <a:xfrm>
            <a:off x="2064420" y="2551997"/>
            <a:ext cx="6192688" cy="74855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dirty="0"/>
          </a:p>
        </p:txBody>
      </p:sp>
      <p:sp>
        <p:nvSpPr>
          <p:cNvPr id="9" name="正方形/長方形 8"/>
          <p:cNvSpPr/>
          <p:nvPr/>
        </p:nvSpPr>
        <p:spPr>
          <a:xfrm>
            <a:off x="2100424" y="4820130"/>
            <a:ext cx="1008112" cy="56130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使用</a:t>
            </a:r>
            <a:endParaRPr kumimoji="1" lang="en-US" altLang="ja-JP" dirty="0" smtClean="0"/>
          </a:p>
          <a:p>
            <a:pPr algn="ctr"/>
            <a:r>
              <a:rPr kumimoji="1" lang="ja-JP" altLang="en-US" dirty="0" smtClean="0"/>
              <a:t>（一部）</a:t>
            </a:r>
            <a:endParaRPr kumimoji="1" lang="ja-JP" altLang="en-US" dirty="0"/>
          </a:p>
        </p:txBody>
      </p:sp>
      <p:sp>
        <p:nvSpPr>
          <p:cNvPr id="10" name="正方形/長方形 9"/>
          <p:cNvSpPr/>
          <p:nvPr/>
        </p:nvSpPr>
        <p:spPr>
          <a:xfrm>
            <a:off x="3612592" y="2681345"/>
            <a:ext cx="1512168"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予約</a:t>
            </a:r>
            <a:endParaRPr kumimoji="1" lang="ja-JP" altLang="en-US" dirty="0"/>
          </a:p>
        </p:txBody>
      </p:sp>
      <p:sp>
        <p:nvSpPr>
          <p:cNvPr id="11" name="正方形/長方形 10"/>
          <p:cNvSpPr/>
          <p:nvPr/>
        </p:nvSpPr>
        <p:spPr>
          <a:xfrm>
            <a:off x="5124760" y="2681345"/>
            <a:ext cx="3132348"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空き</a:t>
            </a:r>
            <a:endParaRPr kumimoji="1" lang="ja-JP" altLang="en-US" dirty="0"/>
          </a:p>
        </p:txBody>
      </p:sp>
      <p:sp>
        <p:nvSpPr>
          <p:cNvPr id="14" name="正方形/長方形 13"/>
          <p:cNvSpPr/>
          <p:nvPr/>
        </p:nvSpPr>
        <p:spPr>
          <a:xfrm>
            <a:off x="2070852" y="2681345"/>
            <a:ext cx="1541740" cy="5040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使用</a:t>
            </a:r>
            <a:endParaRPr kumimoji="1" lang="ja-JP" altLang="en-US" dirty="0"/>
          </a:p>
        </p:txBody>
      </p:sp>
      <p:cxnSp>
        <p:nvCxnSpPr>
          <p:cNvPr id="16" name="直線矢印コネクタ 15"/>
          <p:cNvCxnSpPr/>
          <p:nvPr/>
        </p:nvCxnSpPr>
        <p:spPr>
          <a:xfrm>
            <a:off x="2070852" y="5877272"/>
            <a:ext cx="1008112"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17" name="直線矢印コネクタ 16"/>
          <p:cNvCxnSpPr/>
          <p:nvPr/>
        </p:nvCxnSpPr>
        <p:spPr>
          <a:xfrm>
            <a:off x="2070852" y="4181014"/>
            <a:ext cx="1548172"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20" name="直線矢印コネクタ 19"/>
          <p:cNvCxnSpPr/>
          <p:nvPr/>
        </p:nvCxnSpPr>
        <p:spPr>
          <a:xfrm>
            <a:off x="2070852" y="3656345"/>
            <a:ext cx="3053908"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23" name="直線コネクタ 22"/>
          <p:cNvCxnSpPr/>
          <p:nvPr/>
        </p:nvCxnSpPr>
        <p:spPr>
          <a:xfrm>
            <a:off x="2070852" y="2996952"/>
            <a:ext cx="0" cy="3528392"/>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111752" y="5301208"/>
            <a:ext cx="0" cy="1219979"/>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3597806" y="3081302"/>
            <a:ext cx="0" cy="3439885"/>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5116241" y="3081302"/>
            <a:ext cx="0" cy="3439885"/>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462241" y="3471679"/>
            <a:ext cx="1602179" cy="369332"/>
          </a:xfrm>
          <a:prstGeom prst="rect">
            <a:avLst/>
          </a:prstGeom>
          <a:noFill/>
        </p:spPr>
        <p:txBody>
          <a:bodyPr wrap="square" rtlCol="0">
            <a:spAutoFit/>
          </a:bodyPr>
          <a:lstStyle/>
          <a:p>
            <a:r>
              <a:rPr kumimoji="1" lang="en-US" altLang="ja-JP" dirty="0" err="1" smtClean="0"/>
              <a:t>Virsutal</a:t>
            </a:r>
            <a:r>
              <a:rPr kumimoji="1" lang="en-US" altLang="ja-JP" dirty="0" smtClean="0"/>
              <a:t> Size</a:t>
            </a:r>
            <a:endParaRPr kumimoji="1" lang="ja-JP" altLang="en-US" dirty="0"/>
          </a:p>
        </p:txBody>
      </p:sp>
      <p:sp>
        <p:nvSpPr>
          <p:cNvPr id="32" name="テキスト ボックス 31"/>
          <p:cNvSpPr txBox="1"/>
          <p:nvPr/>
        </p:nvSpPr>
        <p:spPr>
          <a:xfrm>
            <a:off x="417226" y="4012142"/>
            <a:ext cx="1602179" cy="369332"/>
          </a:xfrm>
          <a:prstGeom prst="rect">
            <a:avLst/>
          </a:prstGeom>
          <a:noFill/>
        </p:spPr>
        <p:txBody>
          <a:bodyPr wrap="square" rtlCol="0">
            <a:spAutoFit/>
          </a:bodyPr>
          <a:lstStyle/>
          <a:p>
            <a:r>
              <a:rPr kumimoji="1" lang="en-US" altLang="ja-JP" dirty="0" smtClean="0"/>
              <a:t>Private</a:t>
            </a:r>
            <a:r>
              <a:rPr kumimoji="1" lang="ja-JP" altLang="en-US" dirty="0" smtClean="0"/>
              <a:t> </a:t>
            </a:r>
            <a:r>
              <a:rPr kumimoji="1" lang="en-US" altLang="ja-JP" dirty="0" smtClean="0"/>
              <a:t>Bytes</a:t>
            </a:r>
            <a:endParaRPr kumimoji="1" lang="ja-JP" altLang="en-US" dirty="0"/>
          </a:p>
        </p:txBody>
      </p:sp>
      <p:sp>
        <p:nvSpPr>
          <p:cNvPr id="33" name="テキスト ボックス 32"/>
          <p:cNvSpPr txBox="1"/>
          <p:nvPr/>
        </p:nvSpPr>
        <p:spPr>
          <a:xfrm>
            <a:off x="433800" y="5712047"/>
            <a:ext cx="1607481" cy="646331"/>
          </a:xfrm>
          <a:prstGeom prst="rect">
            <a:avLst/>
          </a:prstGeom>
          <a:noFill/>
        </p:spPr>
        <p:txBody>
          <a:bodyPr wrap="square" rtlCol="0">
            <a:spAutoFit/>
          </a:bodyPr>
          <a:lstStyle/>
          <a:p>
            <a:r>
              <a:rPr kumimoji="1" lang="en-US" altLang="ja-JP" dirty="0" smtClean="0"/>
              <a:t>Working</a:t>
            </a:r>
            <a:r>
              <a:rPr kumimoji="1" lang="ja-JP" altLang="en-US" dirty="0" smtClean="0"/>
              <a:t> </a:t>
            </a:r>
            <a:r>
              <a:rPr kumimoji="1" lang="en-US" altLang="ja-JP" dirty="0" smtClean="0"/>
              <a:t>Set</a:t>
            </a:r>
            <a:r>
              <a:rPr kumimoji="1" lang="ja-JP" altLang="en-US" dirty="0"/>
              <a:t> </a:t>
            </a:r>
            <a:r>
              <a:rPr kumimoji="1" lang="en-US" altLang="ja-JP" dirty="0" smtClean="0"/>
              <a:t>- Private</a:t>
            </a:r>
            <a:endParaRPr kumimoji="1" lang="ja-JP" altLang="en-US" dirty="0"/>
          </a:p>
        </p:txBody>
      </p:sp>
      <p:sp>
        <p:nvSpPr>
          <p:cNvPr id="3" name="テキスト ボックス 2"/>
          <p:cNvSpPr txBox="1"/>
          <p:nvPr/>
        </p:nvSpPr>
        <p:spPr>
          <a:xfrm>
            <a:off x="5729132" y="5033428"/>
            <a:ext cx="2741607" cy="738664"/>
          </a:xfrm>
          <a:prstGeom prst="rect">
            <a:avLst/>
          </a:prstGeom>
          <a:noFill/>
        </p:spPr>
        <p:txBody>
          <a:bodyPr wrap="square" rtlCol="0">
            <a:spAutoFit/>
          </a:bodyPr>
          <a:lstStyle/>
          <a:p>
            <a:r>
              <a:rPr kumimoji="1" lang="en-US" altLang="ja-JP" sz="1400" dirty="0" smtClean="0"/>
              <a:t>†1</a:t>
            </a:r>
            <a:r>
              <a:rPr kumimoji="1" lang="ja-JP" altLang="en-US" sz="1400" dirty="0" smtClean="0"/>
              <a:t>） 他のプロセスと共有可能なメモリは</a:t>
            </a:r>
            <a:r>
              <a:rPr kumimoji="1" lang="en-US" altLang="ja-JP" sz="1400" dirty="0" smtClean="0"/>
              <a:t>Private</a:t>
            </a:r>
            <a:r>
              <a:rPr kumimoji="1" lang="ja-JP" altLang="en-US" sz="1400" dirty="0" smtClean="0"/>
              <a:t> </a:t>
            </a:r>
            <a:r>
              <a:rPr kumimoji="1" lang="en-US" altLang="ja-JP" sz="1400" dirty="0" smtClean="0"/>
              <a:t>Bytes</a:t>
            </a:r>
            <a:r>
              <a:rPr kumimoji="1" lang="ja-JP" altLang="en-US" sz="1400" dirty="0" smtClean="0"/>
              <a:t>と</a:t>
            </a:r>
            <a:r>
              <a:rPr kumimoji="1" lang="en-US" altLang="ja-JP" sz="1400" dirty="0" smtClean="0"/>
              <a:t>Working Set - Private</a:t>
            </a:r>
            <a:r>
              <a:rPr kumimoji="1" lang="ja-JP" altLang="en-US" sz="1400" dirty="0" err="1" smtClean="0"/>
              <a:t>には</a:t>
            </a:r>
            <a:r>
              <a:rPr kumimoji="1" lang="ja-JP" altLang="en-US" sz="1400" dirty="0" smtClean="0"/>
              <a:t>含まれない</a:t>
            </a:r>
            <a:endParaRPr kumimoji="1" lang="ja-JP" altLang="en-US" sz="1400" dirty="0"/>
          </a:p>
        </p:txBody>
      </p:sp>
      <p:sp>
        <p:nvSpPr>
          <p:cNvPr id="4" name="正方形/長方形 3"/>
          <p:cNvSpPr/>
          <p:nvPr/>
        </p:nvSpPr>
        <p:spPr>
          <a:xfrm>
            <a:off x="1602303" y="3898764"/>
            <a:ext cx="417102" cy="369332"/>
          </a:xfrm>
          <a:prstGeom prst="rect">
            <a:avLst/>
          </a:prstGeom>
        </p:spPr>
        <p:txBody>
          <a:bodyPr wrap="none">
            <a:spAutoFit/>
          </a:bodyPr>
          <a:lstStyle/>
          <a:p>
            <a:r>
              <a:rPr kumimoji="1" lang="en-US" altLang="ja-JP" dirty="0"/>
              <a:t>†1</a:t>
            </a:r>
            <a:endParaRPr lang="ja-JP" altLang="en-US" dirty="0"/>
          </a:p>
        </p:txBody>
      </p:sp>
      <p:sp>
        <p:nvSpPr>
          <p:cNvPr id="21" name="コンテンツ プレースホルダー 2"/>
          <p:cNvSpPr>
            <a:spLocks noGrp="1"/>
          </p:cNvSpPr>
          <p:nvPr>
            <p:ph idx="1"/>
          </p:nvPr>
        </p:nvSpPr>
        <p:spPr>
          <a:xfrm>
            <a:off x="250825" y="1600200"/>
            <a:ext cx="8229600" cy="536483"/>
          </a:xfrm>
        </p:spPr>
        <p:txBody>
          <a:bodyPr/>
          <a:lstStyle/>
          <a:p>
            <a:r>
              <a:rPr kumimoji="1" lang="en-US" altLang="ja-JP" dirty="0" smtClean="0"/>
              <a:t>Windows</a:t>
            </a:r>
            <a:r>
              <a:rPr kumimoji="1" lang="ja-JP" altLang="en-US" dirty="0"/>
              <a:t> </a:t>
            </a:r>
            <a:r>
              <a:rPr kumimoji="1" lang="en-US" altLang="ja-JP" dirty="0" smtClean="0"/>
              <a:t>OS</a:t>
            </a:r>
            <a:r>
              <a:rPr kumimoji="1" lang="ja-JP" altLang="en-US" dirty="0" smtClean="0"/>
              <a:t>上のプロセスのメモリ管理</a:t>
            </a:r>
            <a:endParaRPr kumimoji="1" lang="ja-JP" altLang="en-US" dirty="0"/>
          </a:p>
        </p:txBody>
      </p:sp>
      <p:sp>
        <p:nvSpPr>
          <p:cNvPr id="22" name="正方形/長方形 21"/>
          <p:cNvSpPr/>
          <p:nvPr/>
        </p:nvSpPr>
        <p:spPr>
          <a:xfrm>
            <a:off x="1306802" y="5969605"/>
            <a:ext cx="417102" cy="369332"/>
          </a:xfrm>
          <a:prstGeom prst="rect">
            <a:avLst/>
          </a:prstGeom>
        </p:spPr>
        <p:txBody>
          <a:bodyPr wrap="none">
            <a:spAutoFit/>
          </a:bodyPr>
          <a:lstStyle/>
          <a:p>
            <a:r>
              <a:rPr kumimoji="1" lang="en-US" altLang="ja-JP" dirty="0"/>
              <a:t>†1</a:t>
            </a:r>
            <a:endParaRPr lang="ja-JP" altLang="en-US" dirty="0"/>
          </a:p>
        </p:txBody>
      </p:sp>
      <p:sp>
        <p:nvSpPr>
          <p:cNvPr id="6" name="テキスト ボックス 5"/>
          <p:cNvSpPr txBox="1"/>
          <p:nvPr/>
        </p:nvSpPr>
        <p:spPr>
          <a:xfrm>
            <a:off x="202276" y="2726008"/>
            <a:ext cx="2016919" cy="369332"/>
          </a:xfrm>
          <a:prstGeom prst="rect">
            <a:avLst/>
          </a:prstGeom>
          <a:noFill/>
        </p:spPr>
        <p:txBody>
          <a:bodyPr wrap="square" rtlCol="0">
            <a:spAutoFit/>
          </a:bodyPr>
          <a:lstStyle/>
          <a:p>
            <a:r>
              <a:rPr kumimoji="1" lang="ja-JP" altLang="en-US" dirty="0" smtClean="0"/>
              <a:t>仮想アドレス空間</a:t>
            </a:r>
            <a:endParaRPr kumimoji="1" lang="ja-JP" altLang="en-US" dirty="0"/>
          </a:p>
        </p:txBody>
      </p:sp>
      <p:sp>
        <p:nvSpPr>
          <p:cNvPr id="27" name="テキスト ボックス 26"/>
          <p:cNvSpPr txBox="1"/>
          <p:nvPr/>
        </p:nvSpPr>
        <p:spPr>
          <a:xfrm>
            <a:off x="323528" y="4932897"/>
            <a:ext cx="1806591" cy="369332"/>
          </a:xfrm>
          <a:prstGeom prst="rect">
            <a:avLst/>
          </a:prstGeom>
          <a:noFill/>
        </p:spPr>
        <p:txBody>
          <a:bodyPr wrap="square" rtlCol="0">
            <a:spAutoFit/>
          </a:bodyPr>
          <a:lstStyle/>
          <a:p>
            <a:r>
              <a:rPr kumimoji="1" lang="ja-JP" altLang="en-US" dirty="0" smtClean="0"/>
              <a:t>物理メモリ</a:t>
            </a:r>
            <a:endParaRPr kumimoji="1" lang="ja-JP" altLang="en-US" dirty="0"/>
          </a:p>
        </p:txBody>
      </p:sp>
      <p:sp>
        <p:nvSpPr>
          <p:cNvPr id="28" name="テキスト ボックス 27"/>
          <p:cNvSpPr txBox="1"/>
          <p:nvPr/>
        </p:nvSpPr>
        <p:spPr>
          <a:xfrm>
            <a:off x="5729132" y="6008704"/>
            <a:ext cx="2741607" cy="523220"/>
          </a:xfrm>
          <a:prstGeom prst="rect">
            <a:avLst/>
          </a:prstGeom>
          <a:noFill/>
        </p:spPr>
        <p:txBody>
          <a:bodyPr wrap="square" rtlCol="0">
            <a:spAutoFit/>
          </a:bodyPr>
          <a:lstStyle/>
          <a:p>
            <a:r>
              <a:rPr kumimoji="1" lang="en-US" altLang="ja-JP" sz="1400" dirty="0" smtClean="0"/>
              <a:t>†2</a:t>
            </a:r>
            <a:r>
              <a:rPr kumimoji="1" lang="ja-JP" altLang="en-US" sz="1400" dirty="0" smtClean="0"/>
              <a:t>） 物理メモリ上には実際にはリニアに配置されることはない</a:t>
            </a:r>
            <a:endParaRPr kumimoji="1" lang="ja-JP" altLang="en-US" sz="1400" dirty="0"/>
          </a:p>
        </p:txBody>
      </p:sp>
      <p:sp>
        <p:nvSpPr>
          <p:cNvPr id="29" name="正方形/長方形 28"/>
          <p:cNvSpPr/>
          <p:nvPr/>
        </p:nvSpPr>
        <p:spPr>
          <a:xfrm>
            <a:off x="3078964" y="4837147"/>
            <a:ext cx="417102" cy="369332"/>
          </a:xfrm>
          <a:prstGeom prst="rect">
            <a:avLst/>
          </a:prstGeom>
        </p:spPr>
        <p:txBody>
          <a:bodyPr wrap="none">
            <a:spAutoFit/>
          </a:bodyPr>
          <a:lstStyle/>
          <a:p>
            <a:r>
              <a:rPr kumimoji="1" lang="en-US" altLang="ja-JP" dirty="0" smtClean="0"/>
              <a:t>†2</a:t>
            </a:r>
            <a:endParaRPr lang="ja-JP" altLang="en-US" dirty="0"/>
          </a:p>
        </p:txBody>
      </p:sp>
      <p:sp>
        <p:nvSpPr>
          <p:cNvPr id="7" name="角丸四角形吹き出し 6"/>
          <p:cNvSpPr/>
          <p:nvPr/>
        </p:nvSpPr>
        <p:spPr>
          <a:xfrm>
            <a:off x="5592812" y="3656345"/>
            <a:ext cx="2592288" cy="664600"/>
          </a:xfrm>
          <a:prstGeom prst="wedgeRoundRectCallout">
            <a:avLst>
              <a:gd name="adj1" fmla="val -116539"/>
              <a:gd name="adj2" fmla="val 307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n w="0"/>
                <a:solidFill>
                  <a:schemeClr val="tx1"/>
                </a:solidFill>
                <a:effectLst>
                  <a:outerShdw blurRad="38100" dist="19050" dir="2700000" algn="tl" rotWithShape="0">
                    <a:schemeClr val="dk1">
                      <a:alpha val="40000"/>
                    </a:schemeClr>
                  </a:outerShdw>
                </a:effectLst>
              </a:rPr>
              <a:t>Private</a:t>
            </a:r>
            <a:r>
              <a:rPr kumimoji="1" lang="ja-JP" altLang="en-US" dirty="0">
                <a:ln w="0"/>
                <a:solidFill>
                  <a:schemeClr val="tx1"/>
                </a:solidFill>
                <a:effectLst>
                  <a:outerShdw blurRad="38100" dist="19050" dir="2700000" algn="tl" rotWithShape="0">
                    <a:schemeClr val="dk1">
                      <a:alpha val="40000"/>
                    </a:schemeClr>
                  </a:outerShdw>
                </a:effectLst>
              </a:rPr>
              <a:t> </a:t>
            </a:r>
            <a:r>
              <a:rPr kumimoji="1" lang="en-US" altLang="ja-JP" dirty="0" smtClean="0">
                <a:ln w="0"/>
                <a:solidFill>
                  <a:schemeClr val="tx1"/>
                </a:solidFill>
                <a:effectLst>
                  <a:outerShdw blurRad="38100" dist="19050" dir="2700000" algn="tl" rotWithShape="0">
                    <a:schemeClr val="dk1">
                      <a:alpha val="40000"/>
                    </a:schemeClr>
                  </a:outerShdw>
                </a:effectLst>
              </a:rPr>
              <a:t>Bytes</a:t>
            </a:r>
            <a:r>
              <a:rPr kumimoji="1" lang="ja-JP" altLang="en-US" dirty="0" smtClean="0">
                <a:ln w="0"/>
                <a:solidFill>
                  <a:schemeClr val="tx1"/>
                </a:solidFill>
                <a:effectLst>
                  <a:outerShdw blurRad="38100" dist="19050" dir="2700000" algn="tl" rotWithShape="0">
                    <a:schemeClr val="dk1">
                      <a:alpha val="40000"/>
                    </a:schemeClr>
                  </a:outerShdw>
                </a:effectLst>
              </a:rPr>
              <a:t>に着目</a:t>
            </a:r>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8" name="角丸四角形 7"/>
          <p:cNvSpPr/>
          <p:nvPr/>
        </p:nvSpPr>
        <p:spPr>
          <a:xfrm>
            <a:off x="250825" y="3898764"/>
            <a:ext cx="3601095" cy="5383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46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Windows</a:t>
            </a:r>
            <a:r>
              <a:rPr kumimoji="1" lang="ja-JP" altLang="en-US" dirty="0" smtClean="0"/>
              <a:t>のメモリ項目は計測ツールにより呼び方がゆらぐ</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92015909"/>
              </p:ext>
            </p:extLst>
          </p:nvPr>
        </p:nvGraphicFramePr>
        <p:xfrm>
          <a:off x="323529" y="2936081"/>
          <a:ext cx="7992886" cy="2661920"/>
        </p:xfrm>
        <a:graphic>
          <a:graphicData uri="http://schemas.openxmlformats.org/drawingml/2006/table">
            <a:tbl>
              <a:tblPr firstRow="1" bandRow="1">
                <a:tableStyleId>{D27102A9-8310-4765-A935-A1911B00CA55}</a:tableStyleId>
              </a:tblPr>
              <a:tblGrid>
                <a:gridCol w="2344204"/>
                <a:gridCol w="1688243"/>
                <a:gridCol w="1584176"/>
                <a:gridCol w="1656184"/>
                <a:gridCol w="720079"/>
              </a:tblGrid>
              <a:tr h="370840">
                <a:tc>
                  <a:txBody>
                    <a:bodyPr/>
                    <a:lstStyle/>
                    <a:p>
                      <a:r>
                        <a:rPr kumimoji="1" lang="ja-JP" altLang="en-US" dirty="0" smtClean="0"/>
                        <a:t>項目</a:t>
                      </a:r>
                      <a:endParaRPr kumimoji="1" lang="ja-JP" altLang="en-US" dirty="0"/>
                    </a:p>
                  </a:txBody>
                  <a:tcPr/>
                </a:tc>
                <a:tc>
                  <a:txBody>
                    <a:bodyPr/>
                    <a:lstStyle/>
                    <a:p>
                      <a:r>
                        <a:rPr kumimoji="1" lang="ja-JP" altLang="en-US" dirty="0" smtClean="0"/>
                        <a:t>パフォーマンスカウンタ</a:t>
                      </a:r>
                      <a:endParaRPr kumimoji="1" lang="ja-JP" altLang="en-US" dirty="0"/>
                    </a:p>
                  </a:txBody>
                  <a:tcPr/>
                </a:tc>
                <a:tc>
                  <a:txBody>
                    <a:bodyPr/>
                    <a:lstStyle/>
                    <a:p>
                      <a:r>
                        <a:rPr kumimoji="1" lang="en-US" altLang="ja-JP" dirty="0" smtClean="0"/>
                        <a:t>Process</a:t>
                      </a:r>
                      <a:r>
                        <a:rPr kumimoji="1" lang="ja-JP" altLang="en-US" dirty="0" smtClean="0"/>
                        <a:t> </a:t>
                      </a:r>
                      <a:r>
                        <a:rPr kumimoji="1" lang="en-US" altLang="ja-JP" dirty="0" smtClean="0"/>
                        <a:t>Explorer</a:t>
                      </a:r>
                      <a:endParaRPr kumimoji="1" lang="ja-JP" altLang="en-US" dirty="0"/>
                    </a:p>
                  </a:txBody>
                  <a:tcPr/>
                </a:tc>
                <a:tc>
                  <a:txBody>
                    <a:bodyPr/>
                    <a:lstStyle/>
                    <a:p>
                      <a:r>
                        <a:rPr kumimoji="1" lang="ja-JP" altLang="en-US" dirty="0" smtClean="0"/>
                        <a:t>タスクマネージャ</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仮想サイズ</a:t>
                      </a:r>
                      <a:endParaRPr kumimoji="1" lang="ja-JP" altLang="en-US" dirty="0"/>
                    </a:p>
                  </a:txBody>
                  <a:tcPr/>
                </a:tc>
                <a:tc>
                  <a:txBody>
                    <a:bodyPr/>
                    <a:lstStyle/>
                    <a:p>
                      <a:r>
                        <a:rPr kumimoji="1" lang="en-US" altLang="ja-JP" dirty="0" smtClean="0"/>
                        <a:t>Virtual Bytes</a:t>
                      </a:r>
                      <a:endParaRPr kumimoji="1" lang="ja-JP" altLang="en-US" dirty="0"/>
                    </a:p>
                  </a:txBody>
                  <a:tcPr/>
                </a:tc>
                <a:tc>
                  <a:txBody>
                    <a:bodyPr/>
                    <a:lstStyle/>
                    <a:p>
                      <a:r>
                        <a:rPr kumimoji="1" lang="en-US" altLang="ja-JP" dirty="0" smtClean="0"/>
                        <a:t>Virtual Size</a:t>
                      </a:r>
                      <a:endParaRPr kumimoji="1" lang="ja-JP" altLang="en-US" dirty="0"/>
                    </a:p>
                  </a:txBody>
                  <a:tcPr/>
                </a:tc>
                <a:tc>
                  <a:txBody>
                    <a:bodyPr/>
                    <a:lstStyle/>
                    <a:p>
                      <a:endParaRPr kumimoji="1" lang="ja-JP" altLang="en-US" dirty="0"/>
                    </a:p>
                  </a:txBody>
                  <a:tcPr/>
                </a:tc>
                <a:tc>
                  <a:txBody>
                    <a:bodyPr/>
                    <a:lstStyle/>
                    <a:p>
                      <a:endParaRPr kumimoji="1" lang="ja-JP" altLang="en-US"/>
                    </a:p>
                  </a:txBody>
                  <a:tcPr/>
                </a:tc>
              </a:tr>
              <a:tr h="370840">
                <a:tc>
                  <a:txBody>
                    <a:bodyPr/>
                    <a:lstStyle/>
                    <a:p>
                      <a:r>
                        <a:rPr kumimoji="1" lang="ja-JP" altLang="en-US" dirty="0" smtClean="0"/>
                        <a:t>コミットサイズ</a:t>
                      </a:r>
                      <a:endParaRPr kumimoji="1" lang="ja-JP" altLang="en-US" dirty="0"/>
                    </a:p>
                  </a:txBody>
                  <a:tcPr/>
                </a:tc>
                <a:tc>
                  <a:txBody>
                    <a:bodyPr/>
                    <a:lstStyle/>
                    <a:p>
                      <a:r>
                        <a:rPr kumimoji="1" lang="en-US" altLang="ja-JP" dirty="0" smtClean="0"/>
                        <a:t>Private Bytes</a:t>
                      </a:r>
                      <a:endParaRPr kumimoji="1" lang="ja-JP" altLang="en-US" dirty="0"/>
                    </a:p>
                  </a:txBody>
                  <a:tcPr/>
                </a:tc>
                <a:tc>
                  <a:txBody>
                    <a:bodyPr/>
                    <a:lstStyle/>
                    <a:p>
                      <a:r>
                        <a:rPr kumimoji="1" lang="en-US" altLang="ja-JP" dirty="0" smtClean="0"/>
                        <a:t>Private Bytes</a:t>
                      </a:r>
                      <a:endParaRPr kumimoji="1" lang="ja-JP" altLang="en-US" dirty="0"/>
                    </a:p>
                  </a:txBody>
                  <a:tcPr/>
                </a:tc>
                <a:tc>
                  <a:txBody>
                    <a:bodyPr/>
                    <a:lstStyle/>
                    <a:p>
                      <a:r>
                        <a:rPr kumimoji="1" lang="ja-JP" altLang="en-US" dirty="0" smtClean="0"/>
                        <a:t>コミットサイズ</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ワーキングセット</a:t>
                      </a:r>
                      <a:endParaRPr kumimoji="1" lang="ja-JP" altLang="en-US" dirty="0"/>
                    </a:p>
                  </a:txBody>
                  <a:tcPr/>
                </a:tc>
                <a:tc>
                  <a:txBody>
                    <a:bodyPr/>
                    <a:lstStyle/>
                    <a:p>
                      <a:r>
                        <a:rPr kumimoji="1" lang="en-US" altLang="ja-JP" dirty="0" smtClean="0"/>
                        <a:t>Working Set</a:t>
                      </a:r>
                      <a:endParaRPr kumimoji="1" lang="ja-JP" altLang="en-US" dirty="0"/>
                    </a:p>
                  </a:txBody>
                  <a:tcPr/>
                </a:tc>
                <a:tc>
                  <a:txBody>
                    <a:bodyPr/>
                    <a:lstStyle/>
                    <a:p>
                      <a:r>
                        <a:rPr kumimoji="1" lang="en-US" altLang="ja-JP" dirty="0" smtClean="0"/>
                        <a:t>Working Set</a:t>
                      </a:r>
                      <a:endParaRPr kumimoji="1" lang="ja-JP" altLang="en-US" dirty="0"/>
                    </a:p>
                  </a:txBody>
                  <a:tcPr/>
                </a:tc>
                <a:tc>
                  <a:txBody>
                    <a:bodyPr/>
                    <a:lstStyle/>
                    <a:p>
                      <a:r>
                        <a:rPr kumimoji="1" lang="ja-JP" altLang="en-US" dirty="0" smtClean="0"/>
                        <a:t>ワーキングセット（メモリ）</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プライベートワーキングセット</a:t>
                      </a:r>
                      <a:endParaRPr kumimoji="1" lang="ja-JP" altLang="en-US" dirty="0"/>
                    </a:p>
                  </a:txBody>
                  <a:tcPr/>
                </a:tc>
                <a:tc>
                  <a:txBody>
                    <a:bodyPr/>
                    <a:lstStyle/>
                    <a:p>
                      <a:r>
                        <a:rPr kumimoji="1" lang="en-US" altLang="ja-JP" dirty="0" smtClean="0"/>
                        <a:t>Working</a:t>
                      </a:r>
                      <a:r>
                        <a:rPr kumimoji="1" lang="en-US" altLang="ja-JP" baseline="0" dirty="0" smtClean="0"/>
                        <a:t> Set - Private</a:t>
                      </a:r>
                      <a:endParaRPr kumimoji="1" lang="ja-JP" altLang="en-US" dirty="0"/>
                    </a:p>
                  </a:txBody>
                  <a:tcPr/>
                </a:tc>
                <a:tc>
                  <a:txBody>
                    <a:bodyPr/>
                    <a:lstStyle/>
                    <a:p>
                      <a:r>
                        <a:rPr kumimoji="1" lang="en-US" altLang="ja-JP" dirty="0" smtClean="0"/>
                        <a:t>WS Private</a:t>
                      </a:r>
                      <a:endParaRPr kumimoji="1" lang="ja-JP" altLang="en-US" dirty="0"/>
                    </a:p>
                  </a:txBody>
                  <a:tcPr/>
                </a:tc>
                <a:tc>
                  <a:txBody>
                    <a:bodyPr/>
                    <a:lstStyle/>
                    <a:p>
                      <a:r>
                        <a:rPr kumimoji="1" lang="ja-JP" altLang="en-US" dirty="0" smtClean="0"/>
                        <a:t>メモリ</a:t>
                      </a:r>
                      <a:endParaRPr kumimoji="1" lang="ja-JP" altLang="en-US" dirty="0"/>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3271227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CPU</a:t>
            </a:r>
            <a:r>
              <a:rPr kumimoji="1" lang="ja-JP" altLang="en-US" dirty="0" err="1"/>
              <a:t>やメ</a:t>
            </a:r>
            <a:r>
              <a:rPr kumimoji="1" lang="ja-JP" altLang="en-US" dirty="0"/>
              <a:t>モリの使用は控え目</a:t>
            </a:r>
          </a:p>
        </p:txBody>
      </p:sp>
      <p:pic>
        <p:nvPicPr>
          <p:cNvPr id="5" name="図 4"/>
          <p:cNvPicPr>
            <a:picLocks noChangeAspect="1"/>
          </p:cNvPicPr>
          <p:nvPr/>
        </p:nvPicPr>
        <p:blipFill>
          <a:blip r:embed="rId3"/>
          <a:stretch>
            <a:fillRect/>
          </a:stretch>
        </p:blipFill>
        <p:spPr>
          <a:xfrm>
            <a:off x="222622" y="1556391"/>
            <a:ext cx="2851297" cy="4711942"/>
          </a:xfrm>
          <a:prstGeom prst="rect">
            <a:avLst/>
          </a:prstGeom>
        </p:spPr>
      </p:pic>
      <p:pic>
        <p:nvPicPr>
          <p:cNvPr id="6" name="コンテンツ プレースホルダー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35696" y="1556792"/>
            <a:ext cx="7201270" cy="471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067364" y="6443885"/>
            <a:ext cx="4495718" cy="369332"/>
          </a:xfrm>
          <a:prstGeom prst="rect">
            <a:avLst/>
          </a:prstGeom>
          <a:noFill/>
        </p:spPr>
        <p:txBody>
          <a:bodyPr wrap="none" rtlCol="0">
            <a:spAutoFit/>
          </a:bodyPr>
          <a:lstStyle/>
          <a:p>
            <a:r>
              <a:rPr kumimoji="1" lang="en-US" altLang="ja-JP" dirty="0" smtClean="0"/>
              <a:t>Process</a:t>
            </a:r>
            <a:r>
              <a:rPr kumimoji="1" lang="ja-JP" altLang="en-US" dirty="0" smtClean="0"/>
              <a:t> </a:t>
            </a:r>
            <a:r>
              <a:rPr kumimoji="1" lang="en-US" altLang="ja-JP" dirty="0" smtClean="0"/>
              <a:t>Explorer</a:t>
            </a:r>
            <a:r>
              <a:rPr kumimoji="1" lang="ja-JP" altLang="en-US" dirty="0" smtClean="0"/>
              <a:t> の </a:t>
            </a:r>
            <a:r>
              <a:rPr kumimoji="1" lang="en-US" altLang="ja-JP" dirty="0" smtClean="0"/>
              <a:t>System Information</a:t>
            </a:r>
            <a:r>
              <a:rPr kumimoji="1" lang="ja-JP" altLang="en-US" dirty="0" smtClean="0"/>
              <a:t>画面</a:t>
            </a:r>
            <a:endParaRPr kumimoji="1" lang="ja-JP" altLang="en-US" dirty="0"/>
          </a:p>
        </p:txBody>
      </p:sp>
      <p:sp>
        <p:nvSpPr>
          <p:cNvPr id="10" name="メモ 9"/>
          <p:cNvSpPr/>
          <p:nvPr/>
        </p:nvSpPr>
        <p:spPr>
          <a:xfrm>
            <a:off x="2115386" y="4972390"/>
            <a:ext cx="4977563" cy="864096"/>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多数の</a:t>
            </a:r>
            <a:r>
              <a:rPr kumimoji="1" lang="en-US" altLang="ja-JP" dirty="0" smtClean="0"/>
              <a:t>Java</a:t>
            </a:r>
            <a:r>
              <a:rPr kumimoji="1" lang="ja-JP" altLang="en-US" dirty="0" smtClean="0"/>
              <a:t>プログラム（</a:t>
            </a:r>
            <a:r>
              <a:rPr kumimoji="1" lang="en-US" altLang="ja-JP" dirty="0" smtClean="0"/>
              <a:t>64bit</a:t>
            </a:r>
            <a:r>
              <a:rPr kumimoji="1" lang="ja-JP" altLang="en-US" dirty="0" smtClean="0"/>
              <a:t>）を実行すると、</a:t>
            </a:r>
            <a:endParaRPr kumimoji="1" lang="en-US" altLang="ja-JP" dirty="0" smtClean="0"/>
          </a:p>
          <a:p>
            <a:pPr algn="ctr"/>
            <a:r>
              <a:rPr kumimoji="1" lang="en-US" altLang="ja-JP" dirty="0" smtClean="0"/>
              <a:t>CPU</a:t>
            </a:r>
            <a:r>
              <a:rPr kumimoji="1" lang="ja-JP" altLang="en-US" dirty="0" err="1" smtClean="0"/>
              <a:t>、</a:t>
            </a:r>
            <a:r>
              <a:rPr kumimoji="1" lang="ja-JP" altLang="en-US" dirty="0" smtClean="0"/>
              <a:t>メモリとも増加量が著しい</a:t>
            </a:r>
            <a:endParaRPr kumimoji="1" lang="ja-JP" altLang="en-US" dirty="0"/>
          </a:p>
        </p:txBody>
      </p:sp>
    </p:spTree>
    <p:extLst>
      <p:ext uri="{BB962C8B-B14F-4D97-AF65-F5344CB8AC3E}">
        <p14:creationId xmlns:p14="http://schemas.microsoft.com/office/powerpoint/2010/main" val="3677146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Java</a:t>
            </a:r>
            <a:r>
              <a:rPr kumimoji="1" lang="ja-JP" altLang="en-US" dirty="0"/>
              <a:t>プログラムを使ってもらう</a:t>
            </a:r>
          </a:p>
        </p:txBody>
      </p:sp>
      <p:pic>
        <p:nvPicPr>
          <p:cNvPr id="4" name="コンテンツ プレースホルダー 3"/>
          <p:cNvPicPr>
            <a:picLocks noGrp="1" noChangeAspect="1"/>
          </p:cNvPicPr>
          <p:nvPr>
            <p:ph idx="1"/>
          </p:nvPr>
        </p:nvPicPr>
        <p:blipFill>
          <a:blip r:embed="rId3"/>
          <a:stretch>
            <a:fillRect/>
          </a:stretch>
        </p:blipFill>
        <p:spPr>
          <a:xfrm>
            <a:off x="467544" y="1916832"/>
            <a:ext cx="8046156" cy="4525963"/>
          </a:xfrm>
          <a:prstGeom prst="rect">
            <a:avLst/>
          </a:prstGeom>
        </p:spPr>
      </p:pic>
      <p:sp>
        <p:nvSpPr>
          <p:cNvPr id="5" name="雲形吹き出し 4"/>
          <p:cNvSpPr/>
          <p:nvPr/>
        </p:nvSpPr>
        <p:spPr>
          <a:xfrm>
            <a:off x="611560" y="2564904"/>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200000"/>
              </a:lnSpc>
              <a:buFont typeface="Arial" panose="020B0604020202020204" pitchFamily="34" charset="0"/>
              <a:buChar char="•"/>
            </a:pPr>
            <a:r>
              <a:rPr kumimoji="1" lang="ja-JP" altLang="en-US" sz="2400" dirty="0" smtClean="0"/>
              <a:t>簡単な配布、インストール、実行</a:t>
            </a:r>
            <a:endParaRPr kumimoji="1" lang="en-US" altLang="ja-JP" sz="2400" dirty="0" smtClean="0"/>
          </a:p>
          <a:p>
            <a:pPr marL="285750" indent="-285750">
              <a:lnSpc>
                <a:spcPct val="200000"/>
              </a:lnSpc>
              <a:buFont typeface="Arial" panose="020B0604020202020204" pitchFamily="34" charset="0"/>
              <a:buChar char="•"/>
            </a:pPr>
            <a:r>
              <a:rPr kumimoji="1" lang="en-US" altLang="ja-JP" sz="2400" dirty="0" smtClean="0"/>
              <a:t>CPU</a:t>
            </a:r>
            <a:r>
              <a:rPr kumimoji="1" lang="ja-JP" altLang="en-US" sz="2400" dirty="0" err="1" smtClean="0"/>
              <a:t>やメ</a:t>
            </a:r>
            <a:r>
              <a:rPr kumimoji="1" lang="ja-JP" altLang="en-US" sz="2400" dirty="0" smtClean="0"/>
              <a:t>モリの使用は控え目</a:t>
            </a:r>
            <a:endParaRPr kumimoji="1" lang="ja-JP" altLang="en-US" sz="2400" dirty="0"/>
          </a:p>
        </p:txBody>
      </p:sp>
      <p:sp>
        <p:nvSpPr>
          <p:cNvPr id="6" name="雲形吹き出し 5"/>
          <p:cNvSpPr/>
          <p:nvPr/>
        </p:nvSpPr>
        <p:spPr>
          <a:xfrm>
            <a:off x="611560" y="2564904"/>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kumimoji="1" lang="en-US" altLang="ja-JP" sz="2800" dirty="0" smtClean="0"/>
              <a:t>Windows</a:t>
            </a:r>
            <a:r>
              <a:rPr kumimoji="1" lang="ja-JP" altLang="en-US" sz="2800" dirty="0" smtClean="0"/>
              <a:t>インストーラーを作成</a:t>
            </a:r>
            <a:endParaRPr kumimoji="1" lang="en-US" altLang="ja-JP" sz="2800" dirty="0" smtClean="0"/>
          </a:p>
          <a:p>
            <a:pPr marL="285750" indent="-285750">
              <a:buFont typeface="Arial" panose="020B0604020202020204" pitchFamily="34" charset="0"/>
              <a:buChar char="•"/>
            </a:pPr>
            <a:endParaRPr kumimoji="1" lang="en-US" altLang="ja-JP" sz="2800" dirty="0" smtClean="0"/>
          </a:p>
          <a:p>
            <a:pPr marL="285750" indent="-285750">
              <a:buFont typeface="Arial" panose="020B0604020202020204" pitchFamily="34" charset="0"/>
              <a:buChar char="•"/>
            </a:pPr>
            <a:r>
              <a:rPr kumimoji="1" lang="en-US" altLang="ja-JP" sz="2800" dirty="0" smtClean="0"/>
              <a:t>CPU</a:t>
            </a:r>
            <a:r>
              <a:rPr kumimoji="1" lang="ja-JP" altLang="en-US" sz="2800" dirty="0" err="1" smtClean="0"/>
              <a:t>やメ</a:t>
            </a:r>
            <a:r>
              <a:rPr kumimoji="1" lang="ja-JP" altLang="en-US" sz="2800" dirty="0" smtClean="0"/>
              <a:t>モリの使用を抑制</a:t>
            </a:r>
            <a:endParaRPr kumimoji="1" lang="ja-JP" altLang="en-US" sz="2800" dirty="0"/>
          </a:p>
        </p:txBody>
      </p:sp>
    </p:spTree>
    <p:extLst>
      <p:ext uri="{BB962C8B-B14F-4D97-AF65-F5344CB8AC3E}">
        <p14:creationId xmlns:p14="http://schemas.microsoft.com/office/powerpoint/2010/main" val="38639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Custom 371">
      <a:dk1>
        <a:sysClr val="windowText" lastClr="000000"/>
      </a:dk1>
      <a:lt1>
        <a:srgbClr val="FFFFFF"/>
      </a:lt1>
      <a:dk2>
        <a:srgbClr val="000000"/>
      </a:dk2>
      <a:lt2>
        <a:srgbClr val="FFFFFF"/>
      </a:lt2>
      <a:accent1>
        <a:srgbClr val="F6F4E8"/>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24165</TotalTime>
  <Words>2621</Words>
  <Application>Microsoft Office PowerPoint</Application>
  <PresentationFormat>画面に合わせる (4:3)</PresentationFormat>
  <Paragraphs>738</Paragraphs>
  <Slides>78</Slides>
  <Notes>77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78</vt:i4>
      </vt:variant>
    </vt:vector>
  </HeadingPairs>
  <TitlesOfParts>
    <vt:vector size="86" baseType="lpstr">
      <vt:lpstr>ＭＳ Ｐゴシック</vt:lpstr>
      <vt:lpstr>ＭＳ ゴシック</vt:lpstr>
      <vt:lpstr>Arial</vt:lpstr>
      <vt:lpstr>Calibri</vt:lpstr>
      <vt:lpstr>Cambria Math</vt:lpstr>
      <vt:lpstr>Consolas</vt:lpstr>
      <vt:lpstr>Wingdings</vt:lpstr>
      <vt:lpstr>Office Theme</vt:lpstr>
      <vt:lpstr>JavaデスクトッププログラムをふつーのWindowsプログラムのように配布・実行 する方法とPCの動きが重くならないように 気を付けること  JJUG CCC Spring 2016 I-5</vt:lpstr>
      <vt:lpstr>高橋 徹の自己紹介</vt:lpstr>
      <vt:lpstr>アジェンダ</vt:lpstr>
      <vt:lpstr>Javaプログラムを使ってもらう</vt:lpstr>
      <vt:lpstr>Javaプログラムを使ってもらう</vt:lpstr>
      <vt:lpstr>よくあるJavaプログラム配布シーン</vt:lpstr>
      <vt:lpstr>簡単な配布、インストール、実行</vt:lpstr>
      <vt:lpstr>CPUやメモリの使用は控え目</vt:lpstr>
      <vt:lpstr>Javaプログラムを使ってもらう</vt:lpstr>
      <vt:lpstr>アジェンダ</vt:lpstr>
      <vt:lpstr>Windowsインストーラー</vt:lpstr>
      <vt:lpstr>Windowsインストーラー作成環境</vt:lpstr>
      <vt:lpstr>Windowsインストーラーの作成</vt:lpstr>
      <vt:lpstr>アジェンダ</vt:lpstr>
      <vt:lpstr>PCのリソース（メモリとCPU）</vt:lpstr>
      <vt:lpstr>PCのリソース（メモリとCPU）</vt:lpstr>
      <vt:lpstr>PCのリソース（メモリとCPU）</vt:lpstr>
      <vt:lpstr>PCのリソース（メモリとCPU）</vt:lpstr>
      <vt:lpstr>PCのリソース（メモリとCPU）</vt:lpstr>
      <vt:lpstr>PCのリソース（メモリとCPU）</vt:lpstr>
      <vt:lpstr>PCのリソース（メモリとCPU）</vt:lpstr>
      <vt:lpstr>PCのリソース（メモリとCPU）</vt:lpstr>
      <vt:lpstr>PCのリソース（メモリとCPU）</vt:lpstr>
      <vt:lpstr>Ｊａｖａプログラムの配布とＰＣのリソース</vt:lpstr>
      <vt:lpstr>アジェンダ</vt:lpstr>
      <vt:lpstr>簡単につくる</vt:lpstr>
      <vt:lpstr>簡単につくる</vt:lpstr>
      <vt:lpstr>アジェンダ</vt:lpstr>
      <vt:lpstr>あれこれ注文をつける</vt:lpstr>
      <vt:lpstr>あれこれ注文をつける</vt:lpstr>
      <vt:lpstr>あれこれ注文をつける</vt:lpstr>
      <vt:lpstr>あれこれ注文をつける</vt:lpstr>
      <vt:lpstr>まとめ</vt:lpstr>
      <vt:lpstr>PowerPoint プレゼンテーション</vt:lpstr>
      <vt:lpstr>デモ１</vt:lpstr>
      <vt:lpstr>デモ１</vt:lpstr>
      <vt:lpstr>デモ１</vt:lpstr>
      <vt:lpstr>デモ１</vt:lpstr>
      <vt:lpstr>デモ２</vt:lpstr>
      <vt:lpstr>デモ２</vt:lpstr>
      <vt:lpstr>デモ３</vt:lpstr>
      <vt:lpstr>デモ３</vt:lpstr>
      <vt:lpstr>デモ３</vt:lpstr>
      <vt:lpstr>デモ３</vt:lpstr>
      <vt:lpstr>デモ３</vt:lpstr>
      <vt:lpstr>デモ３</vt:lpstr>
      <vt:lpstr>デモ３</vt:lpstr>
      <vt:lpstr>デモ４</vt:lpstr>
      <vt:lpstr>デモ４</vt:lpstr>
      <vt:lpstr>PowerPoint プレゼンテーション</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lpstr>補遺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高橋徹</dc:creator>
  <cp:lastModifiedBy>高橋徹</cp:lastModifiedBy>
  <cp:revision>233</cp:revision>
  <dcterms:created xsi:type="dcterms:W3CDTF">2011-07-11T11:56:50Z</dcterms:created>
  <dcterms:modified xsi:type="dcterms:W3CDTF">2016-05-20T23:17:39Z</dcterms:modified>
</cp:coreProperties>
</file>