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84" r:id="rId5"/>
    <p:sldId id="262" r:id="rId6"/>
    <p:sldId id="263" r:id="rId7"/>
    <p:sldId id="294" r:id="rId8"/>
    <p:sldId id="264" r:id="rId9"/>
    <p:sldId id="282" r:id="rId10"/>
    <p:sldId id="265" r:id="rId11"/>
    <p:sldId id="266" r:id="rId12"/>
    <p:sldId id="267" r:id="rId13"/>
    <p:sldId id="268" r:id="rId14"/>
    <p:sldId id="285" r:id="rId15"/>
    <p:sldId id="280" r:id="rId16"/>
    <p:sldId id="283" r:id="rId17"/>
    <p:sldId id="295" r:id="rId18"/>
    <p:sldId id="260" r:id="rId19"/>
    <p:sldId id="296" r:id="rId20"/>
    <p:sldId id="293" r:id="rId21"/>
    <p:sldId id="286" r:id="rId22"/>
    <p:sldId id="301" r:id="rId23"/>
    <p:sldId id="300" r:id="rId24"/>
    <p:sldId id="277" r:id="rId25"/>
    <p:sldId id="288" r:id="rId26"/>
    <p:sldId id="289" r:id="rId27"/>
    <p:sldId id="307" r:id="rId28"/>
    <p:sldId id="308" r:id="rId29"/>
    <p:sldId id="290" r:id="rId30"/>
    <p:sldId id="310" r:id="rId31"/>
    <p:sldId id="291" r:id="rId32"/>
    <p:sldId id="311" r:id="rId33"/>
    <p:sldId id="309" r:id="rId34"/>
    <p:sldId id="303" r:id="rId35"/>
    <p:sldId id="302" r:id="rId36"/>
    <p:sldId id="313" r:id="rId37"/>
    <p:sldId id="298" r:id="rId38"/>
    <p:sldId id="312" r:id="rId39"/>
    <p:sldId id="314" r:id="rId40"/>
    <p:sldId id="299" r:id="rId41"/>
    <p:sldId id="287" r:id="rId42"/>
    <p:sldId id="305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276" r:id="rId55"/>
    <p:sldId id="281" r:id="rId56"/>
    <p:sldId id="274" r:id="rId5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3283" autoAdjust="0"/>
  </p:normalViewPr>
  <p:slideViewPr>
    <p:cSldViewPr>
      <p:cViewPr varScale="1">
        <p:scale>
          <a:sx n="74" d="100"/>
          <a:sy n="74" d="100"/>
        </p:scale>
        <p:origin x="14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CA08C-7B78-44B4-A5CB-71D197AD7AC7}" type="datetimeFigureOut">
              <a:rPr kumimoji="1" lang="ja-JP" altLang="en-US" smtClean="0"/>
              <a:t>2016/11/28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77269-5F7B-40CE-A771-4962955CA7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1031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読書会</a:t>
            </a:r>
            <a:r>
              <a:rPr kumimoji="1" lang="en-US" altLang="ja-JP" dirty="0" smtClean="0"/>
              <a:t>BOF</a:t>
            </a:r>
            <a:r>
              <a:rPr kumimoji="1" lang="ja-JP" altLang="en-US" dirty="0" smtClean="0"/>
              <a:t>開催データ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通算</a:t>
            </a:r>
            <a:r>
              <a:rPr lang="en-US" altLang="ja-JP" dirty="0" smtClean="0"/>
              <a:t>206</a:t>
            </a:r>
            <a:r>
              <a:rPr lang="ja-JP" altLang="en-US" dirty="0" smtClean="0"/>
              <a:t>回、</a:t>
            </a:r>
            <a:r>
              <a:rPr lang="en-US" altLang="ja-JP" dirty="0"/>
              <a:t>30</a:t>
            </a:r>
            <a:r>
              <a:rPr lang="ja-JP" altLang="en-US" dirty="0" smtClean="0"/>
              <a:t>冊目、平均参加者数</a:t>
            </a:r>
            <a:r>
              <a:rPr lang="en-US" altLang="ja-JP" dirty="0" smtClean="0"/>
              <a:t>11.7</a:t>
            </a:r>
            <a:r>
              <a:rPr lang="ja-JP" altLang="en-US" dirty="0" smtClean="0"/>
              <a:t>人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DD62D-BD08-45F1-8CA5-30334EE90C1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3498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「ベイビーステップ」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77269-5F7B-40CE-A771-4962955CA71B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545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「ベイビーステップ」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77269-5F7B-40CE-A771-4962955CA71B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616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77269-5F7B-40CE-A771-4962955CA71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25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Q1)</a:t>
            </a:r>
            <a:r>
              <a:rPr kumimoji="1" lang="ja-JP" altLang="en-US" dirty="0" smtClean="0"/>
              <a:t>　メルカトル図法って知っていますか？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Note1)</a:t>
            </a:r>
            <a:r>
              <a:rPr kumimoji="1" lang="ja-JP" altLang="en-US" dirty="0" smtClean="0"/>
              <a:t> 厳密には</a:t>
            </a:r>
            <a:r>
              <a:rPr kumimoji="1" lang="en-US" altLang="ja-JP" dirty="0" smtClean="0"/>
              <a:t>Web</a:t>
            </a:r>
            <a:r>
              <a:rPr kumimoji="1" lang="ja-JP" altLang="en-US" dirty="0" smtClean="0"/>
              <a:t>メルカトル投影図法、準拠回転楕円体ではなく球体を使用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77269-5F7B-40CE-A771-4962955CA71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5234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Q1)</a:t>
            </a:r>
            <a:r>
              <a:rPr kumimoji="1" lang="ja-JP" altLang="en-US" dirty="0" smtClean="0"/>
              <a:t>　メルカトル図法って知っていますか？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Note1)</a:t>
            </a:r>
            <a:r>
              <a:rPr kumimoji="1" lang="ja-JP" altLang="en-US" dirty="0" smtClean="0"/>
              <a:t> 厳密には</a:t>
            </a:r>
            <a:r>
              <a:rPr kumimoji="1" lang="en-US" altLang="ja-JP" dirty="0" smtClean="0"/>
              <a:t>Web</a:t>
            </a:r>
            <a:r>
              <a:rPr kumimoji="1" lang="ja-JP" altLang="en-US" dirty="0" smtClean="0"/>
              <a:t>メルカトル投影図法、準拠回転楕円体ではなく球体を使用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77269-5F7B-40CE-A771-4962955CA71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5234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今回は標高を扱わないので、回転楕円体面とジオイドには言及せず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77269-5F7B-40CE-A771-4962955CA71B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5319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†1</a:t>
            </a:r>
            <a:r>
              <a:rPr kumimoji="1" lang="ja-JP" altLang="en-US" dirty="0" smtClean="0"/>
              <a:t>）特定の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点または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点から、すべての点への距離または方位が地図上でも正しく表される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77269-5F7B-40CE-A771-4962955CA71B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397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†1 NACIS: North American Cartographic Information Society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77269-5F7B-40CE-A771-4962955CA71B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938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「ベイビーステップ」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77269-5F7B-40CE-A771-4962955CA71B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0498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「ベイビーステップ」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77269-5F7B-40CE-A771-4962955CA71B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12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tx2">
              <a:lumMod val="20000"/>
              <a:lumOff val="80000"/>
              <a:alpha val="75000"/>
            </a:schemeClr>
          </a:solidFill>
        </p:spPr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080120"/>
          </a:xfrm>
          <a:solidFill>
            <a:schemeClr val="tx2">
              <a:lumMod val="75000"/>
              <a:alpha val="67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 smtClean="0"/>
              <a:t>2016-12-03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2016/11/28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2016/11/28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2016/11/28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 smtClean="0"/>
              <a:t>2016-12-03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bg>
      <p:bgPr>
        <a:blipFill dpi="0" rotWithShape="1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 smtClean="0"/>
              <a:t>2016-12-03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38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2016/11/28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2016/11/28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2016/11/28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2016/11/28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2016/11/28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2016/11/28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 smtClean="0"/>
              <a:t>2016-12-03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est.hawaii.edu/pwessel/gshhg/index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.hatena.ne.jp/torutk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sourceforge.net/projects/javashapefilere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user.numazu-ct.ac.jp/~tsato/tsato/graphics/map_projectio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b="1" dirty="0" smtClean="0"/>
              <a:t>世界は四角ではない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sz="3600" dirty="0"/>
              <a:t>～</a:t>
            </a:r>
            <a:r>
              <a:rPr lang="en-US" altLang="ja-JP" sz="3600" dirty="0"/>
              <a:t>JavaFX</a:t>
            </a:r>
            <a:r>
              <a:rPr lang="ja-JP" altLang="en-US" sz="3600" dirty="0"/>
              <a:t>で</a:t>
            </a:r>
            <a:r>
              <a:rPr lang="ja-JP" altLang="en-US" sz="3600" dirty="0" smtClean="0"/>
              <a:t>地図を描く～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JJUG CCC Fall 2016 #ccc_e2</a:t>
            </a:r>
          </a:p>
          <a:p>
            <a:r>
              <a:rPr lang="ja-JP" altLang="en-US" dirty="0" smtClean="0"/>
              <a:t>高橋　徹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926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地図に面積を求めるのは間違っているのだろうか</a:t>
            </a:r>
            <a:endParaRPr kumimoji="1" lang="ja-JP" alt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93" y="3135207"/>
            <a:ext cx="7099199" cy="359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832092" y="313370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3) </a:t>
            </a:r>
            <a:r>
              <a:rPr kumimoji="1" lang="ja-JP" altLang="en-US" sz="2400" dirty="0" smtClean="0"/>
              <a:t>インド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82592" y="2672035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2) </a:t>
            </a:r>
            <a:r>
              <a:rPr kumimoji="1" lang="ja-JP" altLang="en-US" sz="2400" dirty="0" smtClean="0"/>
              <a:t>カザフスタン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16628" y="2612403"/>
            <a:ext cx="2179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1) </a:t>
            </a:r>
            <a:r>
              <a:rPr kumimoji="1" lang="ja-JP" altLang="en-US" sz="2400" dirty="0" smtClean="0"/>
              <a:t>アラスカ</a:t>
            </a:r>
            <a:endParaRPr kumimoji="1" lang="ja-JP" altLang="en-US" sz="2400" dirty="0"/>
          </a:p>
        </p:txBody>
      </p:sp>
      <p:cxnSp>
        <p:nvCxnSpPr>
          <p:cNvPr id="10" name="直線矢印コネクタ 9"/>
          <p:cNvCxnSpPr>
            <a:stCxn id="9" idx="2"/>
          </p:cNvCxnSpPr>
          <p:nvPr/>
        </p:nvCxnSpPr>
        <p:spPr>
          <a:xfrm flipH="1">
            <a:off x="1648677" y="3074068"/>
            <a:ext cx="657728" cy="522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>
            <a:stCxn id="8" idx="2"/>
          </p:cNvCxnSpPr>
          <p:nvPr/>
        </p:nvCxnSpPr>
        <p:spPr>
          <a:xfrm flipH="1">
            <a:off x="5357088" y="3133700"/>
            <a:ext cx="193656" cy="6925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>
            <a:stCxn id="7" idx="1"/>
          </p:cNvCxnSpPr>
          <p:nvPr/>
        </p:nvCxnSpPr>
        <p:spPr>
          <a:xfrm flipH="1">
            <a:off x="5897148" y="3364533"/>
            <a:ext cx="934944" cy="9090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251520" y="1916832"/>
            <a:ext cx="7007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グード図法で投影した世界地図、正積図法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7308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地図に面積を求めるのは間違っているのだろうか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4035736"/>
              </p:ext>
            </p:extLst>
          </p:nvPr>
        </p:nvGraphicFramePr>
        <p:xfrm>
          <a:off x="323528" y="2318186"/>
          <a:ext cx="8229601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1944216"/>
                <a:gridCol w="2016224"/>
                <a:gridCol w="2016224"/>
                <a:gridCol w="174888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国・州名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メルカトル図法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グード図法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統計データ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アラスカ州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781</a:t>
                      </a:r>
                      <a:r>
                        <a:rPr kumimoji="1" lang="ja-JP" altLang="en-US" sz="2000" dirty="0" smtClean="0"/>
                        <a:t>万</a:t>
                      </a:r>
                      <a:r>
                        <a:rPr kumimoji="1" lang="en-US" altLang="ja-JP" sz="2000" baseline="0" dirty="0" smtClean="0"/>
                        <a:t> km</a:t>
                      </a:r>
                      <a:r>
                        <a:rPr kumimoji="1" lang="en-US" altLang="ja-JP" sz="2000" baseline="30000" dirty="0" smtClean="0"/>
                        <a:t>2</a:t>
                      </a:r>
                      <a:endParaRPr kumimoji="1" lang="ja-JP" alt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142</a:t>
                      </a:r>
                      <a:r>
                        <a:rPr kumimoji="1" lang="ja-JP" altLang="en-US" sz="2000" dirty="0" smtClean="0"/>
                        <a:t>万</a:t>
                      </a:r>
                      <a:r>
                        <a:rPr kumimoji="1" lang="en-US" altLang="ja-JP" sz="2000" dirty="0" smtClean="0"/>
                        <a:t> </a:t>
                      </a:r>
                      <a:r>
                        <a:rPr kumimoji="1" lang="en-US" altLang="ja-JP" sz="2000" baseline="0" dirty="0" smtClean="0"/>
                        <a:t>km</a:t>
                      </a:r>
                      <a:r>
                        <a:rPr kumimoji="1" lang="en-US" altLang="ja-JP" sz="2000" baseline="30000" dirty="0" smtClean="0"/>
                        <a:t>2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172</a:t>
                      </a:r>
                      <a:r>
                        <a:rPr kumimoji="1" lang="ja-JP" altLang="en-US" sz="2000" dirty="0" smtClean="0"/>
                        <a:t>万</a:t>
                      </a:r>
                      <a:r>
                        <a:rPr kumimoji="1" lang="en-US" altLang="ja-JP" sz="2000" baseline="0" dirty="0" smtClean="0"/>
                        <a:t>km</a:t>
                      </a:r>
                      <a:r>
                        <a:rPr kumimoji="1" lang="en-US" altLang="ja-JP" sz="2000" baseline="30000" dirty="0" smtClean="0"/>
                        <a:t>2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カザフスタン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aseline="0" dirty="0" smtClean="0"/>
                        <a:t>639</a:t>
                      </a:r>
                      <a:r>
                        <a:rPr kumimoji="1" lang="ja-JP" altLang="en-US" sz="2000" baseline="0" dirty="0" smtClean="0"/>
                        <a:t>万</a:t>
                      </a:r>
                      <a:r>
                        <a:rPr kumimoji="1" lang="en-US" altLang="ja-JP" sz="2000" baseline="0" dirty="0" smtClean="0"/>
                        <a:t> km</a:t>
                      </a:r>
                      <a:r>
                        <a:rPr kumimoji="1" lang="en-US" altLang="ja-JP" sz="2000" baseline="30000" dirty="0" smtClean="0"/>
                        <a:t>2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284</a:t>
                      </a:r>
                      <a:r>
                        <a:rPr kumimoji="1" lang="ja-JP" altLang="en-US" sz="2000" dirty="0" smtClean="0"/>
                        <a:t>万</a:t>
                      </a:r>
                      <a:r>
                        <a:rPr kumimoji="1" lang="en-US" altLang="ja-JP" sz="2000" dirty="0" smtClean="0"/>
                        <a:t> </a:t>
                      </a:r>
                      <a:r>
                        <a:rPr kumimoji="1" lang="en-US" altLang="ja-JP" sz="2000" baseline="0" dirty="0" smtClean="0"/>
                        <a:t>km</a:t>
                      </a:r>
                      <a:r>
                        <a:rPr kumimoji="1" lang="en-US" altLang="ja-JP" sz="2000" baseline="30000" dirty="0" smtClean="0"/>
                        <a:t>2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282</a:t>
                      </a:r>
                      <a:r>
                        <a:rPr kumimoji="1" lang="ja-JP" altLang="en-US" sz="2000" dirty="0" smtClean="0"/>
                        <a:t>万</a:t>
                      </a:r>
                      <a:r>
                        <a:rPr kumimoji="1" lang="en-US" altLang="ja-JP" sz="2000" baseline="0" dirty="0" smtClean="0"/>
                        <a:t>km</a:t>
                      </a:r>
                      <a:r>
                        <a:rPr kumimoji="1" lang="en-US" altLang="ja-JP" sz="2000" baseline="30000" dirty="0" smtClean="0"/>
                        <a:t>2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3)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インド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aseline="0" dirty="0" smtClean="0"/>
                        <a:t>377</a:t>
                      </a:r>
                      <a:r>
                        <a:rPr kumimoji="1" lang="ja-JP" altLang="en-US" sz="2000" baseline="0" dirty="0" smtClean="0"/>
                        <a:t>万</a:t>
                      </a:r>
                      <a:r>
                        <a:rPr kumimoji="1" lang="en-US" altLang="ja-JP" sz="2000" baseline="0" dirty="0" smtClean="0"/>
                        <a:t> km</a:t>
                      </a:r>
                      <a:r>
                        <a:rPr kumimoji="1" lang="en-US" altLang="ja-JP" sz="2000" baseline="30000" dirty="0" smtClean="0"/>
                        <a:t>2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317</a:t>
                      </a:r>
                      <a:r>
                        <a:rPr kumimoji="1" lang="ja-JP" altLang="en-US" sz="2000" dirty="0" smtClean="0"/>
                        <a:t>万</a:t>
                      </a:r>
                      <a:r>
                        <a:rPr kumimoji="1" lang="en-US" altLang="ja-JP" sz="2000" baseline="0" dirty="0" smtClean="0"/>
                        <a:t> km</a:t>
                      </a:r>
                      <a:r>
                        <a:rPr kumimoji="1" lang="en-US" altLang="ja-JP" sz="2000" baseline="30000" dirty="0" smtClean="0"/>
                        <a:t>2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329</a:t>
                      </a:r>
                      <a:r>
                        <a:rPr kumimoji="1" lang="ja-JP" altLang="en-US" sz="2000" dirty="0" smtClean="0"/>
                        <a:t>万</a:t>
                      </a:r>
                      <a:r>
                        <a:rPr kumimoji="1" lang="en-US" altLang="ja-JP" sz="2000" baseline="0" dirty="0" smtClean="0"/>
                        <a:t>km</a:t>
                      </a:r>
                      <a:r>
                        <a:rPr kumimoji="1" lang="en-US" altLang="ja-JP" sz="2000" baseline="30000" dirty="0" smtClean="0"/>
                        <a:t>2</a:t>
                      </a:r>
                      <a:endParaRPr kumimoji="1" lang="ja-JP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95536" y="184482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投影法により投影された地図上の面積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15616" y="4581128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問題）面積の大きい順に並べると？</a:t>
            </a:r>
            <a:endParaRPr lang="en-US" altLang="ja-JP" sz="2400" dirty="0"/>
          </a:p>
          <a:p>
            <a:endParaRPr kumimoji="1" lang="en-US" altLang="ja-JP" sz="2400" dirty="0" smtClean="0"/>
          </a:p>
          <a:p>
            <a:r>
              <a:rPr lang="ja-JP" altLang="en-US" sz="2400" dirty="0" smtClean="0"/>
              <a:t>解</a:t>
            </a:r>
            <a:r>
              <a:rPr lang="en-US" altLang="ja-JP" sz="2400" dirty="0" smtClean="0"/>
              <a:t>1: 1) &gt; 2) &gt; 3)</a:t>
            </a:r>
          </a:p>
          <a:p>
            <a:r>
              <a:rPr kumimoji="1" lang="ja-JP" altLang="en-US" sz="2400" dirty="0" smtClean="0"/>
              <a:t>解</a:t>
            </a:r>
            <a:r>
              <a:rPr kumimoji="1" lang="en-US" altLang="ja-JP" sz="2400" dirty="0" smtClean="0"/>
              <a:t>2: 3) &gt; 2) &gt; 1) </a:t>
            </a:r>
            <a:endParaRPr kumimoji="1" lang="ja-JP" altLang="en-US" sz="2400" dirty="0"/>
          </a:p>
        </p:txBody>
      </p:sp>
      <p:sp>
        <p:nvSpPr>
          <p:cNvPr id="7" name="角丸四角形 6"/>
          <p:cNvSpPr/>
          <p:nvPr/>
        </p:nvSpPr>
        <p:spPr>
          <a:xfrm>
            <a:off x="827584" y="5680248"/>
            <a:ext cx="4176464" cy="457200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6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四角は地図の嘘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日本</a:t>
            </a:r>
            <a:r>
              <a:rPr lang="ja-JP" altLang="en-US" dirty="0" smtClean="0"/>
              <a:t>列島はどのような形状</a:t>
            </a:r>
            <a:endParaRPr kumimoji="1" lang="ja-JP" altLang="en-US" dirty="0"/>
          </a:p>
        </p:txBody>
      </p:sp>
      <p:pic>
        <p:nvPicPr>
          <p:cNvPr id="6146" name="Picture 2" descr="V:\jobs\presentation\JJUG_CCC_2016_Fall\地図表示\contents\japanmap_webmerca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38953"/>
            <a:ext cx="3888432" cy="333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V:\jobs\presentation\JJUG_CCC_2016_Fall\地図表示\contents\japanmap_alb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718" y="2419819"/>
            <a:ext cx="3910746" cy="335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403648" y="5839298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メルカトル図法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90115" y="5839298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アルベルス正積円錐図法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3158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四角は地図の嘘</a:t>
            </a:r>
            <a:endParaRPr kumimoji="1" lang="ja-JP" altLang="en-US" dirty="0"/>
          </a:p>
        </p:txBody>
      </p:sp>
      <p:pic>
        <p:nvPicPr>
          <p:cNvPr id="7170" name="Picture 2" descr="V:\jobs\presentation\JJUG_CCC_2016_Fall\地図表示\contents\japancoastline_superimposed_albers_webmerca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78050"/>
            <a:ext cx="5112568" cy="544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コネクタ 5"/>
          <p:cNvCxnSpPr/>
          <p:nvPr/>
        </p:nvCxnSpPr>
        <p:spPr>
          <a:xfrm>
            <a:off x="5489714" y="4406969"/>
            <a:ext cx="72008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489714" y="4839017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353810" y="4206914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アルベルス正積円錐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53810" y="463896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メルカトル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49754" y="2636912"/>
            <a:ext cx="2646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</a:t>
            </a:r>
            <a:r>
              <a:rPr kumimoji="1" lang="ja-JP" altLang="en-US" sz="2400" dirty="0" err="1" smtClean="0"/>
              <a:t>つの</a:t>
            </a:r>
            <a:r>
              <a:rPr kumimoji="1" lang="ja-JP" altLang="en-US" sz="2400" dirty="0" smtClean="0"/>
              <a:t>投影法で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同一縮尺の表示を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重ねて比較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8920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アジェンダ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地図の歪み</a:t>
            </a:r>
            <a:endParaRPr kumimoji="1" lang="en-US" altLang="ja-JP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地図投影の</a:t>
            </a:r>
            <a:r>
              <a:rPr lang="ja-JP" altLang="en-US" dirty="0" smtClean="0"/>
              <a:t>原理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85000"/>
                  </a:schemeClr>
                </a:solidFill>
              </a:rPr>
              <a:t>JavaFX</a:t>
            </a:r>
            <a:r>
              <a:rPr kumimoji="1" lang="ja-JP" altLang="en-US" dirty="0" smtClean="0">
                <a:solidFill>
                  <a:schemeClr val="bg1">
                    <a:lumMod val="85000"/>
                  </a:schemeClr>
                </a:solidFill>
              </a:rPr>
              <a:t>で投影地図を描く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3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Re:</a:t>
            </a:r>
            <a:r>
              <a:rPr lang="ja-JP" altLang="en-US" dirty="0"/>
              <a:t>ゼロから始める地図投影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r>
              <a:rPr kumimoji="1" lang="ja-JP" altLang="en-US" dirty="0" smtClean="0"/>
              <a:t>地球上の</a:t>
            </a:r>
            <a:r>
              <a:rPr lang="ja-JP" altLang="en-US" dirty="0"/>
              <a:t>位置</a:t>
            </a:r>
            <a:r>
              <a:rPr lang="ja-JP" altLang="en-US" dirty="0" smtClean="0"/>
              <a:t>の表現（緯度経度）</a:t>
            </a:r>
            <a:endParaRPr kumimoji="1" lang="ja-JP" altLang="en-US" dirty="0"/>
          </a:p>
        </p:txBody>
      </p:sp>
      <p:pic>
        <p:nvPicPr>
          <p:cNvPr id="4" name="Picture 4" descr="http://user.numazu-ct.ac.jp/~tsato/tsato/graphics/map_projection/map/050png/p016f_0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6" t="17830" r="17372" b="17688"/>
          <a:stretch/>
        </p:blipFill>
        <p:spPr bwMode="auto">
          <a:xfrm>
            <a:off x="467544" y="3003724"/>
            <a:ext cx="2048443" cy="204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円/楕円 4"/>
          <p:cNvSpPr/>
          <p:nvPr/>
        </p:nvSpPr>
        <p:spPr>
          <a:xfrm>
            <a:off x="1475656" y="3861048"/>
            <a:ext cx="108012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t="15263" r="37012" b="11027"/>
          <a:stretch/>
        </p:blipFill>
        <p:spPr bwMode="auto">
          <a:xfrm>
            <a:off x="3917393" y="2093477"/>
            <a:ext cx="4047746" cy="344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618195" y="254443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グリニッジ子午線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87527" y="415966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赤道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33606" y="4384220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effectLst>
                  <a:glow rad="101600">
                    <a:schemeClr val="bg1"/>
                  </a:glow>
                </a:effectLst>
              </a:rPr>
              <a:t>経度</a:t>
            </a:r>
            <a:r>
              <a:rPr kumimoji="1" lang="en-US" altLang="ja-JP" sz="2000" dirty="0" smtClean="0">
                <a:effectLst>
                  <a:glow rad="101600">
                    <a:schemeClr val="bg1"/>
                  </a:glow>
                </a:effectLst>
              </a:rPr>
              <a:t>λ</a:t>
            </a:r>
            <a:endParaRPr kumimoji="1" lang="ja-JP" altLang="en-US" dirty="0">
              <a:effectLst>
                <a:glow rad="101600">
                  <a:schemeClr val="bg1"/>
                </a:glow>
              </a:effectLst>
            </a:endParaRPr>
          </a:p>
        </p:txBody>
      </p:sp>
      <p:cxnSp>
        <p:nvCxnSpPr>
          <p:cNvPr id="10" name="直線コネクタ 9"/>
          <p:cNvCxnSpPr>
            <a:stCxn id="7" idx="2"/>
          </p:cNvCxnSpPr>
          <p:nvPr/>
        </p:nvCxnSpPr>
        <p:spPr>
          <a:xfrm>
            <a:off x="3633858" y="2913768"/>
            <a:ext cx="1154166" cy="587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3633858" y="4384089"/>
            <a:ext cx="577083" cy="126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156176" y="3715562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effectLst>
                  <a:glow rad="101600">
                    <a:schemeClr val="bg1"/>
                  </a:glow>
                </a:effectLst>
              </a:rPr>
              <a:t>緯度</a:t>
            </a:r>
            <a:r>
              <a:rPr kumimoji="1" lang="en-US" altLang="ja-JP" sz="2000" dirty="0" smtClean="0">
                <a:effectLst>
                  <a:glow rad="101600">
                    <a:schemeClr val="bg1"/>
                  </a:glow>
                </a:effectLst>
              </a:rPr>
              <a:t>φ</a:t>
            </a:r>
            <a:endParaRPr kumimoji="1" lang="ja-JP" altLang="en-US" dirty="0">
              <a:effectLst>
                <a:glow rad="101600">
                  <a:schemeClr val="bg1"/>
                </a:glo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40802" y="528068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「準拠回転楕円体」</a:t>
            </a:r>
            <a:endParaRPr kumimoji="1" lang="ja-JP" altLang="en-US" sz="2000" dirty="0"/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063987"/>
              </p:ext>
            </p:extLst>
          </p:nvPr>
        </p:nvGraphicFramePr>
        <p:xfrm>
          <a:off x="1867233" y="5661237"/>
          <a:ext cx="6096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098"/>
                <a:gridCol w="2592288"/>
                <a:gridCol w="2490614"/>
              </a:tblGrid>
              <a:tr h="24162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GRS80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WGS84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86481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長半径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6,378,137m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6,378,137m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86481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短半径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6,356,752.31414m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6,356,752.314245m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776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457556" y="5320605"/>
            <a:ext cx="8435280" cy="1130585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lumMod val="1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Re:</a:t>
            </a:r>
            <a:r>
              <a:rPr lang="ja-JP" altLang="en-US" dirty="0"/>
              <a:t>ゼロから始める地図投影</a:t>
            </a:r>
            <a:endParaRPr kumimoji="1" lang="ja-JP" altLang="en-US" dirty="0"/>
          </a:p>
        </p:txBody>
      </p:sp>
      <p:pic>
        <p:nvPicPr>
          <p:cNvPr id="4" name="Picture 4" descr="http://user.numazu-ct.ac.jp/~tsato/tsato/graphics/map_projection/map/050png/p016f_0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6" t="17830" r="17372" b="17688"/>
          <a:stretch/>
        </p:blipFill>
        <p:spPr bwMode="auto">
          <a:xfrm>
            <a:off x="467544" y="3003724"/>
            <a:ext cx="2048443" cy="204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円/楕円 4"/>
          <p:cNvSpPr/>
          <p:nvPr/>
        </p:nvSpPr>
        <p:spPr>
          <a:xfrm>
            <a:off x="1475656" y="3861048"/>
            <a:ext cx="108012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http://user.numazu-ct.ac.jp/~tsato/tsato/graphics/map_projection/map/050png/p150f_05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6" t="24961" r="463" b="24955"/>
          <a:stretch/>
        </p:blipFill>
        <p:spPr bwMode="auto">
          <a:xfrm>
            <a:off x="4521210" y="3003724"/>
            <a:ext cx="4135536" cy="204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円/楕円 7"/>
          <p:cNvSpPr/>
          <p:nvPr/>
        </p:nvSpPr>
        <p:spPr>
          <a:xfrm>
            <a:off x="6534972" y="3501008"/>
            <a:ext cx="108012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下カーブ矢印 5"/>
          <p:cNvSpPr/>
          <p:nvPr/>
        </p:nvSpPr>
        <p:spPr>
          <a:xfrm rot="21358506">
            <a:off x="1502074" y="2677899"/>
            <a:ext cx="5233724" cy="9366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r>
              <a:rPr kumimoji="1" lang="ja-JP" altLang="en-US" dirty="0" smtClean="0"/>
              <a:t>緯度経度の点を平面座標の点に変換</a:t>
            </a:r>
            <a:endParaRPr kumimoji="1" lang="en-US" altLang="ja-JP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71800" y="2966118"/>
            <a:ext cx="2053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x = f(φ, λ)</a:t>
            </a:r>
          </a:p>
          <a:p>
            <a:r>
              <a:rPr lang="en-US" altLang="ja-JP" sz="2400" dirty="0"/>
              <a:t>y = g(φ, λ</a:t>
            </a:r>
            <a:r>
              <a:rPr lang="en-US" altLang="ja-JP" sz="2400" dirty="0" smtClean="0"/>
              <a:t>)</a:t>
            </a:r>
            <a:endParaRPr kumimoji="1" lang="ja-JP" altLang="en-US" sz="2000" dirty="0"/>
          </a:p>
        </p:txBody>
      </p:sp>
      <p:cxnSp>
        <p:nvCxnSpPr>
          <p:cNvPr id="14" name="直線コネクタ 13"/>
          <p:cNvCxnSpPr/>
          <p:nvPr/>
        </p:nvCxnSpPr>
        <p:spPr>
          <a:xfrm>
            <a:off x="1560512" y="3973441"/>
            <a:ext cx="1154166" cy="587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160475" y="4637478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点</a:t>
            </a:r>
            <a:r>
              <a:rPr lang="ja-JP" altLang="en-US" sz="2400" dirty="0"/>
              <a:t>（</a:t>
            </a:r>
            <a:r>
              <a:rPr lang="en-US" altLang="ja-JP" sz="2400" dirty="0"/>
              <a:t>φ</a:t>
            </a:r>
            <a:r>
              <a:rPr lang="ja-JP" altLang="en-US" sz="2400" dirty="0" err="1"/>
              <a:t>、</a:t>
            </a:r>
            <a:r>
              <a:rPr lang="en-US" altLang="ja-JP" sz="2400" dirty="0"/>
              <a:t>λ</a:t>
            </a:r>
            <a:r>
              <a:rPr lang="ja-JP" altLang="en-US" sz="2400" dirty="0"/>
              <a:t>）</a:t>
            </a:r>
            <a:endParaRPr kumimoji="1" lang="ja-JP" altLang="en-US" sz="2400" dirty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6588978" y="3616014"/>
            <a:ext cx="1181350" cy="1199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7074226" y="485894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点（ｘ、ｙ）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80037" y="5364001"/>
            <a:ext cx="8189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変換には何らかの歪みが生じる。</a:t>
            </a:r>
            <a:endParaRPr lang="en-US" altLang="ja-JP" sz="2000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80037" y="5782324"/>
            <a:ext cx="3115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dirty="0"/>
              <a:t>面積比を維持：正積図法</a:t>
            </a:r>
            <a:endParaRPr lang="en-US" altLang="ja-JP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dirty="0"/>
              <a:t>角度を維持：　正角</a:t>
            </a:r>
            <a:r>
              <a:rPr lang="ja-JP" altLang="en-US" dirty="0" smtClean="0"/>
              <a:t>図法</a:t>
            </a:r>
            <a:endParaRPr lang="en-US" altLang="ja-JP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641260" y="5754312"/>
            <a:ext cx="4015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dirty="0" smtClean="0"/>
              <a:t>距離をある点で維持</a:t>
            </a:r>
            <a:r>
              <a:rPr lang="en-US" altLang="ja-JP" baseline="30000" dirty="0" smtClean="0"/>
              <a:t>†1</a:t>
            </a:r>
            <a:r>
              <a:rPr lang="ja-JP" altLang="en-US" dirty="0" smtClean="0"/>
              <a:t>：正距図法</a:t>
            </a:r>
            <a:endParaRPr lang="en-US" altLang="ja-JP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dirty="0" smtClean="0"/>
              <a:t>方位をある点で維持</a:t>
            </a:r>
            <a:r>
              <a:rPr lang="en-US" altLang="ja-JP" baseline="30000" dirty="0" smtClean="0"/>
              <a:t>†1</a:t>
            </a:r>
            <a:r>
              <a:rPr lang="ja-JP" altLang="en-US" dirty="0" smtClean="0"/>
              <a:t>：方位図法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3476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Re:</a:t>
            </a:r>
            <a:r>
              <a:rPr lang="ja-JP" altLang="en-US" dirty="0"/>
              <a:t>ゼロから始める地図投影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いろいろな投影法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0721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Re:</a:t>
            </a:r>
            <a:r>
              <a:rPr kumimoji="1" lang="ja-JP" altLang="en-US" dirty="0" smtClean="0"/>
              <a:t>ゼロから始める地図投影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JavaFX</a:t>
            </a:r>
            <a:r>
              <a:rPr lang="ja-JP" altLang="en-US" dirty="0" err="1" smtClean="0"/>
              <a:t>での</a:t>
            </a:r>
            <a:r>
              <a:rPr lang="ja-JP" altLang="en-US" dirty="0" smtClean="0"/>
              <a:t>地図表示</a:t>
            </a:r>
            <a:endParaRPr lang="en-US" altLang="ja-JP" dirty="0" smtClean="0"/>
          </a:p>
        </p:txBody>
      </p:sp>
      <p:pic>
        <p:nvPicPr>
          <p:cNvPr id="4" name="Picture 2" descr="http://user.numazu-ct.ac.jp/~tsato/tsato/graphics/map_projection/map/050png/p150f_05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6" t="24961" r="463" b="24955"/>
          <a:stretch/>
        </p:blipFill>
        <p:spPr bwMode="auto">
          <a:xfrm>
            <a:off x="457201" y="3006243"/>
            <a:ext cx="3324862" cy="164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矢印コネクタ 5"/>
          <p:cNvCxnSpPr>
            <a:endCxn id="9" idx="3"/>
          </p:cNvCxnSpPr>
          <p:nvPr/>
        </p:nvCxnSpPr>
        <p:spPr>
          <a:xfrm flipH="1" flipV="1">
            <a:off x="457199" y="2780928"/>
            <a:ext cx="1" cy="18722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448494" y="4653138"/>
            <a:ext cx="3403426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45895" y="259626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y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49321" y="454820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  <p:pic>
        <p:nvPicPr>
          <p:cNvPr id="2050" name="Picture 2" descr="http://user.numazu-ct.ac.jp/~tsato/tsato/graphics/map_projection/map/050png/p150m_05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24158" r="1851" b="24899"/>
          <a:stretch/>
        </p:blipFill>
        <p:spPr bwMode="auto">
          <a:xfrm>
            <a:off x="5178548" y="2954109"/>
            <a:ext cx="3322712" cy="174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線矢印コネクタ 11"/>
          <p:cNvCxnSpPr/>
          <p:nvPr/>
        </p:nvCxnSpPr>
        <p:spPr>
          <a:xfrm>
            <a:off x="5178548" y="2954109"/>
            <a:ext cx="0" cy="18722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867244" y="451823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y</a:t>
            </a:r>
            <a:endParaRPr kumimoji="1" lang="ja-JP" altLang="en-US" dirty="0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5187177" y="2960430"/>
            <a:ext cx="3403426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8292168" y="264603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  <p:sp>
        <p:nvSpPr>
          <p:cNvPr id="8" name="上カーブ矢印 7"/>
          <p:cNvSpPr/>
          <p:nvPr/>
        </p:nvSpPr>
        <p:spPr>
          <a:xfrm>
            <a:off x="3851920" y="4293096"/>
            <a:ext cx="1170976" cy="36004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21888" y="5231764"/>
            <a:ext cx="72635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/>
              <a:t>地図平面座標系から</a:t>
            </a:r>
            <a:r>
              <a:rPr kumimoji="1" lang="en-US" altLang="ja-JP" sz="2000" dirty="0" smtClean="0"/>
              <a:t>JavaFX</a:t>
            </a:r>
            <a:r>
              <a:rPr kumimoji="1" lang="ja-JP" altLang="en-US" sz="2000" dirty="0" smtClean="0"/>
              <a:t>座標系への変換は、</a:t>
            </a:r>
            <a:r>
              <a:rPr kumimoji="1" lang="en-US" altLang="ja-JP" sz="2000" dirty="0" smtClean="0"/>
              <a:t>JavaFX</a:t>
            </a:r>
            <a:r>
              <a:rPr kumimoji="1" lang="ja-JP" altLang="en-US" sz="2000" dirty="0" smtClean="0"/>
              <a:t>の変換</a:t>
            </a:r>
            <a:endParaRPr kumimoji="1" lang="en-US" altLang="ja-JP" sz="2000" dirty="0" smtClean="0"/>
          </a:p>
          <a:p>
            <a:pPr algn="ctr"/>
            <a:r>
              <a:rPr kumimoji="1" lang="ja-JP" altLang="en-US" sz="2000" dirty="0" smtClean="0"/>
              <a:t>（</a:t>
            </a:r>
            <a:r>
              <a:rPr kumimoji="1" lang="en-US" altLang="ja-JP" sz="2000" dirty="0" smtClean="0"/>
              <a:t>Transform</a:t>
            </a:r>
            <a:r>
              <a:rPr kumimoji="1" lang="ja-JP" altLang="en-US" sz="2000" dirty="0" smtClean="0"/>
              <a:t> または </a:t>
            </a:r>
            <a:r>
              <a:rPr kumimoji="1" lang="en-US" altLang="ja-JP" sz="2000" dirty="0" smtClean="0"/>
              <a:t>Affine</a:t>
            </a:r>
            <a:r>
              <a:rPr kumimoji="1" lang="ja-JP" altLang="en-US" sz="2000" dirty="0" smtClean="0"/>
              <a:t>）を</a:t>
            </a:r>
            <a:r>
              <a:rPr lang="ja-JP" altLang="en-US" sz="2000" dirty="0" smtClean="0"/>
              <a:t>使用</a:t>
            </a:r>
            <a:endParaRPr lang="en-US" altLang="ja-JP" sz="2000" dirty="0" smtClean="0"/>
          </a:p>
          <a:p>
            <a:endParaRPr kumimoji="1" lang="en-US" altLang="ja-JP" sz="2000" dirty="0"/>
          </a:p>
          <a:p>
            <a:pPr algn="ctr"/>
            <a:r>
              <a:rPr kumimoji="1" lang="ja-JP" altLang="en-US" sz="2000" dirty="0" smtClean="0"/>
              <a:t>スクロール、回転、拡大縮小が容易に実現</a:t>
            </a:r>
            <a:endParaRPr kumimoji="1" lang="ja-JP" altLang="en-US" sz="2000" dirty="0"/>
          </a:p>
        </p:txBody>
      </p:sp>
      <p:sp>
        <p:nvSpPr>
          <p:cNvPr id="16" name="下矢印 15"/>
          <p:cNvSpPr/>
          <p:nvPr/>
        </p:nvSpPr>
        <p:spPr>
          <a:xfrm>
            <a:off x="3923928" y="5919413"/>
            <a:ext cx="432048" cy="199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5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Re:</a:t>
            </a:r>
            <a:r>
              <a:rPr lang="ja-JP" altLang="en-US" dirty="0" smtClean="0"/>
              <a:t>ゼロ</a:t>
            </a:r>
            <a:r>
              <a:rPr lang="ja-JP" altLang="en-US" dirty="0"/>
              <a:t>から始める地図投影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地図データの入手（無償）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全世界の海岸線データ（ベクターデータ）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508754"/>
              </p:ext>
            </p:extLst>
          </p:nvPr>
        </p:nvGraphicFramePr>
        <p:xfrm>
          <a:off x="611560" y="2996952"/>
          <a:ext cx="7992888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197"/>
                <a:gridCol w="2976331"/>
                <a:gridCol w="3240360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GSHHG</a:t>
                      </a:r>
                      <a:r>
                        <a:rPr kumimoji="1" lang="ja-JP" altLang="en-US" dirty="0" smtClean="0"/>
                        <a:t> </a:t>
                      </a:r>
                      <a:r>
                        <a:rPr kumimoji="1" lang="en-US" altLang="ja-JP" dirty="0" smtClean="0"/>
                        <a:t>GSHHS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Natural Earth</a:t>
                      </a:r>
                      <a:r>
                        <a:rPr kumimoji="1" lang="ja-JP" altLang="en-US" baseline="0" dirty="0" smtClean="0"/>
                        <a:t> </a:t>
                      </a:r>
                      <a:r>
                        <a:rPr kumimoji="1" lang="en-US" altLang="ja-JP" baseline="0" dirty="0" smtClean="0"/>
                        <a:t>Coastline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提供元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NOAA</a:t>
                      </a:r>
                    </a:p>
                    <a:p>
                      <a:pPr algn="ctr"/>
                      <a:r>
                        <a:rPr kumimoji="1" lang="ja-JP" altLang="en-US" dirty="0" smtClean="0"/>
                        <a:t>（アメリカ海洋大気庁）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ボランティアベース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ja-JP" altLang="en-US" dirty="0" smtClean="0"/>
                        <a:t>（</a:t>
                      </a:r>
                      <a:r>
                        <a:rPr kumimoji="1" lang="en-US" altLang="ja-JP" dirty="0" smtClean="0"/>
                        <a:t>NACIS</a:t>
                      </a:r>
                      <a:r>
                        <a:rPr kumimoji="1" lang="en-US" altLang="ja-JP" baseline="30000" dirty="0" smtClean="0"/>
                        <a:t>†1</a:t>
                      </a:r>
                      <a:r>
                        <a:rPr kumimoji="1" lang="ja-JP" altLang="en-US" dirty="0" smtClean="0"/>
                        <a:t> 支援）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ライセンス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LGPL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パブリックドメイン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384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精度（縮尺）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1/100</a:t>
                      </a:r>
                      <a:r>
                        <a:rPr kumimoji="1" lang="ja-JP" altLang="en-US" dirty="0" smtClean="0"/>
                        <a:t>万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1/1</a:t>
                      </a:r>
                      <a:r>
                        <a:rPr kumimoji="1" lang="ja-JP" altLang="en-US" dirty="0" smtClean="0"/>
                        <a:t>千万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データ形式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独自バイナリ形式、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シェープファイル形式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シェープファイル形式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URL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hlinkClick r:id="rId3"/>
                        </a:rPr>
                        <a:t>http://www.soest.hawaii.edu/pwessel/gshhg/index.html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http://www.naturalearthdata.com/downloads/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669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高橋 </a:t>
            </a:r>
            <a:r>
              <a:rPr lang="ja-JP" altLang="en-US" dirty="0" smtClean="0"/>
              <a:t>徹の</a:t>
            </a:r>
            <a:r>
              <a:rPr kumimoji="1" lang="ja-JP" altLang="en-US" dirty="0" smtClean="0"/>
              <a:t>自己紹介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0100" lvl="1" indent="-342900"/>
            <a:r>
              <a:rPr lang="ja-JP" altLang="en-US" sz="2400" dirty="0" smtClean="0"/>
              <a:t>コミュニティ活動</a:t>
            </a:r>
            <a:endParaRPr lang="en-US" altLang="ja-JP" sz="2400" dirty="0" smtClean="0"/>
          </a:p>
          <a:p>
            <a:pPr marL="857250" lvl="2" indent="0">
              <a:buNone/>
            </a:pPr>
            <a:endParaRPr lang="en-US" altLang="ja-JP" dirty="0"/>
          </a:p>
          <a:p>
            <a:pPr marL="857250" lvl="2" indent="0">
              <a:buNone/>
            </a:pPr>
            <a:endParaRPr lang="en-US" altLang="ja-JP" sz="2000" dirty="0" smtClean="0"/>
          </a:p>
          <a:p>
            <a:pPr marL="857250" lvl="2" indent="0">
              <a:buNone/>
            </a:pPr>
            <a:endParaRPr lang="en-US" altLang="ja-JP" sz="2000" dirty="0" smtClean="0"/>
          </a:p>
          <a:p>
            <a:pPr marL="914400" lvl="2" indent="0">
              <a:buNone/>
            </a:pPr>
            <a:endParaRPr lang="en-US" altLang="ja-JP" sz="1800" dirty="0" smtClean="0"/>
          </a:p>
          <a:p>
            <a:pPr marL="914400" lvl="2" indent="0">
              <a:buNone/>
            </a:pPr>
            <a:r>
              <a:rPr lang="ja-JP" altLang="en-US" sz="1800" dirty="0" smtClean="0"/>
              <a:t>毎月</a:t>
            </a:r>
            <a:r>
              <a:rPr lang="en-US" altLang="ja-JP" sz="1800" dirty="0" smtClean="0"/>
              <a:t>1</a:t>
            </a:r>
            <a:r>
              <a:rPr lang="ja-JP" altLang="en-US" sz="1800" dirty="0" smtClean="0"/>
              <a:t>回読書会開催中</a:t>
            </a:r>
            <a:endParaRPr lang="en-US" altLang="ja-JP" sz="1800" dirty="0"/>
          </a:p>
          <a:p>
            <a:pPr marL="914400" lvl="2" indent="0">
              <a:buNone/>
            </a:pPr>
            <a:endParaRPr lang="en-US" altLang="ja-JP" sz="1800" dirty="0" smtClean="0"/>
          </a:p>
          <a:p>
            <a:pPr marL="914400" lvl="2" indent="0">
              <a:buNone/>
            </a:pPr>
            <a:endParaRPr lang="en-US" altLang="ja-JP" sz="1800" dirty="0" smtClean="0"/>
          </a:p>
          <a:p>
            <a:pPr lvl="1"/>
            <a:r>
              <a:rPr lang="ja-JP" altLang="en-US" dirty="0" smtClean="0"/>
              <a:t>ブログ等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ブログ </a:t>
            </a:r>
            <a:r>
              <a:rPr lang="en-US" altLang="ja-JP" dirty="0" smtClean="0">
                <a:hlinkClick r:id="rId3"/>
              </a:rPr>
              <a:t>http://d.hatena.ne.jp/torutk/</a:t>
            </a:r>
            <a:r>
              <a:rPr lang="en-US" altLang="ja-JP" dirty="0" smtClean="0"/>
              <a:t> </a:t>
            </a:r>
            <a:r>
              <a:rPr lang="ja-JP" altLang="en-US" dirty="0" smtClean="0"/>
              <a:t>他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Twitter @</a:t>
            </a:r>
            <a:r>
              <a:rPr lang="en-US" altLang="ja-JP" dirty="0" err="1" smtClean="0"/>
              <a:t>boochnich</a:t>
            </a:r>
            <a:endParaRPr lang="en-US" altLang="ja-JP" dirty="0" smtClean="0"/>
          </a:p>
        </p:txBody>
      </p:sp>
      <p:pic>
        <p:nvPicPr>
          <p:cNvPr id="1026" name="Picture 2" descr="V:\jobs\presentation\devsumi2013\事前準備\JavaReadingBOF_Logo_300dp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48074"/>
            <a:ext cx="3452153" cy="104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15" y="3271247"/>
            <a:ext cx="857370" cy="857370"/>
          </a:xfrm>
          <a:prstGeom prst="rect">
            <a:avLst/>
          </a:prstGeom>
        </p:spPr>
      </p:pic>
      <p:pic>
        <p:nvPicPr>
          <p:cNvPr id="8196" name="Picture 4" descr="https://www.oreilly.co.jp/books/images/picture_large978-4-87311-718-8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260" y="2420888"/>
            <a:ext cx="1732452" cy="221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seshop.com/static/images/product/18271/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714" y="1776969"/>
            <a:ext cx="1705913" cy="215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368634" y="3933732"/>
            <a:ext cx="159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2016-01</a:t>
            </a:r>
            <a:r>
              <a:rPr kumimoji="1" lang="ja-JP" altLang="en-US" dirty="0" smtClean="0"/>
              <a:t>～</a:t>
            </a:r>
            <a:r>
              <a:rPr kumimoji="1" lang="ja-JP" altLang="en-US" dirty="0"/>
              <a:t>今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90920" y="4564323"/>
            <a:ext cx="1742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2015-06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6" name="メモ 5"/>
          <p:cNvSpPr/>
          <p:nvPr/>
        </p:nvSpPr>
        <p:spPr>
          <a:xfrm>
            <a:off x="2123728" y="1412776"/>
            <a:ext cx="3107986" cy="158417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見直し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547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Re:</a:t>
            </a:r>
            <a:r>
              <a:rPr lang="ja-JP" altLang="en-US" dirty="0"/>
              <a:t>ゼロから始める地図投影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0727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 smtClean="0"/>
              <a:t>地図データの入手（無償）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データ解像度を対馬南部（</a:t>
            </a:r>
            <a:r>
              <a:rPr lang="en-US" altLang="ja-JP" dirty="0" smtClean="0"/>
              <a:t>1/75</a:t>
            </a:r>
            <a:r>
              <a:rPr lang="ja-JP" altLang="en-US" dirty="0" smtClean="0"/>
              <a:t>万縮尺）で比較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17694" y="3147717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GSHHG</a:t>
            </a:r>
            <a:r>
              <a:rPr kumimoji="1" lang="ja-JP" altLang="en-US" sz="2000" dirty="0" smtClean="0"/>
              <a:t>　</a:t>
            </a:r>
            <a:r>
              <a:rPr kumimoji="1" lang="en-US" altLang="ja-JP" sz="2000" dirty="0" smtClean="0"/>
              <a:t>GSHHS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82001" y="3147717"/>
            <a:ext cx="2150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Natural Earth coastline</a:t>
            </a:r>
            <a:endParaRPr kumimoji="1" lang="ja-JP" altLang="en-US" sz="2000" dirty="0"/>
          </a:p>
        </p:txBody>
      </p:sp>
      <p:pic>
        <p:nvPicPr>
          <p:cNvPr id="4104" name="Picture 8" descr="coastline_10m_750k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5" r="58087" b="74238"/>
          <a:stretch/>
        </p:blipFill>
        <p:spPr bwMode="auto">
          <a:xfrm>
            <a:off x="6127141" y="4204667"/>
            <a:ext cx="1660647" cy="188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gshhs_full_750k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2" r="56016" b="73743"/>
          <a:stretch/>
        </p:blipFill>
        <p:spPr bwMode="auto">
          <a:xfrm>
            <a:off x="1940783" y="4147187"/>
            <a:ext cx="1842054" cy="192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4824028" y="2947662"/>
            <a:ext cx="3924436" cy="35776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899592" y="2947662"/>
            <a:ext cx="3924436" cy="35776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408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アジェンダ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地図の歪み</a:t>
            </a:r>
            <a:endParaRPr kumimoji="1" lang="en-US" altLang="ja-JP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地図投影の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原理</a:t>
            </a:r>
            <a:endParaRPr lang="en-US" altLang="ja-JP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JavaFX</a:t>
            </a:r>
            <a:r>
              <a:rPr kumimoji="1" lang="ja-JP" altLang="en-US" dirty="0" smtClean="0"/>
              <a:t>で投影地図を描く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3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JavaFX</a:t>
            </a:r>
            <a:r>
              <a:rPr lang="ja-JP" altLang="en-US" dirty="0"/>
              <a:t>駆け足紹介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JavaFX</a:t>
            </a:r>
            <a:r>
              <a:rPr lang="ja-JP" altLang="en-US" dirty="0" smtClean="0"/>
              <a:t>の提供機能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ボタン、ラベル、グラフ等の</a:t>
            </a:r>
            <a:r>
              <a:rPr lang="en-US" altLang="ja-JP" dirty="0" smtClean="0"/>
              <a:t>UI</a:t>
            </a:r>
            <a:r>
              <a:rPr lang="ja-JP" altLang="en-US" dirty="0" smtClean="0"/>
              <a:t>部品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2D</a:t>
            </a:r>
            <a:r>
              <a:rPr kumimoji="1" lang="ja-JP" altLang="en-US" dirty="0" smtClean="0"/>
              <a:t>グラフィックス（ベクトル、画像）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3D</a:t>
            </a:r>
            <a:r>
              <a:rPr lang="ja-JP" altLang="en-US" dirty="0" smtClean="0"/>
              <a:t>グラフィックス（ポリゴン）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エフェクト（特殊効果）</a:t>
            </a:r>
            <a:endParaRPr lang="en-US" altLang="ja-JP" dirty="0" smtClean="0"/>
          </a:p>
          <a:p>
            <a:pPr lvl="1"/>
            <a:r>
              <a:rPr lang="ja-JP" altLang="en-US" dirty="0"/>
              <a:t>アニメーション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サウンド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動画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Web</a:t>
            </a:r>
            <a:r>
              <a:rPr kumimoji="1" lang="ja-JP" altLang="en-US" dirty="0" smtClean="0"/>
              <a:t>表示</a:t>
            </a:r>
            <a:endParaRPr kumimoji="1" lang="ja-JP" altLang="en-US" dirty="0"/>
          </a:p>
        </p:txBody>
      </p:sp>
      <p:sp>
        <p:nvSpPr>
          <p:cNvPr id="4" name="角丸四角形吹き出し 3"/>
          <p:cNvSpPr/>
          <p:nvPr/>
        </p:nvSpPr>
        <p:spPr>
          <a:xfrm>
            <a:off x="3851920" y="4437112"/>
            <a:ext cx="4608512" cy="1440160"/>
          </a:xfrm>
          <a:prstGeom prst="wedgeRoundRectCallout">
            <a:avLst>
              <a:gd name="adj1" fmla="val -21157"/>
              <a:gd name="adj2" fmla="val -65172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en-US" altLang="ja-JP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Java </a:t>
            </a:r>
            <a:r>
              <a:rPr lang="en-US" altLang="ja-JP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SE Development Kit </a:t>
            </a:r>
            <a:r>
              <a:rPr lang="en-US" altLang="ja-JP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8u112 </a:t>
            </a:r>
            <a:r>
              <a:rPr lang="en-US" altLang="ja-JP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Demos and </a:t>
            </a:r>
            <a:r>
              <a:rPr lang="en-US" altLang="ja-JP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Samples</a:t>
            </a:r>
            <a:r>
              <a:rPr lang="ja-JP" altLang="en-US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」に含まれる</a:t>
            </a:r>
            <a:endParaRPr lang="en-US" altLang="ja-JP" sz="20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Ensemble</a:t>
            </a:r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を動かしてみると一通り確認できます。</a:t>
            </a:r>
            <a:endParaRPr lang="en-US" altLang="ja-JP" sz="20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55576" y="2060848"/>
            <a:ext cx="6984776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325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JavaFX</a:t>
            </a:r>
            <a:r>
              <a:rPr lang="ja-JP" altLang="en-US" dirty="0"/>
              <a:t>駆け足紹介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ソース</a:t>
            </a:r>
            <a:endParaRPr kumimoji="1" lang="en-US" altLang="ja-JP" dirty="0" smtClean="0"/>
          </a:p>
          <a:p>
            <a:r>
              <a:rPr lang="en-US" altLang="ja-JP" dirty="0" smtClean="0"/>
              <a:t>FXML</a:t>
            </a:r>
          </a:p>
          <a:p>
            <a:r>
              <a:rPr kumimoji="1" lang="en-US" altLang="ja-JP" dirty="0" smtClean="0"/>
              <a:t>CS</a:t>
            </a:r>
            <a:r>
              <a:rPr kumimoji="1" lang="en-US" altLang="ja-JP" dirty="0"/>
              <a:t>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560" y="3717032"/>
            <a:ext cx="85844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アプローチ１）すべて</a:t>
            </a:r>
            <a:r>
              <a:rPr lang="en-US" altLang="ja-JP" dirty="0" smtClean="0"/>
              <a:t>Java</a:t>
            </a:r>
            <a:r>
              <a:rPr lang="ja-JP" altLang="en-US" dirty="0" smtClean="0"/>
              <a:t>コードで記述</a:t>
            </a:r>
            <a:endParaRPr lang="en-US" altLang="ja-JP" dirty="0" smtClean="0"/>
          </a:p>
          <a:p>
            <a:r>
              <a:rPr kumimoji="1" lang="ja-JP" altLang="en-US" dirty="0" smtClean="0"/>
              <a:t>アプローチ２）画面レイアウトと見栄えを</a:t>
            </a:r>
            <a:r>
              <a:rPr kumimoji="1" lang="en-US" altLang="ja-JP" dirty="0" smtClean="0"/>
              <a:t>FXML</a:t>
            </a:r>
            <a:r>
              <a:rPr kumimoji="1" lang="ja-JP" altLang="en-US" dirty="0" smtClean="0"/>
              <a:t>で記述、制御を</a:t>
            </a:r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コードで記述</a:t>
            </a:r>
            <a:endParaRPr kumimoji="1" lang="en-US" altLang="ja-JP" dirty="0" smtClean="0"/>
          </a:p>
          <a:p>
            <a:r>
              <a:rPr lang="ja-JP" altLang="en-US" dirty="0" smtClean="0"/>
              <a:t>アプローチ３）</a:t>
            </a:r>
            <a:r>
              <a:rPr lang="ja-JP" altLang="en-US" dirty="0"/>
              <a:t>画面レイアウトを</a:t>
            </a:r>
            <a:r>
              <a:rPr lang="en-US" altLang="ja-JP" dirty="0"/>
              <a:t>FXML</a:t>
            </a:r>
            <a:r>
              <a:rPr lang="ja-JP" altLang="en-US" dirty="0"/>
              <a:t>で</a:t>
            </a:r>
            <a:r>
              <a:rPr lang="ja-JP" altLang="en-US" dirty="0" smtClean="0"/>
              <a:t>記述、見栄えを</a:t>
            </a:r>
            <a:r>
              <a:rPr lang="en-US" altLang="ja-JP" dirty="0" smtClean="0"/>
              <a:t>CSS</a:t>
            </a:r>
            <a:r>
              <a:rPr lang="ja-JP" altLang="en-US" dirty="0" smtClean="0"/>
              <a:t>で記述、</a:t>
            </a:r>
            <a:endParaRPr lang="en-US" altLang="ja-JP" dirty="0" smtClean="0"/>
          </a:p>
          <a:p>
            <a:r>
              <a:rPr lang="ja-JP" altLang="en-US" dirty="0" smtClean="0"/>
              <a:t>制御を</a:t>
            </a:r>
            <a:r>
              <a:rPr lang="en-US" altLang="ja-JP" dirty="0" smtClean="0"/>
              <a:t>Java</a:t>
            </a:r>
            <a:r>
              <a:rPr lang="ja-JP" altLang="en-US" dirty="0" smtClean="0"/>
              <a:t>コードで記述</a:t>
            </a:r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235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JavaFX</a:t>
            </a:r>
            <a:r>
              <a:rPr kumimoji="1" lang="ja-JP" altLang="en-US" dirty="0" smtClean="0"/>
              <a:t>開発環境（例）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統合開発環境（</a:t>
            </a:r>
            <a:r>
              <a:rPr kumimoji="1" lang="en-US" altLang="ja-JP" dirty="0" smtClean="0"/>
              <a:t>IDE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NetBeans</a:t>
            </a:r>
            <a:r>
              <a:rPr lang="ja-JP" altLang="en-US" dirty="0"/>
              <a:t> </a:t>
            </a:r>
            <a:r>
              <a:rPr lang="en-US" altLang="ja-JP" dirty="0" smtClean="0"/>
              <a:t>IDE</a:t>
            </a:r>
          </a:p>
          <a:p>
            <a:r>
              <a:rPr kumimoji="1" lang="ja-JP" altLang="en-US" dirty="0" smtClean="0"/>
              <a:t>画面レイアウト作成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Scene</a:t>
            </a:r>
            <a:r>
              <a:rPr lang="ja-JP" altLang="en-US" dirty="0" smtClean="0"/>
              <a:t> </a:t>
            </a:r>
            <a:r>
              <a:rPr lang="en-US" altLang="ja-JP" dirty="0" smtClean="0"/>
              <a:t>Builder</a:t>
            </a:r>
          </a:p>
          <a:p>
            <a:r>
              <a:rPr kumimoji="1" lang="en-US" altLang="ja-JP" dirty="0" smtClean="0"/>
              <a:t>Java</a:t>
            </a:r>
            <a:r>
              <a:rPr kumimoji="1" lang="ja-JP" altLang="en-US" dirty="0"/>
              <a:t> </a:t>
            </a:r>
            <a:r>
              <a:rPr kumimoji="1" lang="en-US" altLang="ja-JP" dirty="0" smtClean="0"/>
              <a:t>SE</a:t>
            </a:r>
            <a:r>
              <a:rPr kumimoji="1" lang="ja-JP" altLang="en-US" dirty="0"/>
              <a:t> </a:t>
            </a:r>
            <a:r>
              <a:rPr kumimoji="1" lang="en-US" altLang="ja-JP" dirty="0" smtClean="0"/>
              <a:t>8</a:t>
            </a:r>
            <a:r>
              <a:rPr kumimoji="1" lang="ja-JP" altLang="en-US" dirty="0"/>
              <a:t> </a:t>
            </a:r>
            <a:r>
              <a:rPr kumimoji="1" lang="en-US" altLang="ja-JP" dirty="0" smtClean="0"/>
              <a:t>Development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Kit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61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プログラムの構成（１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sp>
        <p:nvSpPr>
          <p:cNvPr id="4" name="フローチャート: 磁気ディスク 3"/>
          <p:cNvSpPr/>
          <p:nvPr/>
        </p:nvSpPr>
        <p:spPr>
          <a:xfrm>
            <a:off x="611560" y="4077072"/>
            <a:ext cx="1224136" cy="136815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地図</a:t>
            </a:r>
            <a:endParaRPr kumimoji="1" lang="en-US" altLang="ja-JP" sz="2000" dirty="0" smtClean="0"/>
          </a:p>
          <a:p>
            <a:pPr algn="ctr"/>
            <a:r>
              <a:rPr kumimoji="1" lang="ja-JP" altLang="en-US" sz="2000" dirty="0" smtClean="0"/>
              <a:t>データ</a:t>
            </a:r>
            <a:endParaRPr kumimoji="1" lang="ja-JP" altLang="en-US" sz="2000" dirty="0"/>
          </a:p>
        </p:txBody>
      </p:sp>
      <p:sp>
        <p:nvSpPr>
          <p:cNvPr id="5" name="円/楕円 4"/>
          <p:cNvSpPr/>
          <p:nvPr/>
        </p:nvSpPr>
        <p:spPr>
          <a:xfrm>
            <a:off x="2123728" y="2564904"/>
            <a:ext cx="115212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/>
              <a:t>投影</a:t>
            </a:r>
            <a:r>
              <a:rPr lang="ja-JP" altLang="en-US" sz="2000" dirty="0"/>
              <a:t>変換</a:t>
            </a:r>
            <a:endParaRPr kumimoji="1" lang="ja-JP" altLang="en-US" sz="2000" dirty="0"/>
          </a:p>
        </p:txBody>
      </p:sp>
      <p:sp>
        <p:nvSpPr>
          <p:cNvPr id="6" name="正方形/長方形 5"/>
          <p:cNvSpPr/>
          <p:nvPr/>
        </p:nvSpPr>
        <p:spPr>
          <a:xfrm>
            <a:off x="3275856" y="4149080"/>
            <a:ext cx="158417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平面座標系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ベクター</a:t>
            </a:r>
            <a:endParaRPr lang="en-US" altLang="ja-JP" dirty="0" smtClean="0"/>
          </a:p>
          <a:p>
            <a:pPr algn="ctr"/>
            <a:r>
              <a:rPr kumimoji="1" lang="ja-JP" altLang="en-US" dirty="0"/>
              <a:t>データ</a:t>
            </a:r>
          </a:p>
        </p:txBody>
      </p:sp>
      <p:sp>
        <p:nvSpPr>
          <p:cNvPr id="7" name="円/楕円 6"/>
          <p:cNvSpPr/>
          <p:nvPr/>
        </p:nvSpPr>
        <p:spPr>
          <a:xfrm>
            <a:off x="5220072" y="2564904"/>
            <a:ext cx="115212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描画</a:t>
            </a:r>
            <a:endParaRPr kumimoji="1" lang="ja-JP" altLang="en-US" sz="2000" dirty="0"/>
          </a:p>
        </p:txBody>
      </p:sp>
      <p:sp>
        <p:nvSpPr>
          <p:cNvPr id="8" name="正方形/長方形 7"/>
          <p:cNvSpPr/>
          <p:nvPr/>
        </p:nvSpPr>
        <p:spPr>
          <a:xfrm>
            <a:off x="6660232" y="4149080"/>
            <a:ext cx="158417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画面</a:t>
            </a:r>
            <a:endParaRPr kumimoji="1" lang="ja-JP" altLang="en-US" dirty="0"/>
          </a:p>
        </p:txBody>
      </p:sp>
      <p:cxnSp>
        <p:nvCxnSpPr>
          <p:cNvPr id="12" name="カギ線コネクタ 11"/>
          <p:cNvCxnSpPr>
            <a:stCxn id="4" idx="1"/>
            <a:endCxn id="5" idx="2"/>
          </p:cNvCxnSpPr>
          <p:nvPr/>
        </p:nvCxnSpPr>
        <p:spPr>
          <a:xfrm rot="5400000" flipH="1" flipV="1">
            <a:off x="1169622" y="3122966"/>
            <a:ext cx="1008112" cy="90010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カギ線コネクタ 13"/>
          <p:cNvCxnSpPr>
            <a:stCxn id="5" idx="6"/>
          </p:cNvCxnSpPr>
          <p:nvPr/>
        </p:nvCxnSpPr>
        <p:spPr>
          <a:xfrm>
            <a:off x="3275856" y="3068960"/>
            <a:ext cx="432048" cy="108012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カギ線コネクタ 16"/>
          <p:cNvCxnSpPr>
            <a:endCxn id="7" idx="2"/>
          </p:cNvCxnSpPr>
          <p:nvPr/>
        </p:nvCxnSpPr>
        <p:spPr>
          <a:xfrm rot="5400000" flipH="1" flipV="1">
            <a:off x="4283968" y="3212977"/>
            <a:ext cx="1080120" cy="792087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カギ線コネクタ 19"/>
          <p:cNvCxnSpPr>
            <a:stCxn id="7" idx="6"/>
            <a:endCxn id="8" idx="0"/>
          </p:cNvCxnSpPr>
          <p:nvPr/>
        </p:nvCxnSpPr>
        <p:spPr>
          <a:xfrm>
            <a:off x="6372200" y="3068960"/>
            <a:ext cx="1080120" cy="108012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</p:spPr>
        <p:txBody>
          <a:bodyPr/>
          <a:lstStyle/>
          <a:p>
            <a:r>
              <a:rPr kumimoji="1" lang="ja-JP" altLang="en-US" dirty="0" smtClean="0"/>
              <a:t>データフロー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5765194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緯度・経度座標系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83562" y="5765194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地図平面直交</a:t>
            </a:r>
            <a:r>
              <a:rPr kumimoji="1" lang="ja-JP" altLang="en-US" sz="2000" dirty="0" smtClean="0"/>
              <a:t>座標系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72200" y="5765194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画面直交</a:t>
            </a:r>
            <a:r>
              <a:rPr kumimoji="1" lang="ja-JP" altLang="en-US" sz="2000" dirty="0" smtClean="0"/>
              <a:t>座標系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2782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プログラムの構成（２）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プログラム構造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6516216" y="3933056"/>
            <a:ext cx="1728192" cy="1060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地図ビュー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001107" y="3933055"/>
            <a:ext cx="1800200" cy="1050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地図ビュー</a:t>
            </a:r>
            <a:endParaRPr kumimoji="1" lang="en-US" altLang="ja-JP" dirty="0" smtClean="0"/>
          </a:p>
          <a:p>
            <a:pPr algn="ctr"/>
            <a:r>
              <a:rPr lang="ja-JP" altLang="en-US" dirty="0"/>
              <a:t>コントローラ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234830" y="3933055"/>
            <a:ext cx="1752993" cy="1080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地図モデル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3023828" y="2276873"/>
            <a:ext cx="2664296" cy="818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アプリケーション制御</a:t>
            </a:r>
            <a:endParaRPr kumimoji="1" lang="ja-JP" altLang="en-US" dirty="0"/>
          </a:p>
        </p:txBody>
      </p:sp>
      <p:cxnSp>
        <p:nvCxnSpPr>
          <p:cNvPr id="12" name="直線コネクタ 11"/>
          <p:cNvCxnSpPr>
            <a:endCxn id="4" idx="0"/>
          </p:cNvCxnSpPr>
          <p:nvPr/>
        </p:nvCxnSpPr>
        <p:spPr>
          <a:xfrm>
            <a:off x="5364088" y="3095794"/>
            <a:ext cx="2016224" cy="837262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5" idx="1"/>
            <a:endCxn id="6" idx="3"/>
          </p:cNvCxnSpPr>
          <p:nvPr/>
        </p:nvCxnSpPr>
        <p:spPr>
          <a:xfrm flipH="1">
            <a:off x="2987823" y="4458132"/>
            <a:ext cx="1013284" cy="149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5" idx="3"/>
            <a:endCxn id="4" idx="1"/>
          </p:cNvCxnSpPr>
          <p:nvPr/>
        </p:nvCxnSpPr>
        <p:spPr>
          <a:xfrm>
            <a:off x="5801307" y="4458132"/>
            <a:ext cx="714909" cy="53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392563" y="5445224"/>
            <a:ext cx="1752993" cy="10801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Shapefile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リーダー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2617968" y="5464672"/>
            <a:ext cx="1752993" cy="10801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Proj4j</a:t>
            </a:r>
            <a:endParaRPr kumimoji="1" lang="ja-JP" altLang="en-US" dirty="0"/>
          </a:p>
        </p:txBody>
      </p:sp>
      <p:cxnSp>
        <p:nvCxnSpPr>
          <p:cNvPr id="15" name="直線コネクタ 14"/>
          <p:cNvCxnSpPr>
            <a:stCxn id="6" idx="2"/>
            <a:endCxn id="13" idx="0"/>
          </p:cNvCxnSpPr>
          <p:nvPr/>
        </p:nvCxnSpPr>
        <p:spPr>
          <a:xfrm flipH="1">
            <a:off x="1269060" y="5013176"/>
            <a:ext cx="842267" cy="43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6" idx="2"/>
            <a:endCxn id="14" idx="0"/>
          </p:cNvCxnSpPr>
          <p:nvPr/>
        </p:nvCxnSpPr>
        <p:spPr>
          <a:xfrm>
            <a:off x="2111327" y="5013176"/>
            <a:ext cx="1383138" cy="4514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19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ステップ・バイ・ステップ目次</a:t>
            </a:r>
            <a:endParaRPr kumimoji="1" lang="ja-JP" altLang="en-US" dirty="0"/>
          </a:p>
        </p:txBody>
      </p:sp>
      <p:sp>
        <p:nvSpPr>
          <p:cNvPr id="6" name="ホームベース 5"/>
          <p:cNvSpPr/>
          <p:nvPr/>
        </p:nvSpPr>
        <p:spPr>
          <a:xfrm rot="5400000">
            <a:off x="1012419" y="1160748"/>
            <a:ext cx="720080" cy="1800200"/>
          </a:xfrm>
          <a:prstGeom prst="homePlate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/>
              <a:t>ステップ０</a:t>
            </a:r>
            <a:endParaRPr kumimoji="1" lang="ja-JP" altLang="en-US" sz="2000" dirty="0"/>
          </a:p>
        </p:txBody>
      </p:sp>
      <p:sp>
        <p:nvSpPr>
          <p:cNvPr id="7" name="ホームベース 6"/>
          <p:cNvSpPr/>
          <p:nvPr/>
        </p:nvSpPr>
        <p:spPr>
          <a:xfrm rot="5400000">
            <a:off x="990075" y="2029706"/>
            <a:ext cx="720080" cy="1800200"/>
          </a:xfrm>
          <a:prstGeom prst="homePlate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/>
              <a:t>ステップ１</a:t>
            </a:r>
            <a:endParaRPr kumimoji="1" lang="ja-JP" altLang="en-US" sz="2000" dirty="0"/>
          </a:p>
        </p:txBody>
      </p:sp>
      <p:sp>
        <p:nvSpPr>
          <p:cNvPr id="8" name="ホームベース 7"/>
          <p:cNvSpPr/>
          <p:nvPr/>
        </p:nvSpPr>
        <p:spPr>
          <a:xfrm rot="5400000">
            <a:off x="990075" y="2898664"/>
            <a:ext cx="720080" cy="1800200"/>
          </a:xfrm>
          <a:prstGeom prst="homePlate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/>
              <a:t>ステップ２</a:t>
            </a:r>
            <a:endParaRPr kumimoji="1" lang="ja-JP" altLang="en-US" sz="2000" dirty="0"/>
          </a:p>
        </p:txBody>
      </p:sp>
      <p:sp>
        <p:nvSpPr>
          <p:cNvPr id="9" name="ホームベース 8"/>
          <p:cNvSpPr/>
          <p:nvPr/>
        </p:nvSpPr>
        <p:spPr>
          <a:xfrm rot="5400000">
            <a:off x="990075" y="3767622"/>
            <a:ext cx="720080" cy="1800200"/>
          </a:xfrm>
          <a:prstGeom prst="homePlate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/>
              <a:t>ステップ３</a:t>
            </a:r>
            <a:endParaRPr kumimoji="1" lang="ja-JP" altLang="en-US" sz="2000" dirty="0"/>
          </a:p>
        </p:txBody>
      </p:sp>
      <p:sp>
        <p:nvSpPr>
          <p:cNvPr id="10" name="ホームベース 9"/>
          <p:cNvSpPr/>
          <p:nvPr/>
        </p:nvSpPr>
        <p:spPr>
          <a:xfrm rot="5400000">
            <a:off x="990075" y="4636994"/>
            <a:ext cx="720080" cy="1800200"/>
          </a:xfrm>
          <a:prstGeom prst="homePlate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/>
              <a:t>ステップ４</a:t>
            </a:r>
            <a:endParaRPr kumimoji="1" lang="ja-JP" altLang="en-US" sz="2000" dirty="0"/>
          </a:p>
        </p:txBody>
      </p:sp>
      <p:sp>
        <p:nvSpPr>
          <p:cNvPr id="11" name="ホームベース 10"/>
          <p:cNvSpPr/>
          <p:nvPr/>
        </p:nvSpPr>
        <p:spPr>
          <a:xfrm rot="5400000">
            <a:off x="990075" y="5506366"/>
            <a:ext cx="720080" cy="1800200"/>
          </a:xfrm>
          <a:prstGeom prst="homePlate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/>
              <a:t>ステップ５</a:t>
            </a:r>
            <a:endParaRPr kumimoji="1" lang="ja-JP" altLang="en-US" sz="2000" dirty="0"/>
          </a:p>
        </p:txBody>
      </p:sp>
      <p:sp>
        <p:nvSpPr>
          <p:cNvPr id="12" name="1 つの角を切り取った四角形 11"/>
          <p:cNvSpPr/>
          <p:nvPr/>
        </p:nvSpPr>
        <p:spPr>
          <a:xfrm>
            <a:off x="2555776" y="1700808"/>
            <a:ext cx="4392488" cy="648072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NetBeans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JavaFX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FXML</a:t>
            </a:r>
          </a:p>
          <a:p>
            <a:pPr algn="ctr"/>
            <a:r>
              <a:rPr lang="ja-JP" altLang="en-US" sz="2000" dirty="0" smtClean="0"/>
              <a:t>アプリケーションの雛形生成</a:t>
            </a:r>
            <a:endParaRPr kumimoji="1" lang="ja-JP" altLang="en-US" sz="2000" dirty="0"/>
          </a:p>
        </p:txBody>
      </p:sp>
      <p:sp>
        <p:nvSpPr>
          <p:cNvPr id="13" name="1 つの角を切り取った四角形 12"/>
          <p:cNvSpPr/>
          <p:nvPr/>
        </p:nvSpPr>
        <p:spPr>
          <a:xfrm>
            <a:off x="2555776" y="2563635"/>
            <a:ext cx="4392488" cy="648072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画面レイアウトとバインディング</a:t>
            </a:r>
            <a:endParaRPr kumimoji="1" lang="ja-JP" altLang="en-US" sz="2000" dirty="0"/>
          </a:p>
        </p:txBody>
      </p:sp>
      <p:sp>
        <p:nvSpPr>
          <p:cNvPr id="14" name="1 つの角を切り取った四角形 13"/>
          <p:cNvSpPr/>
          <p:nvPr/>
        </p:nvSpPr>
        <p:spPr>
          <a:xfrm>
            <a:off x="2555776" y="3441405"/>
            <a:ext cx="4392488" cy="648072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モデル作成、テストパターン表示</a:t>
            </a:r>
            <a:endParaRPr kumimoji="1" lang="ja-JP" altLang="en-US" sz="2000" dirty="0"/>
          </a:p>
        </p:txBody>
      </p:sp>
      <p:sp>
        <p:nvSpPr>
          <p:cNvPr id="15" name="1 つの角を切り取った四角形 14"/>
          <p:cNvSpPr/>
          <p:nvPr/>
        </p:nvSpPr>
        <p:spPr>
          <a:xfrm>
            <a:off x="2555776" y="4307682"/>
            <a:ext cx="4392488" cy="648072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拡大・縮小、スクロール操作</a:t>
            </a:r>
            <a:endParaRPr kumimoji="1" lang="ja-JP" altLang="en-US" sz="2000" dirty="0"/>
          </a:p>
        </p:txBody>
      </p:sp>
      <p:sp>
        <p:nvSpPr>
          <p:cNvPr id="16" name="1 つの角を切り取った四角形 15"/>
          <p:cNvSpPr/>
          <p:nvPr/>
        </p:nvSpPr>
        <p:spPr>
          <a:xfrm>
            <a:off x="2555776" y="5173959"/>
            <a:ext cx="4392488" cy="648072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シェープファイル読み込み</a:t>
            </a:r>
            <a:endParaRPr kumimoji="1" lang="ja-JP" altLang="en-US" sz="2000" dirty="0"/>
          </a:p>
        </p:txBody>
      </p:sp>
      <p:sp>
        <p:nvSpPr>
          <p:cNvPr id="17" name="1 つの角を切り取った四角形 16"/>
          <p:cNvSpPr/>
          <p:nvPr/>
        </p:nvSpPr>
        <p:spPr>
          <a:xfrm>
            <a:off x="2555776" y="6040236"/>
            <a:ext cx="4392488" cy="648072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投影法の適用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97696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ステップ０</a:t>
            </a:r>
            <a:endParaRPr kumimoji="1" lang="ja-JP" altLang="en-US" dirty="0"/>
          </a:p>
        </p:txBody>
      </p:sp>
      <p:sp>
        <p:nvSpPr>
          <p:cNvPr id="6" name="ホームベース 5"/>
          <p:cNvSpPr/>
          <p:nvPr/>
        </p:nvSpPr>
        <p:spPr>
          <a:xfrm rot="5400000">
            <a:off x="1012419" y="1160748"/>
            <a:ext cx="720080" cy="1800200"/>
          </a:xfrm>
          <a:prstGeom prst="homePlate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/>
              <a:t>ステップ０</a:t>
            </a:r>
            <a:endParaRPr kumimoji="1" lang="ja-JP" altLang="en-US" sz="2000" dirty="0"/>
          </a:p>
        </p:txBody>
      </p:sp>
      <p:sp>
        <p:nvSpPr>
          <p:cNvPr id="12" name="1 つの角を切り取った四角形 11"/>
          <p:cNvSpPr/>
          <p:nvPr/>
        </p:nvSpPr>
        <p:spPr>
          <a:xfrm>
            <a:off x="2555776" y="1700808"/>
            <a:ext cx="4392488" cy="648072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NetBeans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JavaFX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FXML</a:t>
            </a:r>
          </a:p>
          <a:p>
            <a:pPr algn="ctr"/>
            <a:r>
              <a:rPr lang="ja-JP" altLang="en-US" sz="2000" dirty="0" smtClean="0"/>
              <a:t>アプリケーションの雛形生成</a:t>
            </a:r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-747" t="9630" r="73575" b="67885"/>
          <a:stretch/>
        </p:blipFill>
        <p:spPr>
          <a:xfrm>
            <a:off x="179512" y="3640734"/>
            <a:ext cx="5328592" cy="273630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2709492"/>
            <a:ext cx="45910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89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ステップ０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JavaFX FXML</a:t>
            </a:r>
            <a:r>
              <a:rPr kumimoji="1" lang="ja-JP" altLang="en-US" dirty="0" smtClean="0"/>
              <a:t>アプリケーション雛形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NetBeans IDE</a:t>
            </a:r>
            <a:r>
              <a:rPr kumimoji="1" lang="ja-JP" altLang="en-US" dirty="0" smtClean="0"/>
              <a:t>で新規プロジェクト作成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96952"/>
            <a:ext cx="8303910" cy="3371781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4427984" y="5229200"/>
            <a:ext cx="4392488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924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アジェンダ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地図の歪み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地図投影の</a:t>
            </a:r>
            <a:r>
              <a:rPr lang="ja-JP" altLang="en-US" dirty="0" smtClean="0"/>
              <a:t>原理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JavaFX</a:t>
            </a:r>
            <a:r>
              <a:rPr kumimoji="1" lang="ja-JP" altLang="en-US" dirty="0" smtClean="0"/>
              <a:t>で投影地図を描く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317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91" y="3657287"/>
            <a:ext cx="4333161" cy="73980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91" y="2239357"/>
            <a:ext cx="4338333" cy="109354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ステップ０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1556792"/>
            <a:ext cx="820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JavaFX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FXML</a:t>
            </a:r>
            <a:r>
              <a:rPr kumimoji="1" lang="ja-JP" altLang="en-US" sz="2400" dirty="0" smtClean="0"/>
              <a:t>アプリケーション雛形生成時の命名は超重要</a:t>
            </a:r>
            <a:endParaRPr kumimoji="1" lang="ja-JP" altLang="en-US" sz="2400" dirty="0"/>
          </a:p>
        </p:txBody>
      </p:sp>
      <p:sp>
        <p:nvSpPr>
          <p:cNvPr id="5" name="四角形吹き出し 4"/>
          <p:cNvSpPr/>
          <p:nvPr/>
        </p:nvSpPr>
        <p:spPr>
          <a:xfrm>
            <a:off x="5286902" y="2276872"/>
            <a:ext cx="3605578" cy="792088"/>
          </a:xfrm>
          <a:prstGeom prst="wedgeRectCallout">
            <a:avLst>
              <a:gd name="adj1" fmla="val -70791"/>
              <a:gd name="adj2" fmla="val 305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/>
              <a:t>JAR</a:t>
            </a:r>
            <a:r>
              <a:rPr kumimoji="1" lang="ja-JP" altLang="en-US" dirty="0" smtClean="0"/>
              <a:t>ファイル名、インストーラ名、アプリケーション名</a:t>
            </a:r>
            <a:endParaRPr kumimoji="1" lang="ja-JP" altLang="en-US" dirty="0"/>
          </a:p>
        </p:txBody>
      </p:sp>
      <p:sp>
        <p:nvSpPr>
          <p:cNvPr id="9" name="四角形吹き出し 8"/>
          <p:cNvSpPr/>
          <p:nvPr/>
        </p:nvSpPr>
        <p:spPr>
          <a:xfrm>
            <a:off x="5286902" y="3580740"/>
            <a:ext cx="3605578" cy="792088"/>
          </a:xfrm>
          <a:prstGeom prst="wedgeRectCallout">
            <a:avLst>
              <a:gd name="adj1" fmla="val -70791"/>
              <a:gd name="adj2" fmla="val 305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/>
              <a:t>FXML</a:t>
            </a:r>
            <a:r>
              <a:rPr kumimoji="1" lang="ja-JP" altLang="en-US" dirty="0" smtClean="0"/>
              <a:t>ファイル名、コントローラクラス名の</a:t>
            </a:r>
            <a:r>
              <a:rPr lang="ja-JP" altLang="en-US" dirty="0"/>
              <a:t>基底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691" y="4764730"/>
            <a:ext cx="7137653" cy="576779"/>
          </a:xfrm>
          <a:prstGeom prst="rect">
            <a:avLst/>
          </a:prstGeom>
        </p:spPr>
      </p:pic>
      <p:sp>
        <p:nvSpPr>
          <p:cNvPr id="10" name="四角形吹き出し 9"/>
          <p:cNvSpPr/>
          <p:nvPr/>
        </p:nvSpPr>
        <p:spPr>
          <a:xfrm>
            <a:off x="3779912" y="5741321"/>
            <a:ext cx="5112568" cy="792088"/>
          </a:xfrm>
          <a:prstGeom prst="wedgeRectCallout">
            <a:avLst>
              <a:gd name="adj1" fmla="val -34028"/>
              <a:gd name="adj2" fmla="val -1164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パッケージ名、アプリケーション制御クラス名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9300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ステップ０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JavaFX FXML</a:t>
            </a:r>
            <a:r>
              <a:rPr lang="ja-JP" altLang="en-US" dirty="0"/>
              <a:t>アプリケーション雛形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6108970" y="4149081"/>
            <a:ext cx="1728192" cy="1276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地図ビュー</a:t>
            </a:r>
            <a:endParaRPr kumimoji="1" lang="en-US" altLang="ja-JP" dirty="0" smtClean="0"/>
          </a:p>
          <a:p>
            <a:pPr algn="ctr"/>
            <a:r>
              <a:rPr lang="en-US" altLang="ja-JP" dirty="0" err="1" smtClean="0"/>
              <a:t>TinyMapView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3593861" y="4149080"/>
            <a:ext cx="1800200" cy="1266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地図ビュー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コントローラ</a:t>
            </a:r>
            <a:endParaRPr lang="en-US" altLang="ja-JP" dirty="0" smtClean="0"/>
          </a:p>
          <a:p>
            <a:pPr algn="ctr"/>
            <a:r>
              <a:rPr kumimoji="1" lang="en-US" altLang="ja-JP" dirty="0" err="1" smtClean="0"/>
              <a:t>TinyMapView</a:t>
            </a:r>
            <a:endParaRPr kumimoji="1" lang="en-US" altLang="ja-JP" dirty="0" smtClean="0"/>
          </a:p>
          <a:p>
            <a:pPr algn="ctr"/>
            <a:r>
              <a:rPr kumimoji="1" lang="en-US" altLang="ja-JP" dirty="0" smtClean="0"/>
              <a:t>Controller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827584" y="4149080"/>
            <a:ext cx="1752993" cy="12961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地図モデル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616582" y="2708922"/>
            <a:ext cx="2664296" cy="818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アプリケーション制御</a:t>
            </a:r>
            <a:endParaRPr kumimoji="1" lang="en-US" altLang="ja-JP" dirty="0" smtClean="0"/>
          </a:p>
          <a:p>
            <a:pPr algn="ctr"/>
            <a:r>
              <a:rPr lang="en-US" altLang="ja-JP" dirty="0" err="1" smtClean="0"/>
              <a:t>TinyMapApp</a:t>
            </a:r>
            <a:endParaRPr kumimoji="1" lang="ja-JP" altLang="en-US" dirty="0"/>
          </a:p>
        </p:txBody>
      </p:sp>
      <p:cxnSp>
        <p:nvCxnSpPr>
          <p:cNvPr id="12" name="直線コネクタ 11"/>
          <p:cNvCxnSpPr>
            <a:endCxn id="4" idx="0"/>
          </p:cNvCxnSpPr>
          <p:nvPr/>
        </p:nvCxnSpPr>
        <p:spPr>
          <a:xfrm>
            <a:off x="4956842" y="3527843"/>
            <a:ext cx="2016224" cy="62123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5" idx="1"/>
            <a:endCxn id="6" idx="3"/>
          </p:cNvCxnSpPr>
          <p:nvPr/>
        </p:nvCxnSpPr>
        <p:spPr>
          <a:xfrm flipH="1">
            <a:off x="2580577" y="4782169"/>
            <a:ext cx="1013284" cy="149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5" idx="3"/>
            <a:endCxn id="4" idx="1"/>
          </p:cNvCxnSpPr>
          <p:nvPr/>
        </p:nvCxnSpPr>
        <p:spPr>
          <a:xfrm>
            <a:off x="5394061" y="4782169"/>
            <a:ext cx="714909" cy="53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線吹き出し 1 27"/>
          <p:cNvSpPr/>
          <p:nvPr/>
        </p:nvSpPr>
        <p:spPr>
          <a:xfrm>
            <a:off x="6012160" y="2477691"/>
            <a:ext cx="2232248" cy="530411"/>
          </a:xfrm>
          <a:prstGeom prst="callout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JavaFX Application</a:t>
            </a:r>
            <a:endParaRPr kumimoji="1" lang="ja-JP" altLang="en-US" dirty="0"/>
          </a:p>
        </p:txBody>
      </p:sp>
      <p:sp>
        <p:nvSpPr>
          <p:cNvPr id="29" name="線吹き出し 1 28"/>
          <p:cNvSpPr/>
          <p:nvPr/>
        </p:nvSpPr>
        <p:spPr>
          <a:xfrm>
            <a:off x="7236296" y="5945869"/>
            <a:ext cx="1450504" cy="530411"/>
          </a:xfrm>
          <a:prstGeom prst="callout1">
            <a:avLst>
              <a:gd name="adj1" fmla="val 18750"/>
              <a:gd name="adj2" fmla="val -8333"/>
              <a:gd name="adj3" fmla="val -87543"/>
              <a:gd name="adj4" fmla="val -3184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FXML</a:t>
            </a:r>
            <a:endParaRPr kumimoji="1" lang="ja-JP" altLang="en-US" dirty="0"/>
          </a:p>
        </p:txBody>
      </p:sp>
      <p:sp>
        <p:nvSpPr>
          <p:cNvPr id="30" name="線吹き出し 1 29"/>
          <p:cNvSpPr/>
          <p:nvPr/>
        </p:nvSpPr>
        <p:spPr>
          <a:xfrm>
            <a:off x="4301011" y="5963899"/>
            <a:ext cx="1450504" cy="530411"/>
          </a:xfrm>
          <a:prstGeom prst="callout1">
            <a:avLst>
              <a:gd name="adj1" fmla="val 18750"/>
              <a:gd name="adj2" fmla="val -8333"/>
              <a:gd name="adj3" fmla="val -87543"/>
              <a:gd name="adj4" fmla="val -3184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JavaFX</a:t>
            </a:r>
          </a:p>
          <a:p>
            <a:pPr algn="ctr"/>
            <a:r>
              <a:rPr lang="en-US" altLang="ja-JP" dirty="0" smtClean="0"/>
              <a:t>Controlle</a:t>
            </a:r>
            <a:r>
              <a:rPr lang="en-US" altLang="ja-JP" dirty="0"/>
              <a:t>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753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ステップ</a:t>
            </a:r>
            <a:r>
              <a:rPr lang="ja-JP" altLang="en-US" dirty="0"/>
              <a:t>０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348880"/>
            <a:ext cx="583347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051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ステップ１</a:t>
            </a:r>
            <a:endParaRPr kumimoji="1" lang="ja-JP" altLang="en-US" dirty="0"/>
          </a:p>
        </p:txBody>
      </p:sp>
      <p:sp>
        <p:nvSpPr>
          <p:cNvPr id="7" name="ホームベース 6"/>
          <p:cNvSpPr/>
          <p:nvPr/>
        </p:nvSpPr>
        <p:spPr>
          <a:xfrm rot="5400000">
            <a:off x="990075" y="1160748"/>
            <a:ext cx="720080" cy="1800200"/>
          </a:xfrm>
          <a:prstGeom prst="homePlate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/>
              <a:t>ステップ１</a:t>
            </a:r>
            <a:endParaRPr kumimoji="1" lang="ja-JP" altLang="en-US" sz="2000" dirty="0"/>
          </a:p>
        </p:txBody>
      </p:sp>
      <p:sp>
        <p:nvSpPr>
          <p:cNvPr id="13" name="1 つの角を切り取った四角形 12"/>
          <p:cNvSpPr/>
          <p:nvPr/>
        </p:nvSpPr>
        <p:spPr>
          <a:xfrm>
            <a:off x="2555776" y="1694677"/>
            <a:ext cx="4392488" cy="648072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画面レイアウトとバインディング</a:t>
            </a:r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33" y="3356992"/>
            <a:ext cx="4070931" cy="309634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2619788"/>
            <a:ext cx="45910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03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ステップ１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4177" y="1988840"/>
            <a:ext cx="8229600" cy="4525963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 descr="SceneBuilder_Layout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63" y="1988840"/>
            <a:ext cx="6203032" cy="456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四角形吹き出し 4"/>
          <p:cNvSpPr/>
          <p:nvPr/>
        </p:nvSpPr>
        <p:spPr>
          <a:xfrm>
            <a:off x="4094858" y="5617840"/>
            <a:ext cx="3605578" cy="792088"/>
          </a:xfrm>
          <a:prstGeom prst="wedgeRectCallout">
            <a:avLst>
              <a:gd name="adj1" fmla="val -65767"/>
              <a:gd name="adj2" fmla="val -104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ぽとり・ぺた でレイアウト</a:t>
            </a:r>
            <a:endParaRPr kumimoji="1" lang="ja-JP" altLang="en-US" dirty="0"/>
          </a:p>
        </p:txBody>
      </p:sp>
      <p:sp>
        <p:nvSpPr>
          <p:cNvPr id="6" name="四角形吹き出し 5"/>
          <p:cNvSpPr/>
          <p:nvPr/>
        </p:nvSpPr>
        <p:spPr>
          <a:xfrm>
            <a:off x="5390623" y="2161456"/>
            <a:ext cx="3605578" cy="792088"/>
          </a:xfrm>
          <a:prstGeom prst="wedgeRectCallout">
            <a:avLst>
              <a:gd name="adj1" fmla="val -33468"/>
              <a:gd name="adj2" fmla="val 926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ウィンドウ上下左右との紐づけ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200" y="1460978"/>
            <a:ext cx="7355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Scene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Builder</a:t>
            </a:r>
            <a:r>
              <a:rPr kumimoji="1" lang="ja-JP" altLang="en-US" sz="2800" dirty="0" smtClean="0"/>
              <a:t>ツールでお手軽画面作成</a:t>
            </a:r>
            <a:endParaRPr kumimoji="1" lang="ja-JP" altLang="en-US" sz="2800" dirty="0"/>
          </a:p>
        </p:txBody>
      </p:sp>
      <p:sp>
        <p:nvSpPr>
          <p:cNvPr id="8" name="四角形吹き出し 7"/>
          <p:cNvSpPr/>
          <p:nvPr/>
        </p:nvSpPr>
        <p:spPr>
          <a:xfrm>
            <a:off x="7092279" y="3942085"/>
            <a:ext cx="1903921" cy="792088"/>
          </a:xfrm>
          <a:prstGeom prst="wedgeRectCallout">
            <a:avLst>
              <a:gd name="adj1" fmla="val -67450"/>
              <a:gd name="adj2" fmla="val 22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/>
              <a:t>FXML</a:t>
            </a:r>
            <a:r>
              <a:rPr kumimoji="1" lang="ja-JP" altLang="en-US" dirty="0" smtClean="0"/>
              <a:t>ファイルに</a:t>
            </a:r>
            <a:endParaRPr kumimoji="1" lang="en-US" altLang="ja-JP" dirty="0" smtClean="0"/>
          </a:p>
          <a:p>
            <a:r>
              <a:rPr kumimoji="1" lang="ja-JP" altLang="en-US" dirty="0" smtClean="0"/>
              <a:t>保存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095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251520" y="2492896"/>
            <a:ext cx="4176464" cy="18722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ステップ１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r>
              <a:rPr kumimoji="1" lang="ja-JP" altLang="en-US" dirty="0" smtClean="0"/>
              <a:t>インジェクション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2197" t="19985" r="20989" b="11431"/>
          <a:stretch/>
        </p:blipFill>
        <p:spPr>
          <a:xfrm>
            <a:off x="457200" y="3496147"/>
            <a:ext cx="3872832" cy="58092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l="463" t="12299" r="28616" b="13906"/>
          <a:stretch/>
        </p:blipFill>
        <p:spPr>
          <a:xfrm>
            <a:off x="467544" y="2678601"/>
            <a:ext cx="3862488" cy="62635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076056" y="2639223"/>
            <a:ext cx="3744416" cy="163121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@</a:t>
            </a:r>
            <a:r>
              <a:rPr lang="en-US" altLang="ja-JP" sz="2000" dirty="0"/>
              <a:t>FXML</a:t>
            </a:r>
          </a:p>
          <a:p>
            <a:r>
              <a:rPr lang="en-US" altLang="ja-JP" sz="2000" dirty="0" smtClean="0"/>
              <a:t>private </a:t>
            </a:r>
            <a:r>
              <a:rPr lang="en-US" altLang="ja-JP" sz="2000" dirty="0"/>
              <a:t>Label </a:t>
            </a:r>
            <a:r>
              <a:rPr lang="en-US" altLang="ja-JP" sz="2000" dirty="0" err="1"/>
              <a:t>scaleLabel</a:t>
            </a:r>
            <a:r>
              <a:rPr lang="en-US" altLang="ja-JP" sz="2000" dirty="0" smtClean="0"/>
              <a:t>;</a:t>
            </a:r>
          </a:p>
          <a:p>
            <a:endParaRPr lang="en-US" altLang="ja-JP" sz="2000" dirty="0"/>
          </a:p>
          <a:p>
            <a:r>
              <a:rPr lang="en-US" altLang="ja-JP" sz="2000" dirty="0" smtClean="0"/>
              <a:t>@</a:t>
            </a:r>
            <a:r>
              <a:rPr lang="en-US" altLang="ja-JP" sz="2000" dirty="0"/>
              <a:t>FXML</a:t>
            </a:r>
          </a:p>
          <a:p>
            <a:r>
              <a:rPr lang="en-US" altLang="ja-JP" sz="2000" dirty="0" smtClean="0"/>
              <a:t>private </a:t>
            </a:r>
            <a:r>
              <a:rPr lang="en-US" altLang="ja-JP" sz="2000" dirty="0"/>
              <a:t>Canvas </a:t>
            </a:r>
            <a:r>
              <a:rPr lang="en-US" altLang="ja-JP" sz="2000" dirty="0" err="1"/>
              <a:t>mapCanvas</a:t>
            </a:r>
            <a:r>
              <a:rPr lang="en-US" altLang="ja-JP" sz="2000" dirty="0"/>
              <a:t>;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34874" y="4365104"/>
            <a:ext cx="2568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Scene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Builder</a:t>
            </a:r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err="1" smtClean="0"/>
              <a:t>TinyMapView.fxml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01814" y="4365104"/>
            <a:ext cx="3961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Controller</a:t>
            </a:r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TinyMapViewController.java)</a:t>
            </a:r>
            <a:endParaRPr kumimoji="1"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2393616" y="2678601"/>
            <a:ext cx="1746336" cy="6263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2409414" y="3504958"/>
            <a:ext cx="1746336" cy="6263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弧 12"/>
          <p:cNvSpPr/>
          <p:nvPr/>
        </p:nvSpPr>
        <p:spPr>
          <a:xfrm rot="18795789">
            <a:off x="3533127" y="1936508"/>
            <a:ext cx="4237986" cy="4713176"/>
          </a:xfrm>
          <a:prstGeom prst="arc">
            <a:avLst>
              <a:gd name="adj1" fmla="val 15953062"/>
              <a:gd name="adj2" fmla="val 186376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7020272" y="2924944"/>
            <a:ext cx="1728192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7164288" y="3849562"/>
            <a:ext cx="1584176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9552" y="5559622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FXML</a:t>
            </a:r>
            <a:r>
              <a:rPr lang="ja-JP" altLang="en-US" dirty="0" smtClean="0"/>
              <a:t>ファイルを</a:t>
            </a:r>
            <a:r>
              <a:rPr lang="en-US" altLang="ja-JP" dirty="0" smtClean="0"/>
              <a:t>JavaFX</a:t>
            </a:r>
            <a:r>
              <a:rPr lang="ja-JP" altLang="en-US" dirty="0" smtClean="0"/>
              <a:t>がロードした際に、コントローラのインスタンスが生成され、</a:t>
            </a:r>
            <a:r>
              <a:rPr lang="en-US" altLang="ja-JP" dirty="0" smtClean="0"/>
              <a:t>@FXML</a:t>
            </a:r>
            <a:r>
              <a:rPr lang="ja-JP" altLang="en-US" dirty="0" smtClean="0"/>
              <a:t>アノテーションが付いたフィールドには、</a:t>
            </a:r>
            <a:r>
              <a:rPr lang="en-US" altLang="ja-JP" dirty="0" smtClean="0"/>
              <a:t>UI</a:t>
            </a:r>
            <a:r>
              <a:rPr lang="ja-JP" altLang="en-US" dirty="0" smtClean="0"/>
              <a:t>コントロールのインスタンスがインジェクションされる。</a:t>
            </a:r>
            <a:endParaRPr kumimoji="1" lang="ja-JP" altLang="en-US" dirty="0"/>
          </a:p>
        </p:txBody>
      </p:sp>
      <p:sp>
        <p:nvSpPr>
          <p:cNvPr id="20" name="円弧 19"/>
          <p:cNvSpPr/>
          <p:nvPr/>
        </p:nvSpPr>
        <p:spPr>
          <a:xfrm rot="9662124">
            <a:off x="3846028" y="2307491"/>
            <a:ext cx="5361428" cy="1994919"/>
          </a:xfrm>
          <a:prstGeom prst="arc">
            <a:avLst>
              <a:gd name="adj1" fmla="val 15087397"/>
              <a:gd name="adj2" fmla="val 211850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9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51520" y="2204864"/>
            <a:ext cx="4752528" cy="1584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32040" y="2204864"/>
            <a:ext cx="2568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Scene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Builder</a:t>
            </a:r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err="1" smtClean="0"/>
              <a:t>TinyMapView.fxml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ステップ１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233" y="2564904"/>
            <a:ext cx="4372289" cy="93610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17338" y="4556882"/>
            <a:ext cx="682715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@FXML</a:t>
            </a:r>
          </a:p>
          <a:p>
            <a:r>
              <a:rPr lang="en-US" altLang="ja-JP" sz="2000" dirty="0" smtClean="0"/>
              <a:t>private </a:t>
            </a:r>
            <a:r>
              <a:rPr lang="en-US" altLang="ja-JP" sz="2000" dirty="0"/>
              <a:t>void </a:t>
            </a:r>
            <a:r>
              <a:rPr lang="en-US" altLang="ja-JP" sz="2000" dirty="0" err="1"/>
              <a:t>loadShapefile</a:t>
            </a:r>
            <a:r>
              <a:rPr lang="en-US" altLang="ja-JP" sz="2000" dirty="0"/>
              <a:t>(</a:t>
            </a:r>
            <a:r>
              <a:rPr lang="en-US" altLang="ja-JP" sz="2000" dirty="0" err="1"/>
              <a:t>ActionEvent</a:t>
            </a:r>
            <a:r>
              <a:rPr lang="en-US" altLang="ja-JP" sz="2000" dirty="0"/>
              <a:t> event) </a:t>
            </a:r>
            <a:r>
              <a:rPr lang="en-US" altLang="ja-JP" sz="2000" dirty="0" smtClean="0"/>
              <a:t>{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// …</a:t>
            </a:r>
          </a:p>
          <a:p>
            <a:r>
              <a:rPr lang="en-US" altLang="ja-JP" sz="2000" dirty="0" smtClean="0"/>
              <a:t>}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47864" y="5891994"/>
            <a:ext cx="3961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Controller</a:t>
            </a:r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TinyMapViewController.java)</a:t>
            </a:r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611560" y="2851040"/>
            <a:ext cx="1746336" cy="6263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195736" y="4869160"/>
            <a:ext cx="1872208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弧 11"/>
          <p:cNvSpPr/>
          <p:nvPr/>
        </p:nvSpPr>
        <p:spPr>
          <a:xfrm>
            <a:off x="1487386" y="3453712"/>
            <a:ext cx="1108826" cy="2761447"/>
          </a:xfrm>
          <a:prstGeom prst="arc">
            <a:avLst>
              <a:gd name="adj1" fmla="val 16200000"/>
              <a:gd name="adj2" fmla="val 281359"/>
            </a:avLst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57200" y="1600201"/>
            <a:ext cx="8229600" cy="8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/>
              <a:t>インジェクション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31520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ステップ１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08719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Canvas</a:t>
            </a:r>
            <a:r>
              <a:rPr kumimoji="1" lang="ja-JP" altLang="en-US" dirty="0" smtClean="0"/>
              <a:t>の大きさをウィンドウの大きさに追従させる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584" y="2780928"/>
            <a:ext cx="7992888" cy="378565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@FXML private Canvas </a:t>
            </a:r>
            <a:r>
              <a:rPr lang="en-US" altLang="ja-JP" sz="2000" dirty="0" err="1" smtClean="0"/>
              <a:t>mapCanvas</a:t>
            </a:r>
            <a:r>
              <a:rPr lang="en-US" altLang="ja-JP" sz="2000" dirty="0" smtClean="0"/>
              <a:t>;</a:t>
            </a:r>
          </a:p>
          <a:p>
            <a:r>
              <a:rPr lang="en-US" altLang="ja-JP" sz="2000" dirty="0" smtClean="0"/>
              <a:t>@FXML private Pane </a:t>
            </a:r>
            <a:r>
              <a:rPr lang="en-US" altLang="ja-JP" sz="2000" dirty="0" err="1" smtClean="0"/>
              <a:t>rootPane</a:t>
            </a:r>
            <a:r>
              <a:rPr lang="en-US" altLang="ja-JP" sz="2000" dirty="0" smtClean="0"/>
              <a:t>;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:</a:t>
            </a:r>
          </a:p>
          <a:p>
            <a:r>
              <a:rPr lang="en-US" altLang="ja-JP" sz="2000" dirty="0" smtClean="0"/>
              <a:t>@</a:t>
            </a:r>
            <a:r>
              <a:rPr lang="en-US" altLang="ja-JP" sz="2000" dirty="0"/>
              <a:t>Override</a:t>
            </a:r>
          </a:p>
          <a:p>
            <a:r>
              <a:rPr lang="en-US" altLang="ja-JP" sz="2000" dirty="0" smtClean="0"/>
              <a:t>public </a:t>
            </a:r>
            <a:r>
              <a:rPr lang="en-US" altLang="ja-JP" sz="2000" dirty="0"/>
              <a:t>void initialize(URL </a:t>
            </a:r>
            <a:r>
              <a:rPr lang="en-US" altLang="ja-JP" sz="2000" dirty="0" err="1"/>
              <a:t>url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ResourceBundle</a:t>
            </a:r>
            <a:r>
              <a:rPr lang="en-US" altLang="ja-JP" sz="2000" dirty="0"/>
              <a:t> </a:t>
            </a:r>
            <a:r>
              <a:rPr lang="en-US" altLang="ja-JP" sz="2000" dirty="0" err="1"/>
              <a:t>rb</a:t>
            </a:r>
            <a:r>
              <a:rPr lang="en-US" altLang="ja-JP" sz="2000" dirty="0"/>
              <a:t>) </a:t>
            </a:r>
            <a:r>
              <a:rPr lang="en-US" altLang="ja-JP" sz="2000" dirty="0" smtClean="0"/>
              <a:t>{</a:t>
            </a:r>
          </a:p>
          <a:p>
            <a:r>
              <a:rPr lang="en-US" altLang="ja-JP" sz="2000" dirty="0" smtClean="0"/>
              <a:t>    </a:t>
            </a:r>
            <a:r>
              <a:rPr lang="en-US" altLang="ja-JP" sz="2000" dirty="0" err="1" smtClean="0"/>
              <a:t>mapCanvas.widthProperty</a:t>
            </a:r>
            <a:r>
              <a:rPr lang="en-US" altLang="ja-JP" sz="2000" dirty="0"/>
              <a:t>().bind</a:t>
            </a:r>
            <a:r>
              <a:rPr lang="en-US" altLang="ja-JP" sz="2000" dirty="0" smtClean="0"/>
              <a:t>(</a:t>
            </a:r>
          </a:p>
          <a:p>
            <a:r>
              <a:rPr lang="en-US" altLang="ja-JP" sz="2000" dirty="0" smtClean="0"/>
              <a:t>        </a:t>
            </a:r>
            <a:r>
              <a:rPr lang="en-US" altLang="ja-JP" sz="2000" dirty="0" err="1" smtClean="0"/>
              <a:t>rootPane.widthProperty</a:t>
            </a:r>
            <a:r>
              <a:rPr lang="en-US" altLang="ja-JP" sz="2000" dirty="0"/>
              <a:t>().subtract(120</a:t>
            </a:r>
            <a:r>
              <a:rPr lang="en-US" altLang="ja-JP" sz="2000" dirty="0" smtClean="0"/>
              <a:t>)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);</a:t>
            </a:r>
            <a:endParaRPr lang="en-US" altLang="ja-JP" sz="2000" dirty="0"/>
          </a:p>
          <a:p>
            <a:r>
              <a:rPr lang="en-US" altLang="ja-JP" sz="2000" dirty="0" smtClean="0"/>
              <a:t>    </a:t>
            </a:r>
            <a:r>
              <a:rPr lang="en-US" altLang="ja-JP" sz="2000" dirty="0" err="1"/>
              <a:t>mapCanvas.heightProperty</a:t>
            </a:r>
            <a:r>
              <a:rPr lang="en-US" altLang="ja-JP" sz="2000" dirty="0"/>
              <a:t>().bind</a:t>
            </a:r>
            <a:r>
              <a:rPr lang="en-US" altLang="ja-JP" sz="2000" dirty="0" smtClean="0"/>
              <a:t>(</a:t>
            </a:r>
          </a:p>
          <a:p>
            <a:r>
              <a:rPr lang="en-US" altLang="ja-JP" sz="2000" dirty="0" smtClean="0"/>
              <a:t>        </a:t>
            </a:r>
            <a:r>
              <a:rPr lang="en-US" altLang="ja-JP" sz="2000" dirty="0" err="1" smtClean="0"/>
              <a:t>rootPane.heightProperty</a:t>
            </a:r>
            <a:r>
              <a:rPr lang="en-US" altLang="ja-JP" sz="2000" dirty="0" smtClean="0"/>
              <a:t>()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);</a:t>
            </a:r>
            <a:endParaRPr lang="en-US" altLang="ja-JP" sz="2000" dirty="0"/>
          </a:p>
          <a:p>
            <a:r>
              <a:rPr lang="en-US" altLang="ja-JP" sz="2000" dirty="0" smtClean="0"/>
              <a:t>} 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371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ステップ１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348880"/>
            <a:ext cx="583347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982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ステップ２</a:t>
            </a:r>
            <a:endParaRPr kumimoji="1" lang="ja-JP" altLang="en-US" dirty="0"/>
          </a:p>
        </p:txBody>
      </p:sp>
      <p:sp>
        <p:nvSpPr>
          <p:cNvPr id="8" name="ホームベース 7"/>
          <p:cNvSpPr/>
          <p:nvPr/>
        </p:nvSpPr>
        <p:spPr>
          <a:xfrm rot="5400000">
            <a:off x="990075" y="1160748"/>
            <a:ext cx="720080" cy="1800200"/>
          </a:xfrm>
          <a:prstGeom prst="homePlate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/>
              <a:t>ステップ２</a:t>
            </a:r>
            <a:endParaRPr kumimoji="1" lang="ja-JP" altLang="en-US" sz="2000" dirty="0"/>
          </a:p>
        </p:txBody>
      </p:sp>
      <p:sp>
        <p:nvSpPr>
          <p:cNvPr id="14" name="1 つの角を切り取った四角形 13"/>
          <p:cNvSpPr/>
          <p:nvPr/>
        </p:nvSpPr>
        <p:spPr>
          <a:xfrm>
            <a:off x="2555776" y="1703489"/>
            <a:ext cx="4392488" cy="648072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モデル作成、テストパターン表示</a:t>
            </a:r>
            <a:endParaRPr kumimoji="1" lang="ja-JP" altLang="en-US" sz="2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65" y="3212976"/>
            <a:ext cx="3339081" cy="331236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2708920"/>
            <a:ext cx="45910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01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アジェンダ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地図の歪み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地図投影の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原理</a:t>
            </a:r>
            <a:endParaRPr lang="en-US" altLang="ja-JP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85000"/>
                  </a:schemeClr>
                </a:solidFill>
              </a:rPr>
              <a:t>JavaFX</a:t>
            </a:r>
            <a:r>
              <a:rPr kumimoji="1" lang="ja-JP" altLang="en-US" dirty="0" smtClean="0">
                <a:solidFill>
                  <a:schemeClr val="bg1">
                    <a:lumMod val="85000"/>
                  </a:schemeClr>
                </a:solidFill>
              </a:rPr>
              <a:t>で投影地図を描く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6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ステップ２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地図データ（海岸線）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ポリライン（折れ線）データ</a:t>
            </a:r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/>
          </a:p>
          <a:p>
            <a:pPr lvl="1"/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Canvas</a:t>
            </a:r>
            <a:r>
              <a:rPr lang="ja-JP" altLang="en-US" dirty="0" smtClean="0"/>
              <a:t>にポリライン（折れ線）を描く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ポリラインを表現するクラスは？</a:t>
            </a:r>
            <a:endParaRPr kumimoji="1" lang="en-US" altLang="ja-JP" dirty="0" smtClean="0"/>
          </a:p>
          <a:p>
            <a:pPr marL="457200" lvl="1" indent="0">
              <a:buNone/>
            </a:pPr>
            <a:r>
              <a:rPr lang="ja-JP" altLang="en-US" sz="2400" dirty="0" smtClean="0"/>
              <a:t>（１）</a:t>
            </a:r>
            <a:r>
              <a:rPr lang="en-US" altLang="ja-JP" sz="2400" dirty="0"/>
              <a:t> </a:t>
            </a:r>
            <a:r>
              <a:rPr lang="en-US" altLang="ja-JP" sz="2400" dirty="0" err="1" smtClean="0"/>
              <a:t>javafx.scene.shape.Polyline</a:t>
            </a:r>
            <a:endParaRPr lang="en-US" altLang="ja-JP" sz="2400" dirty="0" smtClean="0"/>
          </a:p>
          <a:p>
            <a:pPr marL="457200" lvl="1" indent="0">
              <a:buNone/>
            </a:pPr>
            <a:r>
              <a:rPr lang="ja-JP" altLang="en-US" sz="2400" dirty="0" smtClean="0"/>
              <a:t>（２） 独自クラスを定義</a:t>
            </a:r>
            <a:endParaRPr lang="en-US" altLang="ja-JP" sz="2400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2915816" y="2996952"/>
            <a:ext cx="936104" cy="6480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3851920" y="2996952"/>
            <a:ext cx="576064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4427984" y="3212976"/>
            <a:ext cx="1296144" cy="1825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二等辺三角形 10"/>
          <p:cNvSpPr/>
          <p:nvPr/>
        </p:nvSpPr>
        <p:spPr>
          <a:xfrm>
            <a:off x="2843808" y="3609020"/>
            <a:ext cx="144016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11"/>
          <p:cNvSpPr/>
          <p:nvPr/>
        </p:nvSpPr>
        <p:spPr>
          <a:xfrm>
            <a:off x="3779912" y="2960948"/>
            <a:ext cx="144016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12"/>
          <p:cNvSpPr/>
          <p:nvPr/>
        </p:nvSpPr>
        <p:spPr>
          <a:xfrm>
            <a:off x="4355976" y="3176972"/>
            <a:ext cx="144016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二等辺三角形 13"/>
          <p:cNvSpPr/>
          <p:nvPr/>
        </p:nvSpPr>
        <p:spPr>
          <a:xfrm>
            <a:off x="5637952" y="3351497"/>
            <a:ext cx="144016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937395" y="330425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(x1, y1)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39852" y="270824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(x2, y2)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743908" y="32986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(x3, y3)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585284" y="338673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(x4, y4)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62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ステップ２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4206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Canvas</a:t>
            </a:r>
            <a:r>
              <a:rPr kumimoji="1" lang="ja-JP" altLang="en-US" dirty="0" err="1" smtClean="0"/>
              <a:t>への</a:t>
            </a:r>
            <a:r>
              <a:rPr kumimoji="1" lang="ja-JP" altLang="en-US" dirty="0" smtClean="0"/>
              <a:t>ポリラインの描画</a:t>
            </a:r>
            <a:endParaRPr kumimoji="1" lang="en-US" altLang="ja-JP" dirty="0" smtClean="0"/>
          </a:p>
          <a:p>
            <a:pPr lvl="1"/>
            <a:r>
              <a:rPr lang="en-US" altLang="ja-JP" dirty="0" err="1" smtClean="0"/>
              <a:t>javafx.scene.canvas.GraphicsContext</a:t>
            </a:r>
            <a:r>
              <a:rPr lang="en-US" altLang="ja-JP" dirty="0" smtClean="0"/>
              <a:t> </a:t>
            </a:r>
            <a:endParaRPr kumimoji="1" lang="en-US" altLang="ja-JP" dirty="0" smtClean="0"/>
          </a:p>
          <a:p>
            <a:pPr marL="457200" lvl="1" indent="0">
              <a:buNone/>
            </a:pP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15616" y="2852936"/>
            <a:ext cx="6768752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public void </a:t>
            </a:r>
            <a:r>
              <a:rPr kumimoji="1" lang="en-US" altLang="ja-JP" dirty="0" err="1" smtClean="0"/>
              <a:t>strokePolyline</a:t>
            </a:r>
            <a:r>
              <a:rPr kumimoji="1" lang="en-US" altLang="ja-JP" dirty="0" smtClean="0"/>
              <a:t>(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double[] </a:t>
            </a:r>
            <a:r>
              <a:rPr lang="en-US" altLang="ja-JP" dirty="0" err="1" smtClean="0"/>
              <a:t>xPoints</a:t>
            </a:r>
            <a:r>
              <a:rPr lang="en-US" altLang="ja-JP" dirty="0" smtClean="0"/>
              <a:t>, double[] </a:t>
            </a:r>
            <a:r>
              <a:rPr lang="en-US" altLang="ja-JP" dirty="0" err="1" smtClean="0"/>
              <a:t>yPoints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int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nPoints</a:t>
            </a:r>
            <a:endParaRPr lang="en-US" altLang="ja-JP" dirty="0" smtClean="0"/>
          </a:p>
          <a:p>
            <a:r>
              <a:rPr kumimoji="1" lang="en-US" altLang="ja-JP" dirty="0" smtClean="0"/>
              <a:t>);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4293096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なお、</a:t>
            </a:r>
            <a:r>
              <a:rPr lang="en-US" altLang="ja-JP" sz="2000" dirty="0" err="1" smtClean="0"/>
              <a:t>javafx.scene.shape.Polygon</a:t>
            </a:r>
            <a:r>
              <a:rPr lang="ja-JP" altLang="en-US" sz="2000" dirty="0" smtClean="0"/>
              <a:t> は、</a:t>
            </a:r>
            <a:r>
              <a:rPr lang="en-US" altLang="ja-JP" sz="2000" dirty="0" smtClean="0"/>
              <a:t>1</a:t>
            </a:r>
            <a:r>
              <a:rPr lang="ja-JP" altLang="en-US" sz="2000" dirty="0" err="1" smtClean="0"/>
              <a:t>つの</a:t>
            </a:r>
            <a:r>
              <a:rPr lang="ja-JP" altLang="en-US" sz="2000" dirty="0" smtClean="0"/>
              <a:t>配列で</a:t>
            </a:r>
            <a:r>
              <a:rPr lang="en-US" altLang="ja-JP" sz="2000" dirty="0" err="1" smtClean="0"/>
              <a:t>x,y</a:t>
            </a:r>
            <a:r>
              <a:rPr lang="ja-JP" altLang="en-US" sz="2000" dirty="0" smtClean="0"/>
              <a:t>を取るので</a:t>
            </a:r>
            <a:r>
              <a:rPr lang="en-US" altLang="ja-JP" sz="2000" dirty="0" smtClean="0"/>
              <a:t>API</a:t>
            </a:r>
            <a:r>
              <a:rPr lang="ja-JP" altLang="en-US" sz="2000" dirty="0" smtClean="0"/>
              <a:t>にインピーダンスミスマッチがある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15616" y="5083080"/>
            <a:ext cx="6768752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Polyline </a:t>
            </a:r>
            <a:r>
              <a:rPr kumimoji="1" lang="en-US" altLang="ja-JP" dirty="0" err="1" smtClean="0"/>
              <a:t>polyline</a:t>
            </a:r>
            <a:r>
              <a:rPr kumimoji="1" lang="en-US" altLang="ja-JP" dirty="0" smtClean="0"/>
              <a:t> = new </a:t>
            </a:r>
            <a:r>
              <a:rPr kumimoji="1" lang="en-US" altLang="ja-JP" dirty="0" err="1" smtClean="0"/>
              <a:t>Polilyne</a:t>
            </a:r>
            <a:r>
              <a:rPr kumimoji="1" lang="en-US" altLang="ja-JP" dirty="0" smtClean="0"/>
              <a:t>(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0, 0,     // (x1, y1)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10, 100,  // (x2, y2)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20, 400,  // (x3, y3)</a:t>
            </a:r>
          </a:p>
          <a:p>
            <a:r>
              <a:rPr kumimoji="1" lang="en-US" altLang="ja-JP" dirty="0" smtClean="0"/>
              <a:t>);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263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ステップ２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独自クラス </a:t>
            </a:r>
            <a:r>
              <a:rPr kumimoji="1" lang="en-US" altLang="ja-JP" dirty="0" err="1" smtClean="0"/>
              <a:t>TinyMapPolyline</a:t>
            </a:r>
            <a:r>
              <a:rPr kumimoji="1" lang="ja-JP" altLang="en-US" dirty="0" smtClean="0"/>
              <a:t> を作成</a:t>
            </a:r>
            <a:endParaRPr kumimoji="1"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2680386"/>
            <a:ext cx="7211144" cy="378565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public class </a:t>
            </a:r>
            <a:r>
              <a:rPr lang="en-US" altLang="ja-JP" sz="2000" dirty="0" err="1"/>
              <a:t>TinyMapPolyline</a:t>
            </a:r>
            <a:r>
              <a:rPr lang="en-US" altLang="ja-JP" sz="2000" dirty="0"/>
              <a:t> {</a:t>
            </a:r>
          </a:p>
          <a:p>
            <a:r>
              <a:rPr lang="en-US" altLang="ja-JP" sz="2000" dirty="0"/>
              <a:t>    private final double[] </a:t>
            </a:r>
            <a:r>
              <a:rPr lang="en-US" altLang="ja-JP" sz="2000" dirty="0" err="1"/>
              <a:t>xArray</a:t>
            </a:r>
            <a:r>
              <a:rPr lang="en-US" altLang="ja-JP" sz="2000" dirty="0"/>
              <a:t>;</a:t>
            </a:r>
          </a:p>
          <a:p>
            <a:r>
              <a:rPr lang="en-US" altLang="ja-JP" sz="2000" dirty="0"/>
              <a:t>    private final double[] </a:t>
            </a:r>
            <a:r>
              <a:rPr lang="en-US" altLang="ja-JP" sz="2000" dirty="0" err="1"/>
              <a:t>yArray</a:t>
            </a:r>
            <a:r>
              <a:rPr lang="en-US" altLang="ja-JP" sz="2000" dirty="0"/>
              <a:t>;</a:t>
            </a:r>
          </a:p>
          <a:p>
            <a:endParaRPr lang="en-US" altLang="ja-JP" sz="2000" dirty="0"/>
          </a:p>
          <a:p>
            <a:r>
              <a:rPr lang="en-US" altLang="ja-JP" sz="2000" dirty="0"/>
              <a:t>    public double[] </a:t>
            </a:r>
            <a:r>
              <a:rPr lang="en-US" altLang="ja-JP" sz="2000" dirty="0" err="1"/>
              <a:t>getXArray</a:t>
            </a:r>
            <a:r>
              <a:rPr lang="en-US" altLang="ja-JP" sz="2000" dirty="0"/>
              <a:t>() {</a:t>
            </a:r>
          </a:p>
          <a:p>
            <a:r>
              <a:rPr lang="en-US" altLang="ja-JP" sz="2000" dirty="0"/>
              <a:t>        return </a:t>
            </a:r>
            <a:r>
              <a:rPr lang="en-US" altLang="ja-JP" sz="2000" dirty="0" err="1"/>
              <a:t>xArray</a:t>
            </a:r>
            <a:r>
              <a:rPr lang="en-US" altLang="ja-JP" sz="2000" dirty="0"/>
              <a:t>;</a:t>
            </a:r>
          </a:p>
          <a:p>
            <a:r>
              <a:rPr lang="en-US" altLang="ja-JP" sz="2000" dirty="0"/>
              <a:t>    }</a:t>
            </a:r>
          </a:p>
          <a:p>
            <a:endParaRPr lang="en-US" altLang="ja-JP" sz="2000" dirty="0"/>
          </a:p>
          <a:p>
            <a:r>
              <a:rPr lang="en-US" altLang="ja-JP" sz="2000" dirty="0"/>
              <a:t>    public double[] </a:t>
            </a:r>
            <a:r>
              <a:rPr lang="en-US" altLang="ja-JP" sz="2000" dirty="0" err="1"/>
              <a:t>getYArray</a:t>
            </a:r>
            <a:r>
              <a:rPr lang="en-US" altLang="ja-JP" sz="2000" dirty="0"/>
              <a:t>() {</a:t>
            </a:r>
          </a:p>
          <a:p>
            <a:r>
              <a:rPr lang="en-US" altLang="ja-JP" sz="2000" dirty="0"/>
              <a:t>        return </a:t>
            </a:r>
            <a:r>
              <a:rPr lang="en-US" altLang="ja-JP" sz="2000" dirty="0" err="1"/>
              <a:t>yArray</a:t>
            </a:r>
            <a:r>
              <a:rPr lang="en-US" altLang="ja-JP" sz="2000" dirty="0"/>
              <a:t>;</a:t>
            </a:r>
          </a:p>
          <a:p>
            <a:r>
              <a:rPr lang="en-US" altLang="ja-JP" sz="2000" dirty="0"/>
              <a:t>    </a:t>
            </a:r>
            <a:r>
              <a:rPr lang="en-US" altLang="ja-JP" sz="2000" dirty="0" smtClean="0"/>
              <a:t>}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:</a:t>
            </a:r>
            <a:endParaRPr lang="en-US" altLang="ja-JP" sz="2000" dirty="0"/>
          </a:p>
        </p:txBody>
      </p:sp>
      <p:sp>
        <p:nvSpPr>
          <p:cNvPr id="5" name="四角形吹き出し 4"/>
          <p:cNvSpPr/>
          <p:nvPr/>
        </p:nvSpPr>
        <p:spPr>
          <a:xfrm>
            <a:off x="6156176" y="2924944"/>
            <a:ext cx="2736304" cy="1368152"/>
          </a:xfrm>
          <a:prstGeom prst="wedgeRectCallout">
            <a:avLst>
              <a:gd name="adj1" fmla="val -56725"/>
              <a:gd name="adj2" fmla="val 620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/>
              <a:t>X</a:t>
            </a:r>
            <a:r>
              <a:rPr kumimoji="1" lang="ja-JP" altLang="en-US" dirty="0" smtClean="0"/>
              <a:t>座標の値の配列</a:t>
            </a:r>
            <a:endParaRPr kumimoji="1" lang="en-US" altLang="ja-JP" dirty="0" smtClean="0"/>
          </a:p>
          <a:p>
            <a:r>
              <a:rPr lang="en-US" altLang="ja-JP" dirty="0" smtClean="0"/>
              <a:t>Y</a:t>
            </a:r>
            <a:r>
              <a:rPr lang="ja-JP" altLang="en-US" dirty="0" smtClean="0"/>
              <a:t>座標の値の配列</a:t>
            </a:r>
            <a:endParaRPr lang="en-US" altLang="ja-JP" dirty="0" smtClean="0"/>
          </a:p>
          <a:p>
            <a:r>
              <a:rPr kumimoji="1" lang="ja-JP" altLang="en-US" dirty="0" smtClean="0"/>
              <a:t>で表現</a:t>
            </a:r>
            <a:endParaRPr kumimoji="1" lang="ja-JP" altLang="en-US" dirty="0"/>
          </a:p>
        </p:txBody>
      </p:sp>
      <p:sp>
        <p:nvSpPr>
          <p:cNvPr id="6" name="右中かっこ 5"/>
          <p:cNvSpPr/>
          <p:nvPr/>
        </p:nvSpPr>
        <p:spPr>
          <a:xfrm>
            <a:off x="5508104" y="3068960"/>
            <a:ext cx="432048" cy="288032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86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ステップ</a:t>
            </a:r>
            <a:r>
              <a:rPr lang="ja-JP" altLang="en-US" dirty="0"/>
              <a:t>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モデルクラス </a:t>
            </a:r>
            <a:r>
              <a:rPr kumimoji="1" lang="en-US" altLang="ja-JP" dirty="0" err="1" smtClean="0"/>
              <a:t>TinyMapModel</a:t>
            </a:r>
            <a:r>
              <a:rPr lang="ja-JP" altLang="en-US" dirty="0"/>
              <a:t> </a:t>
            </a:r>
            <a:r>
              <a:rPr kumimoji="1" lang="ja-JP" altLang="en-US" dirty="0" smtClean="0"/>
              <a:t>を作成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シェープファイルの指定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ポリライン集合の取得</a:t>
            </a:r>
            <a:endParaRPr lang="en-US" altLang="ja-JP" dirty="0" smtClean="0"/>
          </a:p>
          <a:p>
            <a:pPr lvl="1"/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投影法の指定</a:t>
            </a:r>
            <a:endParaRPr kumimoji="1" lang="ja-JP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3568" y="3863181"/>
            <a:ext cx="7488832" cy="255454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public class </a:t>
            </a:r>
            <a:r>
              <a:rPr lang="en-US" altLang="ja-JP" sz="2000" dirty="0" err="1"/>
              <a:t>TinyMapModel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{</a:t>
            </a:r>
          </a:p>
          <a:p>
            <a:endParaRPr lang="en-US" altLang="ja-JP" sz="2000" dirty="0"/>
          </a:p>
          <a:p>
            <a:r>
              <a:rPr kumimoji="1" lang="en-US" altLang="ja-JP" sz="2000" dirty="0" smtClean="0"/>
              <a:t>    public </a:t>
            </a:r>
            <a:r>
              <a:rPr kumimoji="1" lang="en-US" altLang="ja-JP" sz="2000" dirty="0" err="1" smtClean="0"/>
              <a:t>TinyMapModel</a:t>
            </a:r>
            <a:r>
              <a:rPr kumimoji="1" lang="en-US" altLang="ja-JP" sz="2000" dirty="0" smtClean="0"/>
              <a:t>(File file) {…}</a:t>
            </a:r>
          </a:p>
          <a:p>
            <a:endParaRPr lang="en-US" altLang="ja-JP" sz="2000" dirty="0" smtClean="0"/>
          </a:p>
          <a:p>
            <a:r>
              <a:rPr lang="ja-JP" altLang="en-US" sz="2000" dirty="0" smtClean="0"/>
              <a:t>    </a:t>
            </a:r>
            <a:r>
              <a:rPr lang="en-US" altLang="ja-JP" sz="2000" dirty="0" smtClean="0"/>
              <a:t>public </a:t>
            </a:r>
            <a:r>
              <a:rPr lang="en-US" altLang="ja-JP" sz="2000" dirty="0"/>
              <a:t>void </a:t>
            </a:r>
            <a:r>
              <a:rPr lang="en-US" altLang="ja-JP" sz="2000" dirty="0" err="1"/>
              <a:t>loadLines</a:t>
            </a:r>
            <a:r>
              <a:rPr lang="en-US" altLang="ja-JP" sz="2000" dirty="0"/>
              <a:t>() </a:t>
            </a:r>
            <a:r>
              <a:rPr lang="en-US" altLang="ja-JP" sz="2000" dirty="0" smtClean="0"/>
              <a:t>{…}</a:t>
            </a:r>
          </a:p>
          <a:p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public </a:t>
            </a:r>
            <a:r>
              <a:rPr lang="en-US" altLang="ja-JP" sz="2000" dirty="0"/>
              <a:t>Stream&lt;</a:t>
            </a:r>
            <a:r>
              <a:rPr lang="en-US" altLang="ja-JP" sz="2000" dirty="0" err="1"/>
              <a:t>TinyMapPolyline</a:t>
            </a:r>
            <a:r>
              <a:rPr lang="en-US" altLang="ja-JP" sz="2000" dirty="0"/>
              <a:t>&gt; stream() {…}</a:t>
            </a:r>
          </a:p>
          <a:p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853867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ステップ２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テストパターンの</a:t>
            </a:r>
            <a:r>
              <a:rPr kumimoji="1" lang="ja-JP" altLang="en-US" dirty="0" smtClean="0"/>
              <a:t>表示</a:t>
            </a:r>
            <a:endParaRPr kumimoji="1" lang="en-US" altLang="ja-JP" dirty="0" smtClean="0"/>
          </a:p>
          <a:p>
            <a:pPr lvl="1"/>
            <a:r>
              <a:rPr lang="en-US" altLang="ja-JP" dirty="0" err="1" smtClean="0"/>
              <a:t>TinyMapViewController</a:t>
            </a:r>
            <a:endParaRPr kumimoji="1"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6" y="2708920"/>
            <a:ext cx="8543292" cy="31700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private </a:t>
            </a:r>
            <a:r>
              <a:rPr lang="en-US" altLang="ja-JP" sz="2000" dirty="0"/>
              <a:t>void </a:t>
            </a:r>
            <a:r>
              <a:rPr lang="en-US" altLang="ja-JP" sz="2000" dirty="0" err="1"/>
              <a:t>drawMapCanvas</a:t>
            </a:r>
            <a:r>
              <a:rPr lang="en-US" altLang="ja-JP" sz="2000" dirty="0"/>
              <a:t>() </a:t>
            </a:r>
            <a:r>
              <a:rPr lang="en-US" altLang="ja-JP" sz="2000" dirty="0" smtClean="0"/>
              <a:t>{</a:t>
            </a:r>
          </a:p>
          <a:p>
            <a:r>
              <a:rPr lang="en-US" altLang="ja-JP" sz="2000" dirty="0" smtClean="0"/>
              <a:t>    </a:t>
            </a:r>
            <a:r>
              <a:rPr lang="en-US" altLang="ja-JP" sz="2000" dirty="0" err="1" smtClean="0"/>
              <a:t>GraphicsContext</a:t>
            </a:r>
            <a:r>
              <a:rPr lang="en-US" altLang="ja-JP" sz="2000" dirty="0" smtClean="0"/>
              <a:t> </a:t>
            </a:r>
            <a:r>
              <a:rPr lang="en-US" altLang="ja-JP" sz="2000" dirty="0" err="1"/>
              <a:t>gc</a:t>
            </a:r>
            <a:r>
              <a:rPr lang="en-US" altLang="ja-JP" sz="2000" dirty="0"/>
              <a:t> = mapCanvas.getGraphicsContext2D();</a:t>
            </a:r>
          </a:p>
          <a:p>
            <a:r>
              <a:rPr lang="en-US" altLang="ja-JP" sz="2000" dirty="0"/>
              <a:t>    </a:t>
            </a:r>
            <a:r>
              <a:rPr lang="en-US" altLang="ja-JP" sz="2000" dirty="0" err="1" smtClean="0"/>
              <a:t>gc.setStroke</a:t>
            </a:r>
            <a:r>
              <a:rPr lang="en-US" altLang="ja-JP" sz="2000" dirty="0" smtClean="0"/>
              <a:t>(</a:t>
            </a:r>
            <a:r>
              <a:rPr lang="en-US" altLang="ja-JP" sz="2000" dirty="0" err="1" smtClean="0"/>
              <a:t>Color.LIGHTGREEN</a:t>
            </a:r>
            <a:r>
              <a:rPr lang="en-US" altLang="ja-JP" sz="2000" dirty="0" smtClean="0"/>
              <a:t>);</a:t>
            </a:r>
          </a:p>
          <a:p>
            <a:endParaRPr lang="en-US" altLang="ja-JP" sz="2000" dirty="0"/>
          </a:p>
          <a:p>
            <a:r>
              <a:rPr lang="en-US" altLang="ja-JP" sz="2000" dirty="0" smtClean="0"/>
              <a:t>    </a:t>
            </a:r>
            <a:r>
              <a:rPr lang="en-US" altLang="ja-JP" sz="2000" dirty="0" err="1"/>
              <a:t>mapModel.stream</a:t>
            </a:r>
            <a:r>
              <a:rPr lang="en-US" altLang="ja-JP" sz="2000" dirty="0"/>
              <a:t>().</a:t>
            </a:r>
            <a:r>
              <a:rPr lang="en-US" altLang="ja-JP" sz="2000" dirty="0" err="1"/>
              <a:t>forEach</a:t>
            </a:r>
            <a:r>
              <a:rPr lang="en-US" altLang="ja-JP" sz="2000" dirty="0"/>
              <a:t>(polyline </a:t>
            </a:r>
            <a:r>
              <a:rPr lang="en-US" altLang="ja-JP" sz="2000" dirty="0" smtClean="0"/>
              <a:t>-&gt;</a:t>
            </a:r>
          </a:p>
          <a:p>
            <a:r>
              <a:rPr lang="en-US" altLang="ja-JP" sz="2000" dirty="0" smtClean="0"/>
              <a:t>        </a:t>
            </a:r>
            <a:r>
              <a:rPr lang="en-US" altLang="ja-JP" sz="2000" dirty="0" err="1" smtClean="0"/>
              <a:t>gc.strokePolyline</a:t>
            </a:r>
            <a:r>
              <a:rPr lang="en-US" altLang="ja-JP" sz="2000" dirty="0" smtClean="0"/>
              <a:t>(</a:t>
            </a:r>
            <a:r>
              <a:rPr lang="en-US" altLang="ja-JP" sz="2000" dirty="0" err="1" smtClean="0"/>
              <a:t>polyline.getXArray</a:t>
            </a:r>
            <a:r>
              <a:rPr lang="en-US" altLang="ja-JP" sz="2000" dirty="0" smtClean="0"/>
              <a:t>(),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                    </a:t>
            </a:r>
            <a:r>
              <a:rPr lang="en-US" altLang="ja-JP" sz="2000" dirty="0" smtClean="0"/>
              <a:t> </a:t>
            </a:r>
            <a:r>
              <a:rPr lang="en-US" altLang="ja-JP" sz="2000" dirty="0" err="1"/>
              <a:t>polyline.getYArray</a:t>
            </a:r>
            <a:r>
              <a:rPr lang="en-US" altLang="ja-JP" sz="2000" dirty="0" smtClean="0"/>
              <a:t>(),</a:t>
            </a:r>
          </a:p>
          <a:p>
            <a:r>
              <a:rPr lang="en-US" altLang="ja-JP" sz="2000" dirty="0" smtClean="0"/>
              <a:t> </a:t>
            </a:r>
            <a:r>
              <a:rPr lang="ja-JP" altLang="en-US" sz="2000" dirty="0"/>
              <a:t> </a:t>
            </a:r>
            <a:r>
              <a:rPr lang="ja-JP" altLang="en-US" sz="2000" dirty="0" smtClean="0"/>
              <a:t>                        </a:t>
            </a:r>
            <a:r>
              <a:rPr lang="en-US" altLang="ja-JP" sz="2000" dirty="0" err="1" smtClean="0"/>
              <a:t>polyline.size</a:t>
            </a:r>
            <a:r>
              <a:rPr lang="en-US" altLang="ja-JP" sz="2000" dirty="0"/>
              <a:t>());</a:t>
            </a:r>
          </a:p>
          <a:p>
            <a:r>
              <a:rPr lang="en-US" altLang="ja-JP" sz="2000" dirty="0" smtClean="0"/>
              <a:t>    );</a:t>
            </a:r>
            <a:endParaRPr lang="en-US" altLang="ja-JP" sz="2000" dirty="0"/>
          </a:p>
          <a:p>
            <a:r>
              <a:rPr lang="en-US" altLang="ja-JP" sz="2000" dirty="0" smtClean="0"/>
              <a:t>}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957719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ステップ２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348880"/>
            <a:ext cx="583347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004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ステップ</a:t>
            </a:r>
            <a:r>
              <a:rPr lang="ja-JP" altLang="en-US" dirty="0"/>
              <a:t>３</a:t>
            </a:r>
            <a:endParaRPr kumimoji="1" lang="ja-JP" altLang="en-US" dirty="0"/>
          </a:p>
        </p:txBody>
      </p:sp>
      <p:sp>
        <p:nvSpPr>
          <p:cNvPr id="9" name="ホームベース 8"/>
          <p:cNvSpPr/>
          <p:nvPr/>
        </p:nvSpPr>
        <p:spPr>
          <a:xfrm rot="5400000">
            <a:off x="990075" y="1160748"/>
            <a:ext cx="720080" cy="1800200"/>
          </a:xfrm>
          <a:prstGeom prst="homePlate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/>
              <a:t>ステップ３</a:t>
            </a:r>
            <a:endParaRPr kumimoji="1" lang="ja-JP" altLang="en-US" sz="2000" dirty="0"/>
          </a:p>
        </p:txBody>
      </p:sp>
      <p:sp>
        <p:nvSpPr>
          <p:cNvPr id="15" name="1 つの角を切り取った四角形 14"/>
          <p:cNvSpPr/>
          <p:nvPr/>
        </p:nvSpPr>
        <p:spPr>
          <a:xfrm>
            <a:off x="2555776" y="1700808"/>
            <a:ext cx="4392488" cy="648072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拡大・縮小、スクロール操作</a:t>
            </a:r>
            <a:endParaRPr kumimoji="1" lang="ja-JP" altLang="en-US" sz="2000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65" y="3212976"/>
            <a:ext cx="3339081" cy="331236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2632050"/>
            <a:ext cx="45910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411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ステップ３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381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マウスドラッグで平行移動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200" y="2110581"/>
            <a:ext cx="8435280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// </a:t>
            </a:r>
            <a:r>
              <a:rPr lang="ja-JP" altLang="en-US" dirty="0"/>
              <a:t>ドラッグで平行移動するための開始場所保持</a:t>
            </a:r>
          </a:p>
          <a:p>
            <a:r>
              <a:rPr lang="en-US" altLang="ja-JP" dirty="0" err="1" smtClean="0"/>
              <a:t>mapCanvas.setOnMousePressed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ev</a:t>
            </a:r>
            <a:r>
              <a:rPr lang="ja-JP" altLang="en-US" dirty="0"/>
              <a:t> </a:t>
            </a:r>
            <a:r>
              <a:rPr lang="en-US" altLang="ja-JP" dirty="0" smtClean="0"/>
              <a:t>-&gt; </a:t>
            </a:r>
            <a:r>
              <a:rPr lang="en-US" altLang="ja-JP" dirty="0"/>
              <a:t>{</a:t>
            </a:r>
          </a:p>
          <a:p>
            <a:r>
              <a:rPr lang="en-US" altLang="ja-JP" dirty="0" smtClean="0"/>
              <a:t>    </a:t>
            </a:r>
            <a:r>
              <a:rPr lang="en-US" altLang="ja-JP" dirty="0" err="1" smtClean="0"/>
              <a:t>dragStartPoint</a:t>
            </a:r>
            <a:r>
              <a:rPr lang="en-US" altLang="ja-JP" dirty="0" smtClean="0"/>
              <a:t> </a:t>
            </a:r>
            <a:r>
              <a:rPr lang="en-US" altLang="ja-JP" dirty="0"/>
              <a:t>= new </a:t>
            </a:r>
            <a:r>
              <a:rPr lang="en-US" altLang="ja-JP" dirty="0" smtClean="0"/>
              <a:t>Point2D(</a:t>
            </a:r>
            <a:r>
              <a:rPr lang="en-US" altLang="ja-JP" dirty="0" err="1" smtClean="0"/>
              <a:t>ev.getSceneX</a:t>
            </a:r>
            <a:r>
              <a:rPr lang="en-US" altLang="ja-JP" dirty="0"/>
              <a:t>(), </a:t>
            </a:r>
            <a:r>
              <a:rPr lang="en-US" altLang="ja-JP" dirty="0" err="1" smtClean="0"/>
              <a:t>ev.getSceneY</a:t>
            </a:r>
            <a:r>
              <a:rPr lang="en-US" altLang="ja-JP" dirty="0"/>
              <a:t>());</a:t>
            </a:r>
          </a:p>
          <a:p>
            <a:r>
              <a:rPr lang="en-US" altLang="ja-JP" dirty="0"/>
              <a:t>    </a:t>
            </a:r>
            <a:r>
              <a:rPr lang="en-US" altLang="ja-JP" dirty="0" err="1" smtClean="0"/>
              <a:t>mapTranslateAtDragStart</a:t>
            </a:r>
            <a:r>
              <a:rPr lang="en-US" altLang="ja-JP" dirty="0" smtClean="0"/>
              <a:t> </a:t>
            </a:r>
            <a:r>
              <a:rPr lang="en-US" altLang="ja-JP" dirty="0"/>
              <a:t>= </a:t>
            </a:r>
            <a:r>
              <a:rPr lang="en-US" altLang="ja-JP" dirty="0" err="1"/>
              <a:t>mapTranslate</a:t>
            </a:r>
            <a:r>
              <a:rPr lang="en-US" altLang="ja-JP" dirty="0"/>
              <a:t>;</a:t>
            </a:r>
          </a:p>
          <a:p>
            <a:r>
              <a:rPr lang="en-US" altLang="ja-JP" dirty="0" smtClean="0"/>
              <a:t>});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7200" y="3789040"/>
            <a:ext cx="8435280" cy="286232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// </a:t>
            </a:r>
            <a:r>
              <a:rPr lang="ja-JP" altLang="en-US" dirty="0"/>
              <a:t>ドラッグで平行</a:t>
            </a:r>
            <a:r>
              <a:rPr lang="ja-JP" altLang="en-US" dirty="0" smtClean="0"/>
              <a:t>移動</a:t>
            </a:r>
            <a:endParaRPr lang="en-US" altLang="ja-JP" dirty="0" smtClean="0"/>
          </a:p>
          <a:p>
            <a:r>
              <a:rPr lang="en-US" altLang="ja-JP" dirty="0" err="1" smtClean="0"/>
              <a:t>mapCanvas.setOnMouseDragged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ev</a:t>
            </a:r>
            <a:r>
              <a:rPr lang="en-US" altLang="ja-JP" dirty="0" smtClean="0"/>
              <a:t> -&gt; </a:t>
            </a:r>
            <a:r>
              <a:rPr lang="en-US" altLang="ja-JP" dirty="0"/>
              <a:t>{</a:t>
            </a:r>
          </a:p>
          <a:p>
            <a:r>
              <a:rPr lang="en-US" altLang="ja-JP" dirty="0"/>
              <a:t>    </a:t>
            </a:r>
            <a:r>
              <a:rPr lang="en-US" altLang="ja-JP" dirty="0" smtClean="0"/>
              <a:t>Point2D drag </a:t>
            </a:r>
            <a:r>
              <a:rPr lang="en-US" altLang="ja-JP" dirty="0"/>
              <a:t>= new </a:t>
            </a:r>
            <a:r>
              <a:rPr lang="en-US" altLang="ja-JP" dirty="0" smtClean="0"/>
              <a:t>Point2D(</a:t>
            </a:r>
            <a:r>
              <a:rPr lang="en-US" altLang="ja-JP" dirty="0" err="1" smtClean="0"/>
              <a:t>ev.getSceneX</a:t>
            </a:r>
            <a:r>
              <a:rPr lang="en-US" altLang="ja-JP" dirty="0"/>
              <a:t>(), </a:t>
            </a:r>
            <a:r>
              <a:rPr lang="en-US" altLang="ja-JP" dirty="0" err="1" smtClean="0"/>
              <a:t>ev.getSceneY</a:t>
            </a:r>
            <a:r>
              <a:rPr lang="en-US" altLang="ja-JP" dirty="0"/>
              <a:t>());</a:t>
            </a:r>
          </a:p>
          <a:p>
            <a:r>
              <a:rPr lang="en-US" altLang="ja-JP" dirty="0"/>
              <a:t>   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mapTranslate</a:t>
            </a:r>
            <a:r>
              <a:rPr lang="en-US" altLang="ja-JP" dirty="0" smtClean="0"/>
              <a:t> = </a:t>
            </a:r>
            <a:r>
              <a:rPr lang="en-US" altLang="ja-JP" dirty="0" err="1" smtClean="0"/>
              <a:t>mapTranslateAtDragStart.add</a:t>
            </a:r>
            <a:r>
              <a:rPr lang="en-US" altLang="ja-JP" dirty="0" smtClean="0"/>
              <a:t>(</a:t>
            </a:r>
          </a:p>
          <a:p>
            <a:r>
              <a:rPr lang="en-US" altLang="ja-JP" dirty="0" smtClean="0"/>
              <a:t>        </a:t>
            </a:r>
            <a:r>
              <a:rPr lang="en-US" altLang="ja-JP" dirty="0" err="1" smtClean="0"/>
              <a:t>drag.subtract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dragStartPoint</a:t>
            </a:r>
            <a:r>
              <a:rPr lang="en-US" altLang="ja-JP" dirty="0"/>
              <a:t>));</a:t>
            </a:r>
          </a:p>
          <a:p>
            <a:r>
              <a:rPr lang="en-US" altLang="ja-JP" dirty="0"/>
              <a:t>    </a:t>
            </a:r>
            <a:r>
              <a:rPr lang="en-US" altLang="ja-JP" dirty="0" err="1" smtClean="0"/>
              <a:t>mapTransform.setToTransform</a:t>
            </a:r>
            <a:r>
              <a:rPr lang="en-US" altLang="ja-JP" dirty="0"/>
              <a:t>(</a:t>
            </a:r>
          </a:p>
          <a:p>
            <a:r>
              <a:rPr lang="en-US" altLang="ja-JP" dirty="0"/>
              <a:t>    </a:t>
            </a:r>
            <a:r>
              <a:rPr lang="en-US" altLang="ja-JP" dirty="0" smtClean="0"/>
              <a:t>    </a:t>
            </a:r>
            <a:r>
              <a:rPr lang="en-US" altLang="ja-JP" dirty="0" err="1"/>
              <a:t>scaleProperty.get</a:t>
            </a:r>
            <a:r>
              <a:rPr lang="en-US" altLang="ja-JP" dirty="0"/>
              <a:t>(), 0f, </a:t>
            </a:r>
            <a:r>
              <a:rPr lang="en-US" altLang="ja-JP" dirty="0" err="1"/>
              <a:t>mapTranslate.getX</a:t>
            </a:r>
            <a:r>
              <a:rPr lang="en-US" altLang="ja-JP" dirty="0"/>
              <a:t>(),</a:t>
            </a:r>
          </a:p>
          <a:p>
            <a:r>
              <a:rPr lang="en-US" altLang="ja-JP" dirty="0"/>
              <a:t>     </a:t>
            </a:r>
            <a:r>
              <a:rPr lang="en-US" altLang="ja-JP" dirty="0" smtClean="0"/>
              <a:t>   </a:t>
            </a:r>
            <a:r>
              <a:rPr lang="en-US" altLang="ja-JP" dirty="0"/>
              <a:t>0f, -</a:t>
            </a:r>
            <a:r>
              <a:rPr lang="en-US" altLang="ja-JP" dirty="0" err="1"/>
              <a:t>scaleProperty.get</a:t>
            </a:r>
            <a:r>
              <a:rPr lang="en-US" altLang="ja-JP" dirty="0"/>
              <a:t>(), </a:t>
            </a:r>
            <a:r>
              <a:rPr lang="en-US" altLang="ja-JP" dirty="0" err="1"/>
              <a:t>mapTranslate.getY</a:t>
            </a:r>
            <a:r>
              <a:rPr lang="en-US" altLang="ja-JP" dirty="0" smtClean="0"/>
              <a:t>());</a:t>
            </a:r>
            <a:endParaRPr lang="en-US" altLang="ja-JP" dirty="0"/>
          </a:p>
          <a:p>
            <a:r>
              <a:rPr lang="en-US" altLang="ja-JP" dirty="0"/>
              <a:t>    </a:t>
            </a:r>
            <a:r>
              <a:rPr lang="en-US" altLang="ja-JP" dirty="0" err="1" smtClean="0"/>
              <a:t>drawMapCanvas</a:t>
            </a:r>
            <a:r>
              <a:rPr lang="en-US" altLang="ja-JP" dirty="0"/>
              <a:t>();</a:t>
            </a:r>
          </a:p>
          <a:p>
            <a:r>
              <a:rPr lang="en-US" altLang="ja-JP" dirty="0" smtClean="0"/>
              <a:t>});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66786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ステップ</a:t>
            </a:r>
            <a:r>
              <a:rPr lang="ja-JP" altLang="en-US" dirty="0"/>
              <a:t>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マウスホイールで拡大・縮小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560" y="2708920"/>
            <a:ext cx="8075240" cy="258532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mapCanvas.setOnScroll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ev</a:t>
            </a:r>
            <a:r>
              <a:rPr lang="en-US" altLang="ja-JP" dirty="0" smtClean="0"/>
              <a:t> </a:t>
            </a:r>
            <a:r>
              <a:rPr lang="en-US" altLang="ja-JP" dirty="0"/>
              <a:t>-&gt; {</a:t>
            </a:r>
          </a:p>
          <a:p>
            <a:r>
              <a:rPr lang="en-US" altLang="ja-JP" dirty="0"/>
              <a:t>    </a:t>
            </a:r>
            <a:r>
              <a:rPr lang="en-US" altLang="ja-JP" dirty="0" err="1" smtClean="0"/>
              <a:t>scaleProperty.set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ev.getDeltaY</a:t>
            </a:r>
            <a:r>
              <a:rPr lang="en-US" altLang="ja-JP" dirty="0"/>
              <a:t>() &gt;= </a:t>
            </a:r>
            <a:r>
              <a:rPr lang="en-US" altLang="ja-JP" dirty="0" smtClean="0"/>
              <a:t>0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? </a:t>
            </a:r>
            <a:r>
              <a:rPr lang="en-US" altLang="ja-JP" dirty="0" err="1" smtClean="0"/>
              <a:t>scaleProperty.get</a:t>
            </a:r>
            <a:r>
              <a:rPr lang="en-US" altLang="ja-JP" dirty="0"/>
              <a:t>() * SCALE_RATE</a:t>
            </a:r>
          </a:p>
          <a:p>
            <a:r>
              <a:rPr lang="en-US" altLang="ja-JP" dirty="0"/>
              <a:t>        </a:t>
            </a:r>
            <a:r>
              <a:rPr lang="en-US" altLang="ja-JP" dirty="0" smtClean="0"/>
              <a:t>: </a:t>
            </a:r>
            <a:r>
              <a:rPr lang="en-US" altLang="ja-JP" dirty="0" err="1"/>
              <a:t>scaleProperty.get</a:t>
            </a:r>
            <a:r>
              <a:rPr lang="en-US" altLang="ja-JP" dirty="0"/>
              <a:t>() / </a:t>
            </a:r>
            <a:r>
              <a:rPr lang="en-US" altLang="ja-JP" dirty="0" smtClean="0"/>
              <a:t>SCALE_RATE);</a:t>
            </a:r>
            <a:endParaRPr lang="en-US" altLang="ja-JP" dirty="0"/>
          </a:p>
          <a:p>
            <a:r>
              <a:rPr lang="en-US" altLang="ja-JP" dirty="0" smtClean="0"/>
              <a:t>    </a:t>
            </a:r>
            <a:r>
              <a:rPr lang="en-US" altLang="ja-JP" dirty="0" err="1"/>
              <a:t>mapTransform.setToTransform</a:t>
            </a:r>
            <a:r>
              <a:rPr lang="en-US" altLang="ja-JP" dirty="0"/>
              <a:t>(</a:t>
            </a:r>
          </a:p>
          <a:p>
            <a:r>
              <a:rPr lang="en-US" altLang="ja-JP" dirty="0" smtClean="0"/>
              <a:t>        </a:t>
            </a:r>
            <a:r>
              <a:rPr lang="en-US" altLang="ja-JP" dirty="0" err="1"/>
              <a:t>scaleProperty.get</a:t>
            </a:r>
            <a:r>
              <a:rPr lang="en-US" altLang="ja-JP" dirty="0"/>
              <a:t>(), 0, </a:t>
            </a:r>
            <a:r>
              <a:rPr lang="en-US" altLang="ja-JP" dirty="0" err="1"/>
              <a:t>mapTranslate.getX</a:t>
            </a:r>
            <a:r>
              <a:rPr lang="en-US" altLang="ja-JP" dirty="0"/>
              <a:t>(),</a:t>
            </a:r>
          </a:p>
          <a:p>
            <a:r>
              <a:rPr lang="en-US" altLang="ja-JP" dirty="0"/>
              <a:t>        </a:t>
            </a:r>
            <a:r>
              <a:rPr lang="en-US" altLang="ja-JP" dirty="0" smtClean="0"/>
              <a:t>0</a:t>
            </a:r>
            <a:r>
              <a:rPr lang="en-US" altLang="ja-JP" dirty="0"/>
              <a:t>, -</a:t>
            </a:r>
            <a:r>
              <a:rPr lang="en-US" altLang="ja-JP" dirty="0" err="1"/>
              <a:t>scaleProperty.get</a:t>
            </a:r>
            <a:r>
              <a:rPr lang="en-US" altLang="ja-JP" dirty="0"/>
              <a:t>(), </a:t>
            </a:r>
            <a:r>
              <a:rPr lang="en-US" altLang="ja-JP" dirty="0" err="1"/>
              <a:t>mapTranslate.getY</a:t>
            </a:r>
            <a:r>
              <a:rPr lang="en-US" altLang="ja-JP" dirty="0" smtClean="0"/>
              <a:t>());</a:t>
            </a:r>
            <a:endParaRPr lang="en-US" altLang="ja-JP" dirty="0"/>
          </a:p>
          <a:p>
            <a:r>
              <a:rPr lang="en-US" altLang="ja-JP" dirty="0" smtClean="0"/>
              <a:t>    </a:t>
            </a:r>
            <a:r>
              <a:rPr lang="en-US" altLang="ja-JP" dirty="0" err="1"/>
              <a:t>drawMapCanvas</a:t>
            </a:r>
            <a:r>
              <a:rPr lang="en-US" altLang="ja-JP" dirty="0"/>
              <a:t>();</a:t>
            </a:r>
          </a:p>
          <a:p>
            <a:r>
              <a:rPr lang="en-US" altLang="ja-JP" dirty="0" smtClean="0"/>
              <a:t>});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00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ステップ</a:t>
            </a:r>
            <a:r>
              <a:rPr lang="ja-JP" altLang="en-US" dirty="0"/>
              <a:t>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/>
          <a:lstStyle/>
          <a:p>
            <a:r>
              <a:rPr kumimoji="1" lang="en-US" altLang="ja-JP" dirty="0" smtClean="0"/>
              <a:t>JavaFX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Beans</a:t>
            </a:r>
            <a:r>
              <a:rPr kumimoji="1" lang="ja-JP" altLang="en-US" dirty="0" smtClean="0"/>
              <a:t>プロパティ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値の変更を伝搬（通知）する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2996952"/>
            <a:ext cx="871296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private </a:t>
            </a:r>
            <a:r>
              <a:rPr lang="en-US" altLang="ja-JP" dirty="0" err="1"/>
              <a:t>DoubleProperty</a:t>
            </a:r>
            <a:r>
              <a:rPr lang="en-US" altLang="ja-JP" dirty="0"/>
              <a:t> </a:t>
            </a:r>
            <a:r>
              <a:rPr lang="en-US" altLang="ja-JP" b="1" dirty="0" err="1"/>
              <a:t>scaleProperty</a:t>
            </a:r>
            <a:r>
              <a:rPr lang="en-US" altLang="ja-JP" dirty="0"/>
              <a:t> = new </a:t>
            </a:r>
            <a:r>
              <a:rPr lang="en-US" altLang="ja-JP" dirty="0" err="1"/>
              <a:t>SimpleDoubleProperty</a:t>
            </a:r>
            <a:r>
              <a:rPr lang="en-US" altLang="ja-JP" dirty="0"/>
              <a:t>(1);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5373216"/>
            <a:ext cx="8712968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ja-JP" b="1" dirty="0" err="1" smtClean="0"/>
              <a:t>scaleProperty</a:t>
            </a:r>
            <a:r>
              <a:rPr lang="en-US" altLang="ja-JP" dirty="0" err="1" smtClean="0"/>
              <a:t>.</a:t>
            </a:r>
            <a:r>
              <a:rPr lang="en-US" altLang="ja-JP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addListener</a:t>
            </a:r>
            <a:r>
              <a:rPr lang="en-US" altLang="ja-JP" dirty="0"/>
              <a:t>((target, </a:t>
            </a:r>
            <a:r>
              <a:rPr lang="en-US" altLang="ja-JP" dirty="0" err="1"/>
              <a:t>oldValue</a:t>
            </a:r>
            <a:r>
              <a:rPr lang="en-US" altLang="ja-JP" dirty="0"/>
              <a:t>, </a:t>
            </a:r>
            <a:r>
              <a:rPr lang="en-US" altLang="ja-JP" dirty="0" err="1"/>
              <a:t>newValue</a:t>
            </a:r>
            <a:r>
              <a:rPr lang="en-US" altLang="ja-JP" dirty="0"/>
              <a:t>) -&gt; {</a:t>
            </a:r>
          </a:p>
          <a:p>
            <a:r>
              <a:rPr lang="en-US" altLang="ja-JP" dirty="0" smtClean="0"/>
              <a:t>    </a:t>
            </a:r>
            <a:r>
              <a:rPr lang="en-US" altLang="ja-JP" dirty="0" err="1" smtClean="0"/>
              <a:t>scaleLabel.setText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String.format</a:t>
            </a:r>
            <a:r>
              <a:rPr lang="en-US" altLang="ja-JP" dirty="0"/>
              <a:t>("1/%,d</a:t>
            </a:r>
            <a:r>
              <a:rPr lang="en-US" altLang="ja-JP" dirty="0" smtClean="0"/>
              <a:t>",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</a:t>
            </a:r>
            <a:r>
              <a:rPr lang="en-US" altLang="ja-JP" dirty="0"/>
              <a:t>(</a:t>
            </a:r>
            <a:r>
              <a:rPr lang="en-US" altLang="ja-JP" dirty="0" err="1"/>
              <a:t>int</a:t>
            </a:r>
            <a:r>
              <a:rPr lang="en-US" altLang="ja-JP" dirty="0"/>
              <a:t>) (1 / (</a:t>
            </a:r>
            <a:r>
              <a:rPr lang="en-US" altLang="ja-JP" dirty="0" err="1"/>
              <a:t>newValue.doubleValue</a:t>
            </a:r>
            <a:r>
              <a:rPr lang="en-US" altLang="ja-JP" dirty="0"/>
              <a:t>() * </a:t>
            </a:r>
            <a:r>
              <a:rPr lang="en-US" altLang="ja-JP" dirty="0" err="1"/>
              <a:t>dotPitchInMeter</a:t>
            </a:r>
            <a:r>
              <a:rPr lang="en-US" altLang="ja-JP" dirty="0"/>
              <a:t>))));</a:t>
            </a:r>
          </a:p>
          <a:p>
            <a:r>
              <a:rPr lang="en-US" altLang="ja-JP" dirty="0" smtClean="0"/>
              <a:t>});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252" y="508518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プロパティの値が変更されたら処理を実行する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2762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プロパティの定義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3761165"/>
            <a:ext cx="871296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ja-JP" b="1" dirty="0" err="1"/>
              <a:t>scaleProperty</a:t>
            </a:r>
            <a:r>
              <a:rPr lang="en-US" altLang="ja-JP" dirty="0" err="1"/>
              <a:t>.</a:t>
            </a:r>
            <a:r>
              <a:rPr lang="en-US" altLang="ja-JP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r>
              <a:rPr lang="en-US" altLang="ja-JP" dirty="0"/>
              <a:t>(1 / </a:t>
            </a:r>
            <a:r>
              <a:rPr lang="en-US" altLang="ja-JP" dirty="0" err="1" smtClean="0"/>
              <a:t>mapToScale</a:t>
            </a:r>
            <a:r>
              <a:rPr lang="en-US" altLang="ja-JP" dirty="0" smtClean="0"/>
              <a:t>(15_000_000</a:t>
            </a:r>
            <a:r>
              <a:rPr lang="en-US" altLang="ja-JP" dirty="0"/>
              <a:t>));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3252" y="345509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プロパティに値を設定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3252" y="4609003"/>
            <a:ext cx="871324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ja-JP" b="1" dirty="0" err="1"/>
              <a:t>scaleProperty</a:t>
            </a:r>
            <a:r>
              <a:rPr lang="en-US" altLang="ja-JP" dirty="0" err="1"/>
              <a:t>.</a:t>
            </a:r>
            <a:r>
              <a:rPr lang="en-US" altLang="ja-JP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</a:t>
            </a:r>
            <a:r>
              <a:rPr lang="en-US" altLang="ja-JP" dirty="0"/>
              <a:t>() * SCALE_RATE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3252" y="4288283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プロパティから値を取り出し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1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V:\jobs\presentation\JJUG_CCC_2016_Fall\地図表示\contents\Screenshot_Android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955" y="2149900"/>
            <a:ext cx="2530453" cy="450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この素晴らしい世界に祝福を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インターネットで簡単に地図を利用</a:t>
            </a:r>
            <a:endParaRPr kumimoji="1" lang="ja-JP" altLang="en-US" dirty="0"/>
          </a:p>
        </p:txBody>
      </p:sp>
      <p:pic>
        <p:nvPicPr>
          <p:cNvPr id="4" name="Picture 3" descr="V:\jobs\presentation\JJUG_CCC_2016_Fall\地図表示\contents\Screenshot_Android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741" y="2149900"/>
            <a:ext cx="2514161" cy="446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四角形吹き出し 6"/>
          <p:cNvSpPr/>
          <p:nvPr/>
        </p:nvSpPr>
        <p:spPr>
          <a:xfrm>
            <a:off x="3131840" y="2491176"/>
            <a:ext cx="2880320" cy="2376264"/>
          </a:xfrm>
          <a:prstGeom prst="wedgeRectCallout">
            <a:avLst>
              <a:gd name="adj1" fmla="val -79525"/>
              <a:gd name="adj2" fmla="val 229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z="2400" dirty="0" smtClean="0"/>
              <a:t>手に取って</a:t>
            </a:r>
            <a:endParaRPr kumimoji="1" lang="en-US" altLang="ja-JP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400" dirty="0" smtClean="0"/>
              <a:t>タップして</a:t>
            </a:r>
            <a:endParaRPr lang="en-US" altLang="ja-JP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z="2400" dirty="0" smtClean="0"/>
              <a:t>しゃべって</a:t>
            </a:r>
            <a:endParaRPr kumimoji="1" lang="en-US" altLang="ja-JP" sz="2400" dirty="0" smtClean="0"/>
          </a:p>
          <a:p>
            <a:pPr>
              <a:lnSpc>
                <a:spcPct val="150000"/>
              </a:lnSpc>
            </a:pPr>
            <a:r>
              <a:rPr lang="ja-JP" altLang="en-US" sz="2400" dirty="0" smtClean="0"/>
              <a:t>の</a:t>
            </a:r>
            <a:r>
              <a:rPr lang="en-US" altLang="ja-JP" sz="2400" dirty="0" smtClean="0"/>
              <a:t>3</a:t>
            </a:r>
            <a:r>
              <a:rPr lang="ja-JP" altLang="en-US" sz="2400" dirty="0" smtClean="0"/>
              <a:t>ステップで</a:t>
            </a:r>
            <a:r>
              <a:rPr lang="en-US" altLang="ja-JP" sz="2400" dirty="0" smtClean="0"/>
              <a:t>OK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9121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ステップ３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348880"/>
            <a:ext cx="583347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650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ステップ４</a:t>
            </a:r>
            <a:endParaRPr kumimoji="1" lang="ja-JP" altLang="en-US" dirty="0"/>
          </a:p>
        </p:txBody>
      </p:sp>
      <p:sp>
        <p:nvSpPr>
          <p:cNvPr id="10" name="ホームベース 9"/>
          <p:cNvSpPr/>
          <p:nvPr/>
        </p:nvSpPr>
        <p:spPr>
          <a:xfrm rot="5400000">
            <a:off x="990075" y="1160748"/>
            <a:ext cx="720080" cy="1800200"/>
          </a:xfrm>
          <a:prstGeom prst="homePlate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dirty="0" smtClean="0"/>
              <a:t>ステップ４</a:t>
            </a:r>
            <a:endParaRPr kumimoji="1" lang="ja-JP" altLang="en-US" sz="2000" dirty="0"/>
          </a:p>
        </p:txBody>
      </p:sp>
      <p:sp>
        <p:nvSpPr>
          <p:cNvPr id="16" name="1 つの角を切り取った四角形 15"/>
          <p:cNvSpPr/>
          <p:nvPr/>
        </p:nvSpPr>
        <p:spPr>
          <a:xfrm>
            <a:off x="2555776" y="1697713"/>
            <a:ext cx="4392488" cy="648072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シェープファイル読み込み</a:t>
            </a:r>
            <a:endParaRPr kumimoji="1" lang="ja-JP" altLang="en-US" sz="2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52935"/>
            <a:ext cx="3394720" cy="360937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2777832"/>
            <a:ext cx="45910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454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19" y="2780928"/>
            <a:ext cx="3454004" cy="367240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ステップ４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シェープファイル読み込みライブラリ</a:t>
            </a:r>
            <a:endParaRPr kumimoji="1" lang="en-US" altLang="ja-JP" dirty="0" smtClean="0"/>
          </a:p>
          <a:p>
            <a:pPr marL="400050" lvl="1" indent="0">
              <a:buNone/>
            </a:pPr>
            <a:r>
              <a:rPr lang="en-US" altLang="ja-JP" dirty="0" smtClean="0"/>
              <a:t>Java</a:t>
            </a:r>
            <a:r>
              <a:rPr lang="ja-JP" altLang="en-US" dirty="0" smtClean="0"/>
              <a:t> </a:t>
            </a:r>
            <a:r>
              <a:rPr lang="en-US" altLang="ja-JP" dirty="0" smtClean="0"/>
              <a:t>ESRI</a:t>
            </a:r>
            <a:r>
              <a:rPr lang="ja-JP" altLang="en-US" dirty="0" smtClean="0"/>
              <a:t> </a:t>
            </a:r>
            <a:r>
              <a:rPr lang="en-US" altLang="ja-JP" dirty="0" smtClean="0"/>
              <a:t>Shape</a:t>
            </a:r>
            <a:r>
              <a:rPr lang="ja-JP" altLang="en-US" dirty="0" smtClean="0"/>
              <a:t> </a:t>
            </a:r>
            <a:r>
              <a:rPr lang="en-US" altLang="ja-JP" dirty="0" smtClean="0"/>
              <a:t>File</a:t>
            </a:r>
            <a:r>
              <a:rPr lang="ja-JP" altLang="en-US" dirty="0" smtClean="0"/>
              <a:t> </a:t>
            </a:r>
            <a:r>
              <a:rPr lang="en-US" altLang="ja-JP" dirty="0" smtClean="0"/>
              <a:t>Reader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79712" y="2780928"/>
            <a:ext cx="6452151" cy="9848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-114300"/>
            <a:r>
              <a:rPr lang="en-US" altLang="ja-JP" dirty="0">
                <a:hlinkClick r:id="rId3"/>
              </a:rPr>
              <a:t>https://sourceforge.net/projects/javashapefilere/</a:t>
            </a:r>
            <a:endParaRPr lang="en-US" altLang="ja-JP" dirty="0"/>
          </a:p>
          <a:p>
            <a:pPr indent="-114300"/>
            <a:r>
              <a:rPr lang="en-US" altLang="ja-JP" sz="2000" dirty="0"/>
              <a:t>APL2.0</a:t>
            </a:r>
            <a:r>
              <a:rPr lang="ja-JP" altLang="en-US" sz="2000" dirty="0" smtClean="0"/>
              <a:t>ライセンス</a:t>
            </a:r>
            <a:endParaRPr lang="en-US" altLang="ja-JP" sz="2000" dirty="0"/>
          </a:p>
          <a:p>
            <a:pPr indent="-114300"/>
            <a:r>
              <a:rPr lang="en-US" altLang="ja-JP" sz="2000" dirty="0" smtClean="0"/>
              <a:t>JAR</a:t>
            </a:r>
            <a:r>
              <a:rPr lang="ja-JP" altLang="en-US" sz="2000" dirty="0" smtClean="0"/>
              <a:t>ファイル提供（</a:t>
            </a:r>
            <a:r>
              <a:rPr lang="en-US" altLang="ja-JP" sz="2000" dirty="0" smtClean="0"/>
              <a:t>1</a:t>
            </a:r>
            <a:r>
              <a:rPr lang="ja-JP" altLang="en-US" sz="2000" dirty="0" smtClean="0"/>
              <a:t>ファイル・</a:t>
            </a:r>
            <a:r>
              <a:rPr lang="en-US" altLang="ja-JP" sz="2000" dirty="0" smtClean="0"/>
              <a:t>37KB</a:t>
            </a:r>
            <a:r>
              <a:rPr lang="ja-JP" altLang="en-US" sz="2000" dirty="0" smtClean="0"/>
              <a:t>）</a:t>
            </a:r>
            <a:endParaRPr kumimoji="1" lang="ja-JP" altLang="en-US" sz="2000" dirty="0"/>
          </a:p>
        </p:txBody>
      </p:sp>
      <p:sp>
        <p:nvSpPr>
          <p:cNvPr id="6" name="正方形/長方形 5"/>
          <p:cNvSpPr/>
          <p:nvPr/>
        </p:nvSpPr>
        <p:spPr>
          <a:xfrm>
            <a:off x="654197" y="5733256"/>
            <a:ext cx="374441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937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924944"/>
            <a:ext cx="4591050" cy="32956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ステップ４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シェープファイルの選択画面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276872"/>
            <a:ext cx="5844209" cy="285844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851920" y="5556381"/>
            <a:ext cx="1224136" cy="6089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上カーブ矢印 6"/>
          <p:cNvSpPr/>
          <p:nvPr/>
        </p:nvSpPr>
        <p:spPr>
          <a:xfrm rot="19347985">
            <a:off x="5255958" y="5410536"/>
            <a:ext cx="1041075" cy="46631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961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変換のメソッド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13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参考資料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緯度経度、測地系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国土地理院 基本測量 日本の測地系</a:t>
            </a:r>
            <a:endParaRPr kumimoji="1" lang="en-US" altLang="ja-JP" dirty="0" smtClean="0"/>
          </a:p>
          <a:p>
            <a:pPr marL="457200" lvl="1" indent="0">
              <a:buNone/>
            </a:pPr>
            <a:r>
              <a:rPr lang="en-US" altLang="ja-JP" sz="2000" dirty="0"/>
              <a:t>http://www.gsi.go.jp/sokuchikijun/datum-main.html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158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謝辞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地図投影法の解説において次の素材を利用させていただきました。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「地図投影法学習のための地図画像素材集」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en-US" altLang="ja-JP" sz="1600" dirty="0">
                <a:hlinkClick r:id="rId2"/>
              </a:rPr>
              <a:t>http://user.numazu-ct.ac.jp/~</a:t>
            </a:r>
            <a:r>
              <a:rPr lang="en-US" altLang="ja-JP" sz="1600" dirty="0" smtClean="0">
                <a:hlinkClick r:id="rId2"/>
              </a:rPr>
              <a:t>tsato/tsato/graphics/map_projection/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73986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:\jobs\presentation\JJUG_CCC_2016_Fall\地図表示\contents\googlemap_overthewor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78" y="2087625"/>
            <a:ext cx="4653745" cy="465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だがしかし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世界全体を表示してみると</a:t>
            </a:r>
            <a:r>
              <a:rPr kumimoji="1" lang="en-US" altLang="ja-JP" dirty="0" smtClean="0"/>
              <a:t>‥‥</a:t>
            </a:r>
            <a:endParaRPr kumimoji="1" lang="ja-JP" altLang="en-US" dirty="0"/>
          </a:p>
        </p:txBody>
      </p:sp>
      <p:sp>
        <p:nvSpPr>
          <p:cNvPr id="5" name="四角形吹き出し 4"/>
          <p:cNvSpPr/>
          <p:nvPr/>
        </p:nvSpPr>
        <p:spPr>
          <a:xfrm>
            <a:off x="5652120" y="2491175"/>
            <a:ext cx="3207297" cy="1873929"/>
          </a:xfrm>
          <a:prstGeom prst="wedgeRectCallout">
            <a:avLst>
              <a:gd name="adj1" fmla="val -62997"/>
              <a:gd name="adj2" fmla="val 27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400" dirty="0" smtClean="0"/>
              <a:t>四角い</a:t>
            </a:r>
            <a:endParaRPr lang="en-US" altLang="ja-JP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400" dirty="0" smtClean="0"/>
              <a:t>北と南が巨大化</a:t>
            </a:r>
            <a:endParaRPr lang="en-US" altLang="ja-JP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400" dirty="0" smtClean="0"/>
              <a:t>南北端が切り捨て</a:t>
            </a:r>
            <a:endParaRPr lang="en-US" altLang="ja-JP" sz="2400" dirty="0" smtClean="0"/>
          </a:p>
          <a:p>
            <a:pPr>
              <a:lnSpc>
                <a:spcPct val="150000"/>
              </a:lnSpc>
            </a:pPr>
            <a:endParaRPr kumimoji="1" lang="en-US" altLang="ja-JP" sz="2400" dirty="0" smtClean="0"/>
          </a:p>
          <a:p>
            <a:pPr>
              <a:lnSpc>
                <a:spcPct val="150000"/>
              </a:lnSpc>
            </a:pP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19" y="5479659"/>
            <a:ext cx="3207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メルカトル図法で投影した地図</a:t>
            </a:r>
            <a:endParaRPr kumimoji="1" lang="ja-JP" altLang="en-US" sz="2800" dirty="0"/>
          </a:p>
        </p:txBody>
      </p:sp>
      <p:sp>
        <p:nvSpPr>
          <p:cNvPr id="7" name="下矢印 6"/>
          <p:cNvSpPr/>
          <p:nvPr/>
        </p:nvSpPr>
        <p:spPr>
          <a:xfrm>
            <a:off x="6876256" y="4793041"/>
            <a:ext cx="57606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5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だがしかし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正方形の画像タイルでズーム対応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7572" y="5949280"/>
            <a:ext cx="8535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国土地理院 地理院タイル仕様の説明から引用</a:t>
            </a:r>
            <a:r>
              <a:rPr lang="en-US" altLang="ja-JP" sz="1600" dirty="0" smtClean="0"/>
              <a:t>http</a:t>
            </a:r>
            <a:r>
              <a:rPr lang="en-US" altLang="ja-JP" sz="1600" dirty="0"/>
              <a:t>://maps.gsi.go.jp/development/siyou.html</a:t>
            </a:r>
            <a:endParaRPr kumimoji="1" lang="ja-JP" altLang="en-US" sz="1600" dirty="0"/>
          </a:p>
        </p:txBody>
      </p:sp>
      <p:sp>
        <p:nvSpPr>
          <p:cNvPr id="7" name="下矢印 6"/>
          <p:cNvSpPr/>
          <p:nvPr/>
        </p:nvSpPr>
        <p:spPr>
          <a:xfrm>
            <a:off x="6876256" y="4793041"/>
            <a:ext cx="57606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4" name="Picture 2" descr="タイル座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6742559" cy="371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四角形吹き出し 7"/>
          <p:cNvSpPr/>
          <p:nvPr/>
        </p:nvSpPr>
        <p:spPr>
          <a:xfrm>
            <a:off x="611560" y="4581128"/>
            <a:ext cx="2880320" cy="864096"/>
          </a:xfrm>
          <a:prstGeom prst="wedgeRectCallout">
            <a:avLst>
              <a:gd name="adj1" fmla="val 31813"/>
              <a:gd name="adj2" fmla="val -770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/>
              <a:t>Web</a:t>
            </a:r>
            <a:r>
              <a:rPr kumimoji="1" lang="ja-JP" altLang="en-US" dirty="0" smtClean="0"/>
              <a:t>アーキテクチャに</a:t>
            </a:r>
            <a:endParaRPr kumimoji="1" lang="en-US" altLang="ja-JP" dirty="0" smtClean="0"/>
          </a:p>
          <a:p>
            <a:r>
              <a:rPr lang="ja-JP" altLang="en-US" dirty="0"/>
              <a:t>適している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2529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V:\jobs\presentation\JJUG_CCC_2016_Fall\地図表示\contents\worldmap_webmerca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5" y="1473492"/>
            <a:ext cx="5078219" cy="512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地図に面積を求めるのは間違っているのだろうか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08104" y="366002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3) </a:t>
            </a:r>
            <a:r>
              <a:rPr kumimoji="1" lang="ja-JP" altLang="en-US" sz="2400" dirty="0" smtClean="0"/>
              <a:t>インド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08104" y="293692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2) </a:t>
            </a:r>
            <a:r>
              <a:rPr kumimoji="1" lang="ja-JP" altLang="en-US" sz="2400" dirty="0" smtClean="0"/>
              <a:t>カザフスタン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08104" y="2216848"/>
            <a:ext cx="2179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1) </a:t>
            </a:r>
            <a:r>
              <a:rPr kumimoji="1" lang="ja-JP" altLang="en-US" sz="2400" dirty="0" smtClean="0"/>
              <a:t>アラスカ</a:t>
            </a:r>
            <a:endParaRPr kumimoji="1" lang="ja-JP" altLang="en-US" sz="2400" dirty="0"/>
          </a:p>
        </p:txBody>
      </p:sp>
      <p:cxnSp>
        <p:nvCxnSpPr>
          <p:cNvPr id="9" name="直線矢印コネクタ 8"/>
          <p:cNvCxnSpPr>
            <a:stCxn id="8" idx="1"/>
          </p:cNvCxnSpPr>
          <p:nvPr/>
        </p:nvCxnSpPr>
        <p:spPr>
          <a:xfrm flipH="1">
            <a:off x="3995936" y="2447681"/>
            <a:ext cx="1512168" cy="2308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>
            <a:stCxn id="7" idx="1"/>
          </p:cNvCxnSpPr>
          <p:nvPr/>
        </p:nvCxnSpPr>
        <p:spPr>
          <a:xfrm flipH="1">
            <a:off x="2195736" y="3167761"/>
            <a:ext cx="33123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5" idx="1"/>
          </p:cNvCxnSpPr>
          <p:nvPr/>
        </p:nvCxnSpPr>
        <p:spPr>
          <a:xfrm flipH="1" flipV="1">
            <a:off x="2195736" y="3660020"/>
            <a:ext cx="3312368" cy="2308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5508104" y="4381653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問題）面積の大きい順に並べると？</a:t>
            </a:r>
            <a:endParaRPr lang="en-US" altLang="ja-JP" sz="2400" dirty="0"/>
          </a:p>
          <a:p>
            <a:endParaRPr kumimoji="1" lang="en-US" altLang="ja-JP" sz="2400" dirty="0" smtClean="0"/>
          </a:p>
          <a:p>
            <a:r>
              <a:rPr lang="ja-JP" altLang="en-US" sz="2400" dirty="0" smtClean="0"/>
              <a:t>解</a:t>
            </a:r>
            <a:r>
              <a:rPr lang="en-US" altLang="ja-JP" sz="2400" dirty="0" smtClean="0"/>
              <a:t>1: 1) &gt; 2) &gt; 3)</a:t>
            </a:r>
          </a:p>
          <a:p>
            <a:r>
              <a:rPr kumimoji="1" lang="ja-JP" altLang="en-US" sz="2400" dirty="0" smtClean="0"/>
              <a:t>解</a:t>
            </a:r>
            <a:r>
              <a:rPr kumimoji="1" lang="en-US" altLang="ja-JP" sz="2400" dirty="0" smtClean="0"/>
              <a:t>2: 3) &gt; 2) &gt; 1)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9917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V:\jobs\presentation\JJUG_CCC_2016_Fall\地図表示\contents\worldmap_webmercato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0" t="17069" r="23726" b="47828"/>
          <a:stretch/>
        </p:blipFill>
        <p:spPr bwMode="auto">
          <a:xfrm>
            <a:off x="420047" y="2321484"/>
            <a:ext cx="5155993" cy="348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地図に面積を求めるのは間違っているのだろうか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08104" y="366002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3) </a:t>
            </a:r>
            <a:r>
              <a:rPr kumimoji="1" lang="ja-JP" altLang="en-US" sz="2400" dirty="0" smtClean="0"/>
              <a:t>インド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08104" y="293692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2) </a:t>
            </a:r>
            <a:r>
              <a:rPr kumimoji="1" lang="ja-JP" altLang="en-US" sz="2400" dirty="0" smtClean="0"/>
              <a:t>カザフスタン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08104" y="2216848"/>
            <a:ext cx="2179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1) </a:t>
            </a:r>
            <a:r>
              <a:rPr kumimoji="1" lang="ja-JP" altLang="en-US" sz="2400" dirty="0" smtClean="0"/>
              <a:t>アラスカ</a:t>
            </a:r>
            <a:endParaRPr kumimoji="1" lang="ja-JP" altLang="en-US" sz="2400" dirty="0"/>
          </a:p>
        </p:txBody>
      </p:sp>
      <p:cxnSp>
        <p:nvCxnSpPr>
          <p:cNvPr id="9" name="直線矢印コネクタ 8"/>
          <p:cNvCxnSpPr>
            <a:stCxn id="8" idx="1"/>
          </p:cNvCxnSpPr>
          <p:nvPr/>
        </p:nvCxnSpPr>
        <p:spPr>
          <a:xfrm flipH="1">
            <a:off x="5148064" y="2447681"/>
            <a:ext cx="360040" cy="4052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>
            <a:stCxn id="7" idx="1"/>
          </p:cNvCxnSpPr>
          <p:nvPr/>
        </p:nvCxnSpPr>
        <p:spPr>
          <a:xfrm flipH="1">
            <a:off x="1835696" y="3167761"/>
            <a:ext cx="3672408" cy="54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1740302" y="3890852"/>
            <a:ext cx="3767802" cy="672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5508104" y="4381653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問題）面積の大きい順に並べると？</a:t>
            </a:r>
            <a:endParaRPr lang="en-US" altLang="ja-JP" sz="2400" dirty="0"/>
          </a:p>
          <a:p>
            <a:endParaRPr kumimoji="1" lang="en-US" altLang="ja-JP" sz="2400" dirty="0" smtClean="0"/>
          </a:p>
          <a:p>
            <a:r>
              <a:rPr lang="ja-JP" altLang="en-US" sz="2400" dirty="0" smtClean="0"/>
              <a:t>解</a:t>
            </a:r>
            <a:r>
              <a:rPr lang="en-US" altLang="ja-JP" sz="2400" dirty="0" smtClean="0"/>
              <a:t>1: 1) &gt; 2) &gt; 3)</a:t>
            </a:r>
          </a:p>
          <a:p>
            <a:r>
              <a:rPr kumimoji="1" lang="ja-JP" altLang="en-US" sz="2400" dirty="0" smtClean="0"/>
              <a:t>解</a:t>
            </a:r>
            <a:r>
              <a:rPr kumimoji="1" lang="en-US" altLang="ja-JP" sz="2400" dirty="0" smtClean="0"/>
              <a:t>2: 3) &gt; 2) &gt; 1)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6002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明瞭系">
      <a:majorFont>
        <a:latin typeface="Consolas"/>
        <a:ea typeface="メイリオ"/>
        <a:cs typeface=""/>
      </a:majorFont>
      <a:minorFont>
        <a:latin typeface="Consolas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29622</TotalTime>
  <Words>1906</Words>
  <Application>Microsoft Office PowerPoint</Application>
  <PresentationFormat>画面に合わせる (4:3)</PresentationFormat>
  <Paragraphs>475</Paragraphs>
  <Slides>56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56</vt:i4>
      </vt:variant>
    </vt:vector>
  </HeadingPairs>
  <TitlesOfParts>
    <vt:vector size="62" baseType="lpstr">
      <vt:lpstr>ＭＳ Ｐゴシック</vt:lpstr>
      <vt:lpstr>メイリオ</vt:lpstr>
      <vt:lpstr>Arial</vt:lpstr>
      <vt:lpstr>Calibri</vt:lpstr>
      <vt:lpstr>Consolas</vt:lpstr>
      <vt:lpstr>Office テーマ</vt:lpstr>
      <vt:lpstr>世界は四角ではない ～JavaFXで地図を描く～</vt:lpstr>
      <vt:lpstr>高橋 徹の自己紹介</vt:lpstr>
      <vt:lpstr>アジェンダ</vt:lpstr>
      <vt:lpstr>アジェンダ</vt:lpstr>
      <vt:lpstr>この素晴らしい世界に祝福を</vt:lpstr>
      <vt:lpstr>だがしかし</vt:lpstr>
      <vt:lpstr>だがしかし</vt:lpstr>
      <vt:lpstr>地図に面積を求めるのは間違っているのだろうか</vt:lpstr>
      <vt:lpstr>地図に面積を求めるのは間違っているのだろうか</vt:lpstr>
      <vt:lpstr>地図に面積を求めるのは間違っているのだろうか</vt:lpstr>
      <vt:lpstr>地図に面積を求めるのは間違っているのだろうか</vt:lpstr>
      <vt:lpstr>四角は地図の嘘</vt:lpstr>
      <vt:lpstr>四角は地図の嘘</vt:lpstr>
      <vt:lpstr>アジェンダ</vt:lpstr>
      <vt:lpstr>Re:ゼロから始める地図投影</vt:lpstr>
      <vt:lpstr>Re:ゼロから始める地図投影</vt:lpstr>
      <vt:lpstr>Re:ゼロから始める地図投影</vt:lpstr>
      <vt:lpstr>Re:ゼロから始める地図投影</vt:lpstr>
      <vt:lpstr>Re:ゼロから始める地図投影</vt:lpstr>
      <vt:lpstr>Re:ゼロから始める地図投影</vt:lpstr>
      <vt:lpstr>アジェンダ</vt:lpstr>
      <vt:lpstr>JavaFX駆け足紹介</vt:lpstr>
      <vt:lpstr>JavaFX駆け足紹介</vt:lpstr>
      <vt:lpstr>JavaFX開発環境（例）</vt:lpstr>
      <vt:lpstr>プログラムの構成（１）</vt:lpstr>
      <vt:lpstr>プログラムの構成（２）</vt:lpstr>
      <vt:lpstr>ステップ・バイ・ステップ目次</vt:lpstr>
      <vt:lpstr>ステップ０</vt:lpstr>
      <vt:lpstr>ステップ０</vt:lpstr>
      <vt:lpstr>ステップ０</vt:lpstr>
      <vt:lpstr>ステップ０</vt:lpstr>
      <vt:lpstr>ステップ０</vt:lpstr>
      <vt:lpstr>ステップ１</vt:lpstr>
      <vt:lpstr>ステップ１</vt:lpstr>
      <vt:lpstr>ステップ１</vt:lpstr>
      <vt:lpstr>ステップ１</vt:lpstr>
      <vt:lpstr>ステップ１</vt:lpstr>
      <vt:lpstr>ステップ１</vt:lpstr>
      <vt:lpstr>ステップ２</vt:lpstr>
      <vt:lpstr>ステップ２</vt:lpstr>
      <vt:lpstr>ステップ２</vt:lpstr>
      <vt:lpstr>ステップ２</vt:lpstr>
      <vt:lpstr>ステップ２</vt:lpstr>
      <vt:lpstr>ステップ２</vt:lpstr>
      <vt:lpstr>ステップ２</vt:lpstr>
      <vt:lpstr>ステップ３</vt:lpstr>
      <vt:lpstr>ステップ３</vt:lpstr>
      <vt:lpstr>ステップ３</vt:lpstr>
      <vt:lpstr>ステップ３</vt:lpstr>
      <vt:lpstr>ステップ３</vt:lpstr>
      <vt:lpstr>ステップ４</vt:lpstr>
      <vt:lpstr>ステップ４</vt:lpstr>
      <vt:lpstr>ステップ４</vt:lpstr>
      <vt:lpstr>変換のメソッド</vt:lpstr>
      <vt:lpstr>参考資料</vt:lpstr>
      <vt:lpstr>謝辞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世界は四角ではない</dc:title>
  <dc:creator>Toru Takahashi</dc:creator>
  <cp:lastModifiedBy>高橋徹</cp:lastModifiedBy>
  <cp:revision>131</cp:revision>
  <dcterms:created xsi:type="dcterms:W3CDTF">2016-11-05T12:13:06Z</dcterms:created>
  <dcterms:modified xsi:type="dcterms:W3CDTF">2016-11-29T00:26:12Z</dcterms:modified>
</cp:coreProperties>
</file>