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56" r:id="rId2"/>
    <p:sldId id="257" r:id="rId3"/>
    <p:sldId id="258" r:id="rId4"/>
    <p:sldId id="284" r:id="rId5"/>
    <p:sldId id="262" r:id="rId6"/>
    <p:sldId id="263" r:id="rId7"/>
    <p:sldId id="294" r:id="rId8"/>
    <p:sldId id="264" r:id="rId9"/>
    <p:sldId id="282" r:id="rId10"/>
    <p:sldId id="265" r:id="rId11"/>
    <p:sldId id="266" r:id="rId12"/>
    <p:sldId id="267" r:id="rId13"/>
    <p:sldId id="268" r:id="rId14"/>
    <p:sldId id="285" r:id="rId15"/>
    <p:sldId id="280" r:id="rId16"/>
    <p:sldId id="283" r:id="rId17"/>
    <p:sldId id="326" r:id="rId18"/>
    <p:sldId id="260" r:id="rId19"/>
    <p:sldId id="296" r:id="rId20"/>
    <p:sldId id="293" r:id="rId21"/>
    <p:sldId id="286" r:id="rId22"/>
    <p:sldId id="301" r:id="rId23"/>
    <p:sldId id="300" r:id="rId24"/>
    <p:sldId id="277" r:id="rId25"/>
    <p:sldId id="288" r:id="rId26"/>
    <p:sldId id="289" r:id="rId27"/>
    <p:sldId id="307" r:id="rId28"/>
    <p:sldId id="308" r:id="rId29"/>
    <p:sldId id="291" r:id="rId30"/>
    <p:sldId id="290" r:id="rId31"/>
    <p:sldId id="310" r:id="rId32"/>
    <p:sldId id="311" r:id="rId33"/>
    <p:sldId id="334" r:id="rId34"/>
    <p:sldId id="309" r:id="rId35"/>
    <p:sldId id="303" r:id="rId36"/>
    <p:sldId id="302" r:id="rId37"/>
    <p:sldId id="313" r:id="rId38"/>
    <p:sldId id="298" r:id="rId39"/>
    <p:sldId id="312" r:id="rId40"/>
    <p:sldId id="335" r:id="rId41"/>
    <p:sldId id="314" r:id="rId42"/>
    <p:sldId id="337" r:id="rId43"/>
    <p:sldId id="299" r:id="rId44"/>
    <p:sldId id="287" r:id="rId45"/>
    <p:sldId id="305" r:id="rId46"/>
    <p:sldId id="315" r:id="rId47"/>
    <p:sldId id="316" r:id="rId48"/>
    <p:sldId id="317" r:id="rId49"/>
    <p:sldId id="336" r:id="rId50"/>
    <p:sldId id="318" r:id="rId51"/>
    <p:sldId id="338" r:id="rId52"/>
    <p:sldId id="319" r:id="rId53"/>
    <p:sldId id="320" r:id="rId54"/>
    <p:sldId id="321" r:id="rId55"/>
    <p:sldId id="322" r:id="rId56"/>
    <p:sldId id="339" r:id="rId57"/>
    <p:sldId id="323" r:id="rId58"/>
    <p:sldId id="333" r:id="rId59"/>
    <p:sldId id="324" r:id="rId60"/>
    <p:sldId id="325" r:id="rId61"/>
    <p:sldId id="330" r:id="rId62"/>
    <p:sldId id="332" r:id="rId63"/>
    <p:sldId id="331" r:id="rId64"/>
    <p:sldId id="340" r:id="rId65"/>
    <p:sldId id="341" r:id="rId66"/>
    <p:sldId id="342" r:id="rId67"/>
    <p:sldId id="343" r:id="rId68"/>
    <p:sldId id="276" r:id="rId69"/>
    <p:sldId id="345" r:id="rId70"/>
    <p:sldId id="344" r:id="rId71"/>
    <p:sldId id="346" r:id="rId72"/>
    <p:sldId id="349" r:id="rId73"/>
    <p:sldId id="348" r:id="rId74"/>
    <p:sldId id="347" r:id="rId75"/>
    <p:sldId id="350" r:id="rId76"/>
    <p:sldId id="352" r:id="rId77"/>
    <p:sldId id="351" r:id="rId78"/>
    <p:sldId id="281" r:id="rId79"/>
    <p:sldId id="274" r:id="rId80"/>
    <p:sldId id="329" r:id="rId81"/>
    <p:sldId id="327" r:id="rId82"/>
    <p:sldId id="328" r:id="rId8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3283" autoAdjust="0"/>
  </p:normalViewPr>
  <p:slideViewPr>
    <p:cSldViewPr>
      <p:cViewPr>
        <p:scale>
          <a:sx n="66" d="100"/>
          <a:sy n="66" d="100"/>
        </p:scale>
        <p:origin x="1228" y="2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CA08C-7B78-44B4-A5CB-71D197AD7AC7}" type="datetimeFigureOut">
              <a:rPr kumimoji="1" lang="ja-JP" altLang="en-US" smtClean="0"/>
              <a:t>2016/12/2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77269-5F7B-40CE-A771-4962955CA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103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読書会</a:t>
            </a:r>
            <a:r>
              <a:rPr kumimoji="1" lang="en-US" altLang="ja-JP" dirty="0" smtClean="0"/>
              <a:t>BOF</a:t>
            </a:r>
            <a:r>
              <a:rPr kumimoji="1" lang="ja-JP" altLang="en-US" dirty="0" smtClean="0"/>
              <a:t>開催データ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通算</a:t>
            </a:r>
            <a:r>
              <a:rPr lang="en-US" altLang="ja-JP" dirty="0" smtClean="0"/>
              <a:t>206</a:t>
            </a:r>
            <a:r>
              <a:rPr lang="ja-JP" altLang="en-US" dirty="0" smtClean="0"/>
              <a:t>回、</a:t>
            </a:r>
            <a:r>
              <a:rPr lang="en-US" altLang="ja-JP" dirty="0"/>
              <a:t>30</a:t>
            </a:r>
            <a:r>
              <a:rPr lang="ja-JP" altLang="en-US" dirty="0" smtClean="0"/>
              <a:t>冊目、平均参加者数</a:t>
            </a:r>
            <a:r>
              <a:rPr lang="en-US" altLang="ja-JP" dirty="0" smtClean="0"/>
              <a:t>11.7</a:t>
            </a:r>
            <a:r>
              <a:rPr lang="ja-JP" altLang="en-US" dirty="0" smtClean="0"/>
              <a:t>人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DD62D-BD08-45F1-8CA5-30334EE90C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498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「ベイビーステップ」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087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「ベイビーステップ」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666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「ベイビーステップ」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12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「ベイビーステップ」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595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「ベイビーステップ」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545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「ベイビーステップ」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928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「ベイビーステップ」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616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「ベイビーステップ」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9861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「ベイビーステップ」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857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25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Q1)</a:t>
            </a:r>
            <a:r>
              <a:rPr kumimoji="1" lang="ja-JP" altLang="en-US" dirty="0" smtClean="0"/>
              <a:t>　メルカトル図法って知っていますか？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Note1)</a:t>
            </a:r>
            <a:r>
              <a:rPr kumimoji="1" lang="ja-JP" altLang="en-US" dirty="0" smtClean="0"/>
              <a:t> 厳密には</a:t>
            </a:r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メルカトル投影図法、準拠回転楕円体ではなく球体を使用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234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Q1)</a:t>
            </a:r>
            <a:r>
              <a:rPr kumimoji="1" lang="ja-JP" altLang="en-US" dirty="0" smtClean="0"/>
              <a:t>　メルカトル図法って知っていますか？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Note1)</a:t>
            </a:r>
            <a:r>
              <a:rPr kumimoji="1" lang="ja-JP" altLang="en-US" dirty="0" smtClean="0"/>
              <a:t> 厳密には</a:t>
            </a:r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メルカトル投影図法、準拠回転楕円体ではなく球体を使用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234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今回は標高を扱わないので、回転楕円体面とジオイドには言及せず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319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†1</a:t>
            </a:r>
            <a:r>
              <a:rPr kumimoji="1" lang="ja-JP" altLang="en-US" dirty="0" smtClean="0"/>
              <a:t>）特定の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点または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点から、すべての点への距離または方位が地図上でも正しく表される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397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†1</a:t>
            </a:r>
            <a:r>
              <a:rPr kumimoji="1" lang="ja-JP" altLang="en-US" dirty="0" smtClean="0"/>
              <a:t>）特定の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点または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点から、すべての点への距離または方位が地図上でも正しく表される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397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†1 NACIS: North American Cartographic Information Society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938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「ベイビーステップ」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49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tx2">
              <a:lumMod val="20000"/>
              <a:lumOff val="80000"/>
              <a:alpha val="75000"/>
            </a:schemeClr>
          </a:solidFill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080120"/>
          </a:xfrm>
          <a:solidFill>
            <a:schemeClr val="tx2">
              <a:lumMod val="75000"/>
              <a:alpha val="67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2016-12-03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2016-12-03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2016-12-03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38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 smtClean="0"/>
              <a:t>2016-12-03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est.hawaii.edu/pwessel/gshhg/index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javareading.com/bof/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d.hatena.ne.jp/torutk/" TargetMode="External"/><Relationship Id="rId4" Type="http://schemas.openxmlformats.org/officeDocument/2006/relationships/hyperlink" Target="http://www.torutk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file:///D:\java\jdk1.8.0_112\demo\javafx_samples\Ensemble8.jar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luonhq.com/labs/scene-builder/#download" TargetMode="External"/><Relationship Id="rId2" Type="http://schemas.openxmlformats.org/officeDocument/2006/relationships/hyperlink" Target="https://netbeans.org/download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acle.com/technetwork/java/javase/downloads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forge.net/projects/javashapefilere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trac.osgeo.org/proj4j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arcgis.com/java/latest/" TargetMode="External"/><Relationship Id="rId2" Type="http://schemas.openxmlformats.org/officeDocument/2006/relationships/hyperlink" Target="http://www.geotools.org/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www.gsi.go.jp/sokuchikijun/datum-main.html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user.numazu-ct.ac.jp/~tsato/tsato/graphics/map_projectio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file:///D:\work\java\jjug_ccc\2016fall\demo\earth3d.bat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b="1" dirty="0" smtClean="0"/>
              <a:t>世界は四角ではない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3600" dirty="0"/>
              <a:t>～</a:t>
            </a:r>
            <a:r>
              <a:rPr lang="en-US" altLang="ja-JP" sz="3600" dirty="0"/>
              <a:t>JavaFX</a:t>
            </a:r>
            <a:r>
              <a:rPr lang="ja-JP" altLang="en-US" sz="3600" dirty="0"/>
              <a:t>で</a:t>
            </a:r>
            <a:r>
              <a:rPr lang="ja-JP" altLang="en-US" sz="3600" dirty="0" smtClean="0"/>
              <a:t>地図を描く～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JJUG CCC Fall 2016 #ccc_e2</a:t>
            </a:r>
          </a:p>
          <a:p>
            <a:r>
              <a:rPr lang="ja-JP" altLang="en-US" dirty="0" smtClean="0"/>
              <a:t>高橋　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92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地図に面積を求めるのは間違っているのだろうか</a:t>
            </a:r>
            <a:endParaRPr kumimoji="1" lang="ja-JP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3" y="3135207"/>
            <a:ext cx="7099199" cy="359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832092" y="313370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3) </a:t>
            </a:r>
            <a:r>
              <a:rPr kumimoji="1" lang="ja-JP" altLang="en-US" sz="2400" dirty="0" smtClean="0"/>
              <a:t>インド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82592" y="267203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2) </a:t>
            </a:r>
            <a:r>
              <a:rPr kumimoji="1" lang="ja-JP" altLang="en-US" sz="2400" dirty="0" smtClean="0"/>
              <a:t>カザフスタン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16628" y="2612403"/>
            <a:ext cx="217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1) </a:t>
            </a:r>
            <a:r>
              <a:rPr kumimoji="1" lang="ja-JP" altLang="en-US" sz="2400" dirty="0" smtClean="0"/>
              <a:t>アラスカ</a:t>
            </a:r>
            <a:endParaRPr kumimoji="1" lang="ja-JP" altLang="en-US" sz="2400" dirty="0"/>
          </a:p>
        </p:txBody>
      </p:sp>
      <p:cxnSp>
        <p:nvCxnSpPr>
          <p:cNvPr id="10" name="直線矢印コネクタ 9"/>
          <p:cNvCxnSpPr>
            <a:stCxn id="9" idx="2"/>
          </p:cNvCxnSpPr>
          <p:nvPr/>
        </p:nvCxnSpPr>
        <p:spPr>
          <a:xfrm flipH="1">
            <a:off x="1648677" y="3074068"/>
            <a:ext cx="657728" cy="522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8" idx="2"/>
          </p:cNvCxnSpPr>
          <p:nvPr/>
        </p:nvCxnSpPr>
        <p:spPr>
          <a:xfrm flipH="1">
            <a:off x="5357088" y="3133700"/>
            <a:ext cx="193656" cy="692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7" idx="1"/>
          </p:cNvCxnSpPr>
          <p:nvPr/>
        </p:nvCxnSpPr>
        <p:spPr>
          <a:xfrm flipH="1">
            <a:off x="5897148" y="3364533"/>
            <a:ext cx="934944" cy="909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51520" y="1916832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グード図法で投影した世界地図、正積図法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730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地図に面積を求めるのは間違っているのだろうか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035736"/>
              </p:ext>
            </p:extLst>
          </p:nvPr>
        </p:nvGraphicFramePr>
        <p:xfrm>
          <a:off x="323528" y="2318186"/>
          <a:ext cx="822960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944216"/>
                <a:gridCol w="2016224"/>
                <a:gridCol w="2016224"/>
                <a:gridCol w="174888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国・州名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メルカトル図法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グード図法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統計データ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アラスカ州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781</a:t>
                      </a:r>
                      <a:r>
                        <a:rPr kumimoji="1" lang="ja-JP" altLang="en-US" sz="2000" dirty="0" smtClean="0"/>
                        <a:t>万</a:t>
                      </a:r>
                      <a:r>
                        <a:rPr kumimoji="1" lang="en-US" altLang="ja-JP" sz="2000" baseline="0" dirty="0" smtClean="0"/>
                        <a:t> km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endParaRPr kumimoji="1" lang="ja-JP" alt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142</a:t>
                      </a:r>
                      <a:r>
                        <a:rPr kumimoji="1" lang="ja-JP" altLang="en-US" sz="2000" dirty="0" smtClean="0"/>
                        <a:t>万</a:t>
                      </a:r>
                      <a:r>
                        <a:rPr kumimoji="1" lang="en-US" altLang="ja-JP" sz="2000" dirty="0" smtClean="0"/>
                        <a:t> </a:t>
                      </a:r>
                      <a:r>
                        <a:rPr kumimoji="1" lang="en-US" altLang="ja-JP" sz="2000" baseline="0" dirty="0" smtClean="0"/>
                        <a:t>km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172</a:t>
                      </a:r>
                      <a:r>
                        <a:rPr kumimoji="1" lang="ja-JP" altLang="en-US" sz="2000" dirty="0" smtClean="0"/>
                        <a:t>万</a:t>
                      </a:r>
                      <a:r>
                        <a:rPr kumimoji="1" lang="en-US" altLang="ja-JP" sz="2000" baseline="0" dirty="0" smtClean="0"/>
                        <a:t>km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カザフスタン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aseline="0" dirty="0" smtClean="0"/>
                        <a:t>639</a:t>
                      </a:r>
                      <a:r>
                        <a:rPr kumimoji="1" lang="ja-JP" altLang="en-US" sz="2000" baseline="0" dirty="0" smtClean="0"/>
                        <a:t>万</a:t>
                      </a:r>
                      <a:r>
                        <a:rPr kumimoji="1" lang="en-US" altLang="ja-JP" sz="2000" baseline="0" dirty="0" smtClean="0"/>
                        <a:t> km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284</a:t>
                      </a:r>
                      <a:r>
                        <a:rPr kumimoji="1" lang="ja-JP" altLang="en-US" sz="2000" dirty="0" smtClean="0"/>
                        <a:t>万</a:t>
                      </a:r>
                      <a:r>
                        <a:rPr kumimoji="1" lang="en-US" altLang="ja-JP" sz="2000" dirty="0" smtClean="0"/>
                        <a:t> </a:t>
                      </a:r>
                      <a:r>
                        <a:rPr kumimoji="1" lang="en-US" altLang="ja-JP" sz="2000" baseline="0" dirty="0" smtClean="0"/>
                        <a:t>km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282</a:t>
                      </a:r>
                      <a:r>
                        <a:rPr kumimoji="1" lang="ja-JP" altLang="en-US" sz="2000" dirty="0" smtClean="0"/>
                        <a:t>万</a:t>
                      </a:r>
                      <a:r>
                        <a:rPr kumimoji="1" lang="en-US" altLang="ja-JP" sz="2000" baseline="0" dirty="0" smtClean="0"/>
                        <a:t>km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インド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aseline="0" dirty="0" smtClean="0"/>
                        <a:t>377</a:t>
                      </a:r>
                      <a:r>
                        <a:rPr kumimoji="1" lang="ja-JP" altLang="en-US" sz="2000" baseline="0" dirty="0" smtClean="0"/>
                        <a:t>万</a:t>
                      </a:r>
                      <a:r>
                        <a:rPr kumimoji="1" lang="en-US" altLang="ja-JP" sz="2000" baseline="0" dirty="0" smtClean="0"/>
                        <a:t> km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317</a:t>
                      </a:r>
                      <a:r>
                        <a:rPr kumimoji="1" lang="ja-JP" altLang="en-US" sz="2000" dirty="0" smtClean="0"/>
                        <a:t>万</a:t>
                      </a:r>
                      <a:r>
                        <a:rPr kumimoji="1" lang="en-US" altLang="ja-JP" sz="2000" baseline="0" dirty="0" smtClean="0"/>
                        <a:t> km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329</a:t>
                      </a:r>
                      <a:r>
                        <a:rPr kumimoji="1" lang="ja-JP" altLang="en-US" sz="2000" dirty="0" smtClean="0"/>
                        <a:t>万</a:t>
                      </a:r>
                      <a:r>
                        <a:rPr kumimoji="1" lang="en-US" altLang="ja-JP" sz="2000" baseline="0" dirty="0" smtClean="0"/>
                        <a:t>km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95536" y="18448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投影法により投影された地図上の面積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15616" y="4581128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問題）面積の大きい順に並べると？</a:t>
            </a:r>
            <a:endParaRPr lang="en-US" altLang="ja-JP" sz="2400" dirty="0"/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A: 1) &gt; 2) &gt; 3)</a:t>
            </a:r>
          </a:p>
          <a:p>
            <a:r>
              <a:rPr kumimoji="1" lang="en-US" altLang="ja-JP" sz="2400" dirty="0" smtClean="0"/>
              <a:t>B: 3) &gt; 2) &gt; 1) </a:t>
            </a:r>
            <a:endParaRPr kumimoji="1" lang="ja-JP" altLang="en-US" sz="2400" dirty="0"/>
          </a:p>
        </p:txBody>
      </p:sp>
      <p:sp>
        <p:nvSpPr>
          <p:cNvPr id="7" name="角丸四角形 6"/>
          <p:cNvSpPr/>
          <p:nvPr/>
        </p:nvSpPr>
        <p:spPr>
          <a:xfrm>
            <a:off x="827584" y="5680248"/>
            <a:ext cx="4176464" cy="457200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6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四角は地図の嘘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日本</a:t>
            </a:r>
            <a:r>
              <a:rPr lang="ja-JP" altLang="en-US" dirty="0" smtClean="0"/>
              <a:t>列島はどのような形状</a:t>
            </a:r>
            <a:endParaRPr kumimoji="1" lang="ja-JP" altLang="en-US" dirty="0"/>
          </a:p>
        </p:txBody>
      </p:sp>
      <p:pic>
        <p:nvPicPr>
          <p:cNvPr id="6146" name="Picture 2" descr="V:\jobs\presentation\JJUG_CCC_2016_Fall\地図表示\contents\japanmap_webmerca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38953"/>
            <a:ext cx="3888432" cy="333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V:\jobs\presentation\JJUG_CCC_2016_Fall\地図表示\contents\japanmap_alb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718" y="2419819"/>
            <a:ext cx="3910746" cy="335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403648" y="5839298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メルカトル図法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90115" y="5839298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アルベルス正積円錐図法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315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四角は地図の嘘</a:t>
            </a:r>
            <a:endParaRPr kumimoji="1" lang="ja-JP" altLang="en-US" dirty="0"/>
          </a:p>
        </p:txBody>
      </p:sp>
      <p:pic>
        <p:nvPicPr>
          <p:cNvPr id="7170" name="Picture 2" descr="V:\jobs\presentation\JJUG_CCC_2016_Fall\地図表示\contents\japancoastline_superimposed_albers_webmerca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78050"/>
            <a:ext cx="5112568" cy="544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5489714" y="4406969"/>
            <a:ext cx="72008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489714" y="4839017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353810" y="4206914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アルベルス正積円錐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53810" y="463896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メルカトル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49754" y="2636912"/>
            <a:ext cx="2646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</a:t>
            </a:r>
            <a:r>
              <a:rPr kumimoji="1" lang="ja-JP" altLang="en-US" sz="2400" dirty="0" err="1" smtClean="0"/>
              <a:t>つの</a:t>
            </a:r>
            <a:r>
              <a:rPr kumimoji="1" lang="ja-JP" altLang="en-US" sz="2400" dirty="0" smtClean="0"/>
              <a:t>投影法で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同一縮尺の表示を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重ねて比較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892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アジェンダ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地図の歪み</a:t>
            </a:r>
            <a:endParaRPr kumimoji="1"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地図投影の</a:t>
            </a:r>
            <a:r>
              <a:rPr lang="ja-JP" altLang="en-US" dirty="0" smtClean="0"/>
              <a:t>原理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JavaFX</a:t>
            </a:r>
            <a:r>
              <a:rPr kumimoji="1" lang="ja-JP" altLang="en-US" dirty="0" smtClean="0">
                <a:solidFill>
                  <a:schemeClr val="bg1">
                    <a:lumMod val="85000"/>
                  </a:schemeClr>
                </a:solidFill>
              </a:rPr>
              <a:t>で投影地図を描く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Re:</a:t>
            </a:r>
            <a:r>
              <a:rPr lang="ja-JP" altLang="en-US" dirty="0"/>
              <a:t>ゼロから始める地図投影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kumimoji="1" lang="ja-JP" altLang="en-US" dirty="0" smtClean="0"/>
              <a:t>地球上の</a:t>
            </a:r>
            <a:r>
              <a:rPr lang="ja-JP" altLang="en-US" dirty="0"/>
              <a:t>位置</a:t>
            </a:r>
            <a:r>
              <a:rPr lang="ja-JP" altLang="en-US" dirty="0" smtClean="0"/>
              <a:t>の表現（緯度経度）</a:t>
            </a:r>
            <a:endParaRPr kumimoji="1" lang="ja-JP" altLang="en-US" dirty="0"/>
          </a:p>
        </p:txBody>
      </p:sp>
      <p:pic>
        <p:nvPicPr>
          <p:cNvPr id="4" name="Picture 4" descr="http://user.numazu-ct.ac.jp/~tsato/tsato/graphics/map_projection/map/050png/p016f_0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6" t="17830" r="17372" b="17688"/>
          <a:stretch/>
        </p:blipFill>
        <p:spPr bwMode="auto">
          <a:xfrm>
            <a:off x="467544" y="3003724"/>
            <a:ext cx="2048443" cy="204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1475656" y="3861048"/>
            <a:ext cx="108012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15263" r="37012" b="11027"/>
          <a:stretch/>
        </p:blipFill>
        <p:spPr bwMode="auto">
          <a:xfrm>
            <a:off x="3917393" y="2093477"/>
            <a:ext cx="4047746" cy="34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618195" y="254443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グリニッジ子午線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87527" y="415966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赤道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33606" y="438422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effectLst>
                  <a:glow rad="101600">
                    <a:schemeClr val="bg1"/>
                  </a:glow>
                </a:effectLst>
              </a:rPr>
              <a:t>経度</a:t>
            </a:r>
            <a:r>
              <a:rPr kumimoji="1" lang="en-US" altLang="ja-JP" sz="2000" dirty="0" smtClean="0">
                <a:effectLst>
                  <a:glow rad="101600">
                    <a:schemeClr val="bg1"/>
                  </a:glow>
                </a:effectLst>
              </a:rPr>
              <a:t>λ</a:t>
            </a:r>
            <a:endParaRPr kumimoji="1" lang="ja-JP" altLang="en-US" dirty="0">
              <a:effectLst>
                <a:glow rad="101600">
                  <a:schemeClr val="bg1"/>
                </a:glow>
              </a:effectLst>
            </a:endParaRPr>
          </a:p>
        </p:txBody>
      </p:sp>
      <p:cxnSp>
        <p:nvCxnSpPr>
          <p:cNvPr id="10" name="直線コネクタ 9"/>
          <p:cNvCxnSpPr>
            <a:stCxn id="7" idx="2"/>
          </p:cNvCxnSpPr>
          <p:nvPr/>
        </p:nvCxnSpPr>
        <p:spPr>
          <a:xfrm>
            <a:off x="3633858" y="2913768"/>
            <a:ext cx="1154166" cy="587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633858" y="4384089"/>
            <a:ext cx="577083" cy="126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156176" y="3715562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effectLst>
                  <a:glow rad="101600">
                    <a:schemeClr val="bg1"/>
                  </a:glow>
                </a:effectLst>
              </a:rPr>
              <a:t>緯度</a:t>
            </a:r>
            <a:r>
              <a:rPr kumimoji="1" lang="en-US" altLang="ja-JP" sz="2000" dirty="0" smtClean="0">
                <a:effectLst>
                  <a:glow rad="101600">
                    <a:schemeClr val="bg1"/>
                  </a:glow>
                </a:effectLst>
              </a:rPr>
              <a:t>φ</a:t>
            </a:r>
            <a:endParaRPr kumimoji="1" lang="ja-JP" altLang="en-US" dirty="0"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40802" y="528068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「準拠回転楕円体」</a:t>
            </a:r>
            <a:endParaRPr kumimoji="1" lang="ja-JP" altLang="en-US" sz="2000" dirty="0"/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063987"/>
              </p:ext>
            </p:extLst>
          </p:nvPr>
        </p:nvGraphicFramePr>
        <p:xfrm>
          <a:off x="1867233" y="5661237"/>
          <a:ext cx="6096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098"/>
                <a:gridCol w="2592288"/>
                <a:gridCol w="2490614"/>
              </a:tblGrid>
              <a:tr h="24162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GRS80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WGS84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8648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長半径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6,378,137m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6,378,137m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8648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短半径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6,356,752.31414m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6,356,752.314245m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7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457556" y="5320605"/>
            <a:ext cx="8435280" cy="1130585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lumMod val="1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Re:</a:t>
            </a:r>
            <a:r>
              <a:rPr lang="ja-JP" altLang="en-US" dirty="0"/>
              <a:t>ゼロから始める地図投影</a:t>
            </a:r>
            <a:endParaRPr kumimoji="1" lang="ja-JP" altLang="en-US" dirty="0"/>
          </a:p>
        </p:txBody>
      </p:sp>
      <p:pic>
        <p:nvPicPr>
          <p:cNvPr id="4" name="Picture 4" descr="http://user.numazu-ct.ac.jp/~tsato/tsato/graphics/map_projection/map/050png/p016f_0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6" t="17830" r="17372" b="17688"/>
          <a:stretch/>
        </p:blipFill>
        <p:spPr bwMode="auto">
          <a:xfrm>
            <a:off x="467544" y="3003724"/>
            <a:ext cx="2048443" cy="204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1475656" y="3861048"/>
            <a:ext cx="108012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http://user.numazu-ct.ac.jp/~tsato/tsato/graphics/map_projection/map/050png/p150f_05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6" t="24961" r="463" b="24955"/>
          <a:stretch/>
        </p:blipFill>
        <p:spPr bwMode="auto">
          <a:xfrm>
            <a:off x="4521210" y="3003724"/>
            <a:ext cx="4135536" cy="204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円/楕円 7"/>
          <p:cNvSpPr/>
          <p:nvPr/>
        </p:nvSpPr>
        <p:spPr>
          <a:xfrm>
            <a:off x="6534972" y="3501008"/>
            <a:ext cx="108012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カーブ矢印 5"/>
          <p:cNvSpPr/>
          <p:nvPr/>
        </p:nvSpPr>
        <p:spPr>
          <a:xfrm rot="21358506">
            <a:off x="1502074" y="2677899"/>
            <a:ext cx="5233724" cy="9366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kumimoji="1" lang="ja-JP" altLang="en-US" dirty="0" smtClean="0"/>
              <a:t>緯度経度の点を平面座標の点に変換</a:t>
            </a:r>
            <a:endParaRPr kumimoji="1"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71800" y="2966118"/>
            <a:ext cx="2053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x = f(φ, λ)</a:t>
            </a:r>
          </a:p>
          <a:p>
            <a:r>
              <a:rPr lang="en-US" altLang="ja-JP" sz="2400" dirty="0"/>
              <a:t>y = g(φ, λ</a:t>
            </a:r>
            <a:r>
              <a:rPr lang="en-US" altLang="ja-JP" sz="2400" dirty="0" smtClean="0"/>
              <a:t>)</a:t>
            </a:r>
            <a:endParaRPr kumimoji="1" lang="ja-JP" altLang="en-US" sz="2000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1560512" y="3973441"/>
            <a:ext cx="1154166" cy="587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160475" y="4637478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点</a:t>
            </a:r>
            <a:r>
              <a:rPr lang="ja-JP" altLang="en-US" sz="2400" dirty="0"/>
              <a:t>（</a:t>
            </a:r>
            <a:r>
              <a:rPr lang="en-US" altLang="ja-JP" sz="2400" dirty="0"/>
              <a:t>φ</a:t>
            </a:r>
            <a:r>
              <a:rPr lang="ja-JP" altLang="en-US" sz="2400" dirty="0" err="1"/>
              <a:t>、</a:t>
            </a:r>
            <a:r>
              <a:rPr lang="en-US" altLang="ja-JP" sz="2400" dirty="0"/>
              <a:t>λ</a:t>
            </a:r>
            <a:r>
              <a:rPr lang="ja-JP" altLang="en-US" sz="2400" dirty="0"/>
              <a:t>）</a:t>
            </a:r>
            <a:endParaRPr kumimoji="1" lang="ja-JP" altLang="en-US" sz="2400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6588978" y="3616014"/>
            <a:ext cx="1181350" cy="1199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074226" y="485894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点（ｘ、ｙ）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0037" y="5364001"/>
            <a:ext cx="8189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変換には何らかの歪みが生じる。</a:t>
            </a:r>
            <a:endParaRPr lang="en-US" altLang="ja-JP" sz="20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0037" y="5782324"/>
            <a:ext cx="311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dirty="0"/>
              <a:t>面積比を維持：正積図法</a:t>
            </a:r>
            <a:endParaRPr lang="en-US" altLang="ja-JP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dirty="0"/>
              <a:t>角度を維持：　正角</a:t>
            </a:r>
            <a:r>
              <a:rPr lang="ja-JP" altLang="en-US" dirty="0" smtClean="0"/>
              <a:t>図法</a:t>
            </a:r>
            <a:endParaRPr lang="en-US" altLang="ja-JP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641260" y="5754312"/>
            <a:ext cx="401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dirty="0" smtClean="0"/>
              <a:t>距離をある点で維持</a:t>
            </a:r>
            <a:r>
              <a:rPr lang="en-US" altLang="ja-JP" baseline="30000" dirty="0" smtClean="0"/>
              <a:t>†1</a:t>
            </a:r>
            <a:r>
              <a:rPr lang="ja-JP" altLang="en-US" dirty="0" smtClean="0"/>
              <a:t>：正距図法</a:t>
            </a:r>
            <a:endParaRPr lang="en-US" altLang="ja-JP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dirty="0" smtClean="0"/>
              <a:t>方位をある点で維持</a:t>
            </a:r>
            <a:r>
              <a:rPr lang="en-US" altLang="ja-JP" baseline="30000" dirty="0" smtClean="0"/>
              <a:t>†1</a:t>
            </a:r>
            <a:r>
              <a:rPr lang="ja-JP" altLang="en-US" dirty="0" smtClean="0"/>
              <a:t>：方位図法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34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Re:</a:t>
            </a:r>
            <a:r>
              <a:rPr lang="ja-JP" altLang="en-US" dirty="0"/>
              <a:t>ゼロから始める地図投影</a:t>
            </a:r>
            <a:endParaRPr kumimoji="1" lang="ja-JP" altLang="en-US" dirty="0"/>
          </a:p>
        </p:txBody>
      </p:sp>
      <p:pic>
        <p:nvPicPr>
          <p:cNvPr id="4" name="Picture 4" descr="http://user.numazu-ct.ac.jp/~tsato/tsato/graphics/map_projection/map/050png/p016f_0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6" t="17830" r="17372" b="17688"/>
          <a:stretch/>
        </p:blipFill>
        <p:spPr bwMode="auto">
          <a:xfrm>
            <a:off x="467544" y="3003724"/>
            <a:ext cx="2048443" cy="204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1475656" y="3861048"/>
            <a:ext cx="108012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http://user.numazu-ct.ac.jp/~tsato/tsato/graphics/map_projection/map/050png/p150f_05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6" t="24961" r="463" b="24955"/>
          <a:stretch/>
        </p:blipFill>
        <p:spPr bwMode="auto">
          <a:xfrm>
            <a:off x="4521210" y="3003724"/>
            <a:ext cx="4135536" cy="204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円/楕円 7"/>
          <p:cNvSpPr/>
          <p:nvPr/>
        </p:nvSpPr>
        <p:spPr>
          <a:xfrm>
            <a:off x="6534972" y="3501008"/>
            <a:ext cx="108012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カーブ矢印 5"/>
          <p:cNvSpPr/>
          <p:nvPr/>
        </p:nvSpPr>
        <p:spPr>
          <a:xfrm rot="21358506">
            <a:off x="1502074" y="2677899"/>
            <a:ext cx="5233724" cy="9366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kumimoji="1" lang="ja-JP" altLang="en-US" dirty="0" smtClean="0"/>
              <a:t>緯度経度の点を平面座標の点に変換</a:t>
            </a:r>
            <a:endParaRPr kumimoji="1"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71800" y="2966118"/>
            <a:ext cx="2053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x = f(φ, λ)</a:t>
            </a:r>
          </a:p>
          <a:p>
            <a:r>
              <a:rPr lang="en-US" altLang="ja-JP" sz="2400" dirty="0"/>
              <a:t>y = g(φ, λ</a:t>
            </a:r>
            <a:r>
              <a:rPr lang="en-US" altLang="ja-JP" sz="2400" dirty="0" smtClean="0"/>
              <a:t>)</a:t>
            </a:r>
            <a:endParaRPr kumimoji="1" lang="ja-JP" altLang="en-US" sz="2000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1560512" y="3973441"/>
            <a:ext cx="1154166" cy="587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160475" y="4637478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点</a:t>
            </a:r>
            <a:r>
              <a:rPr lang="ja-JP" altLang="en-US" sz="2400" dirty="0"/>
              <a:t>（</a:t>
            </a:r>
            <a:r>
              <a:rPr lang="en-US" altLang="ja-JP" sz="2400" dirty="0"/>
              <a:t>φ</a:t>
            </a:r>
            <a:r>
              <a:rPr lang="ja-JP" altLang="en-US" sz="2400" dirty="0" err="1"/>
              <a:t>、</a:t>
            </a:r>
            <a:r>
              <a:rPr lang="en-US" altLang="ja-JP" sz="2400" dirty="0"/>
              <a:t>λ</a:t>
            </a:r>
            <a:r>
              <a:rPr lang="ja-JP" altLang="en-US" sz="2400" dirty="0"/>
              <a:t>）</a:t>
            </a:r>
            <a:endParaRPr kumimoji="1" lang="ja-JP" altLang="en-US" sz="2400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6588978" y="3616014"/>
            <a:ext cx="1181350" cy="1199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074226" y="485894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点（ｘ、ｙ）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33012" y="5763526"/>
            <a:ext cx="445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投影変換ライブラリ：　</a:t>
            </a:r>
            <a:r>
              <a:rPr lang="en-US" altLang="ja-JP" sz="2000" dirty="0" smtClean="0"/>
              <a:t>proj4J</a:t>
            </a:r>
          </a:p>
        </p:txBody>
      </p:sp>
    </p:spTree>
    <p:extLst>
      <p:ext uri="{BB962C8B-B14F-4D97-AF65-F5344CB8AC3E}">
        <p14:creationId xmlns:p14="http://schemas.microsoft.com/office/powerpoint/2010/main" val="28600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Re:</a:t>
            </a:r>
            <a:r>
              <a:rPr kumimoji="1" lang="ja-JP" altLang="en-US" dirty="0" smtClean="0"/>
              <a:t>ゼロから始める地図投影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JavaFX</a:t>
            </a:r>
            <a:r>
              <a:rPr lang="ja-JP" altLang="en-US" dirty="0" err="1" smtClean="0"/>
              <a:t>での</a:t>
            </a:r>
            <a:r>
              <a:rPr lang="ja-JP" altLang="en-US" dirty="0" smtClean="0"/>
              <a:t>地図表示</a:t>
            </a:r>
            <a:endParaRPr lang="en-US" altLang="ja-JP" dirty="0" smtClean="0"/>
          </a:p>
        </p:txBody>
      </p:sp>
      <p:pic>
        <p:nvPicPr>
          <p:cNvPr id="4" name="Picture 2" descr="http://user.numazu-ct.ac.jp/~tsato/tsato/graphics/map_projection/map/050png/p150f_05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6" t="24961" r="463" b="24955"/>
          <a:stretch/>
        </p:blipFill>
        <p:spPr bwMode="auto">
          <a:xfrm>
            <a:off x="457201" y="3006243"/>
            <a:ext cx="3324862" cy="16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/>
          <p:cNvCxnSpPr>
            <a:endCxn id="9" idx="3"/>
          </p:cNvCxnSpPr>
          <p:nvPr/>
        </p:nvCxnSpPr>
        <p:spPr>
          <a:xfrm flipH="1" flipV="1">
            <a:off x="457199" y="2780928"/>
            <a:ext cx="1" cy="18722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448494" y="4653138"/>
            <a:ext cx="3403426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45895" y="259626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321" y="454820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pic>
        <p:nvPicPr>
          <p:cNvPr id="2050" name="Picture 2" descr="http://user.numazu-ct.ac.jp/~tsato/tsato/graphics/map_projection/map/050png/p150m_05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24158" r="1851" b="24899"/>
          <a:stretch/>
        </p:blipFill>
        <p:spPr bwMode="auto">
          <a:xfrm>
            <a:off x="5178548" y="2954109"/>
            <a:ext cx="3322712" cy="174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線矢印コネクタ 11"/>
          <p:cNvCxnSpPr/>
          <p:nvPr/>
        </p:nvCxnSpPr>
        <p:spPr>
          <a:xfrm>
            <a:off x="5178548" y="2954109"/>
            <a:ext cx="0" cy="18722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867244" y="451823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5187177" y="2960430"/>
            <a:ext cx="3403426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8292168" y="264603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8" name="上カーブ矢印 7"/>
          <p:cNvSpPr/>
          <p:nvPr/>
        </p:nvSpPr>
        <p:spPr>
          <a:xfrm>
            <a:off x="3851920" y="4293096"/>
            <a:ext cx="1170976" cy="36004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11367" y="5231764"/>
            <a:ext cx="56845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JavaFX</a:t>
            </a:r>
            <a:r>
              <a:rPr kumimoji="1" lang="ja-JP" altLang="en-US" sz="2000" dirty="0" smtClean="0"/>
              <a:t>の変換</a:t>
            </a:r>
            <a:endParaRPr kumimoji="1" lang="en-US" altLang="ja-JP" sz="2000" dirty="0" smtClean="0"/>
          </a:p>
          <a:p>
            <a:pPr algn="ctr"/>
            <a:r>
              <a:rPr kumimoji="1" lang="ja-JP" altLang="en-US" sz="2000" dirty="0" smtClean="0"/>
              <a:t>（</a:t>
            </a:r>
            <a:r>
              <a:rPr kumimoji="1" lang="en-US" altLang="ja-JP" sz="2000" dirty="0" smtClean="0"/>
              <a:t>Transform</a:t>
            </a:r>
            <a:r>
              <a:rPr kumimoji="1" lang="ja-JP" altLang="en-US" sz="2000" dirty="0" smtClean="0"/>
              <a:t> または </a:t>
            </a:r>
            <a:r>
              <a:rPr kumimoji="1" lang="en-US" altLang="ja-JP" sz="2000" dirty="0" smtClean="0"/>
              <a:t>Affine</a:t>
            </a:r>
            <a:r>
              <a:rPr kumimoji="1" lang="ja-JP" altLang="en-US" sz="2000" dirty="0" smtClean="0"/>
              <a:t>）を</a:t>
            </a:r>
            <a:r>
              <a:rPr lang="ja-JP" altLang="en-US" sz="2000" dirty="0" smtClean="0"/>
              <a:t>使用</a:t>
            </a:r>
            <a:endParaRPr lang="en-US" altLang="ja-JP" sz="2000" dirty="0" smtClean="0"/>
          </a:p>
          <a:p>
            <a:endParaRPr kumimoji="1" lang="en-US" altLang="ja-JP" sz="2000" dirty="0"/>
          </a:p>
          <a:p>
            <a:pPr algn="ctr"/>
            <a:r>
              <a:rPr kumimoji="1" lang="ja-JP" altLang="en-US" sz="2000" dirty="0" smtClean="0"/>
              <a:t>スクロール、回転、拡大縮小が容易に実現</a:t>
            </a:r>
            <a:endParaRPr kumimoji="1" lang="ja-JP" altLang="en-US" sz="2000" dirty="0"/>
          </a:p>
        </p:txBody>
      </p:sp>
      <p:sp>
        <p:nvSpPr>
          <p:cNvPr id="16" name="下矢印 15"/>
          <p:cNvSpPr/>
          <p:nvPr/>
        </p:nvSpPr>
        <p:spPr>
          <a:xfrm>
            <a:off x="3923928" y="5919413"/>
            <a:ext cx="432048" cy="199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5616" y="2420888"/>
            <a:ext cx="2160240" cy="40011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地図平面座標系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52120" y="2420888"/>
            <a:ext cx="2160240" cy="40011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画面</a:t>
            </a:r>
            <a:r>
              <a:rPr lang="ja-JP" altLang="en-US" sz="2000" dirty="0" smtClean="0"/>
              <a:t>座標</a:t>
            </a:r>
            <a:r>
              <a:rPr lang="ja-JP" altLang="en-US" sz="2000" dirty="0"/>
              <a:t>系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29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Re:</a:t>
            </a:r>
            <a:r>
              <a:rPr lang="ja-JP" altLang="en-US" dirty="0" smtClean="0"/>
              <a:t>ゼロ</a:t>
            </a:r>
            <a:r>
              <a:rPr lang="ja-JP" altLang="en-US" dirty="0"/>
              <a:t>から始める地図投影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地図データの入手（無償）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全世界の海岸線データ（ベクターデータ）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620676"/>
              </p:ext>
            </p:extLst>
          </p:nvPr>
        </p:nvGraphicFramePr>
        <p:xfrm>
          <a:off x="611560" y="2996952"/>
          <a:ext cx="7992888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197"/>
                <a:gridCol w="2976331"/>
                <a:gridCol w="324036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GSHHG</a:t>
                      </a:r>
                      <a:r>
                        <a:rPr kumimoji="1" lang="ja-JP" altLang="en-US" dirty="0" smtClean="0"/>
                        <a:t> </a:t>
                      </a:r>
                      <a:r>
                        <a:rPr kumimoji="1" lang="en-US" altLang="ja-JP" dirty="0" smtClean="0"/>
                        <a:t>GSHHS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Natural Earth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baseline="0" dirty="0" smtClean="0"/>
                        <a:t>Coastline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提供元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NOAA</a:t>
                      </a:r>
                    </a:p>
                    <a:p>
                      <a:pPr algn="ctr"/>
                      <a:r>
                        <a:rPr kumimoji="1" lang="ja-JP" altLang="en-US" dirty="0" smtClean="0"/>
                        <a:t>（アメリカ海洋大気庁）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ボランティアベース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/>
                        <a:t>NACIS</a:t>
                      </a:r>
                      <a:r>
                        <a:rPr kumimoji="1" lang="en-US" altLang="ja-JP" baseline="30000" dirty="0" smtClean="0"/>
                        <a:t>†1</a:t>
                      </a:r>
                      <a:r>
                        <a:rPr kumimoji="1" lang="ja-JP" altLang="en-US" dirty="0" smtClean="0"/>
                        <a:t> 支援）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ライセンス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LGPL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パブリックドメイン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384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精度（縮尺）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1/100</a:t>
                      </a:r>
                      <a:r>
                        <a:rPr kumimoji="1" lang="ja-JP" altLang="en-US" dirty="0" smtClean="0"/>
                        <a:t>万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179,819</a:t>
                      </a:r>
                      <a:r>
                        <a:rPr kumimoji="1" lang="ja-JP" altLang="en-US" dirty="0" smtClean="0"/>
                        <a:t>レコード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1/1</a:t>
                      </a:r>
                      <a:r>
                        <a:rPr kumimoji="1" lang="ja-JP" altLang="en-US" dirty="0" smtClean="0"/>
                        <a:t>千万</a:t>
                      </a:r>
                      <a:endParaRPr kumimoji="1" lang="en-US" altLang="ja-JP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4,132</a:t>
                      </a:r>
                      <a:r>
                        <a:rPr kumimoji="1" lang="ja-JP" altLang="en-US" dirty="0" smtClean="0"/>
                        <a:t>レコード</a:t>
                      </a:r>
                      <a:endParaRPr kumimoji="1" lang="en-US" altLang="ja-JP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データ形式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独自バイナリ形式、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シェープファイル形式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シェープファイル形式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URL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hlinkClick r:id="rId3"/>
                        </a:rPr>
                        <a:t>http://www.soest.hawaii.edu/pwessel/gshhg/index.html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http://www.naturalearthdata.com/downloads/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6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高橋 </a:t>
            </a:r>
            <a:r>
              <a:rPr lang="ja-JP" altLang="en-US" dirty="0" smtClean="0"/>
              <a:t>徹の</a:t>
            </a:r>
            <a:r>
              <a:rPr kumimoji="1" lang="ja-JP" altLang="en-US" dirty="0" smtClean="0"/>
              <a:t>自己紹介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00100" lvl="1" indent="-342900"/>
            <a:r>
              <a:rPr lang="ja-JP" altLang="en-US" sz="2400" dirty="0" smtClean="0"/>
              <a:t>コミュニティ活動</a:t>
            </a:r>
            <a:endParaRPr lang="en-US" altLang="ja-JP" sz="2400" dirty="0" smtClean="0"/>
          </a:p>
          <a:p>
            <a:pPr marL="857250" lvl="2" indent="0">
              <a:buNone/>
            </a:pPr>
            <a:endParaRPr lang="en-US" altLang="ja-JP" dirty="0"/>
          </a:p>
          <a:p>
            <a:pPr marL="857250" lvl="2" indent="0">
              <a:buNone/>
            </a:pPr>
            <a:endParaRPr lang="en-US" altLang="ja-JP" sz="2000" dirty="0" smtClean="0"/>
          </a:p>
          <a:p>
            <a:pPr marL="914400" lvl="2" indent="0">
              <a:buNone/>
            </a:pPr>
            <a:endParaRPr lang="en-US" altLang="ja-JP" sz="1800" dirty="0" smtClean="0"/>
          </a:p>
          <a:p>
            <a:pPr marL="914400" lvl="2" indent="0">
              <a:buNone/>
            </a:pPr>
            <a:r>
              <a:rPr lang="en-US" altLang="ja-JP" sz="1800" dirty="0">
                <a:hlinkClick r:id="rId3"/>
              </a:rPr>
              <a:t>http://www.javareading.com/bof/</a:t>
            </a:r>
            <a:endParaRPr lang="en-US" altLang="ja-JP" sz="1800" dirty="0"/>
          </a:p>
          <a:p>
            <a:pPr marL="914400" lvl="2" indent="0">
              <a:buNone/>
            </a:pPr>
            <a:r>
              <a:rPr lang="ja-JP" altLang="en-US" sz="1800" dirty="0" smtClean="0"/>
              <a:t>毎月</a:t>
            </a:r>
            <a:r>
              <a:rPr lang="en-US" altLang="ja-JP" sz="1800" dirty="0" smtClean="0"/>
              <a:t>1</a:t>
            </a:r>
            <a:r>
              <a:rPr lang="ja-JP" altLang="en-US" sz="1800" dirty="0" smtClean="0"/>
              <a:t>回読書会開催中　</a:t>
            </a:r>
            <a:r>
              <a:rPr lang="ja-JP" altLang="en-US" sz="2000" b="1" dirty="0" smtClean="0"/>
              <a:t>次回</a:t>
            </a:r>
            <a:r>
              <a:rPr lang="en-US" altLang="ja-JP" sz="2000" b="1" dirty="0" smtClean="0"/>
              <a:t>12/17</a:t>
            </a:r>
            <a:endParaRPr lang="en-US" altLang="ja-JP" sz="1800" b="1" dirty="0"/>
          </a:p>
          <a:p>
            <a:pPr marL="914400" lvl="2" indent="0">
              <a:buNone/>
            </a:pPr>
            <a:endParaRPr lang="en-US" altLang="ja-JP" sz="1800" dirty="0" smtClean="0"/>
          </a:p>
          <a:p>
            <a:pPr marL="914400" lvl="2" indent="0">
              <a:buNone/>
            </a:pPr>
            <a:endParaRPr lang="en-US" altLang="ja-JP" sz="1800" dirty="0" smtClean="0"/>
          </a:p>
          <a:p>
            <a:pPr lvl="1"/>
            <a:r>
              <a:rPr lang="ja-JP" altLang="en-US" sz="2400" dirty="0" smtClean="0"/>
              <a:t>ブログ等</a:t>
            </a:r>
            <a:endParaRPr lang="en-US" altLang="ja-JP" sz="2400" dirty="0" smtClean="0"/>
          </a:p>
          <a:p>
            <a:pPr lvl="2"/>
            <a:r>
              <a:rPr lang="en-US" altLang="ja-JP" dirty="0" smtClean="0">
                <a:hlinkClick r:id="rId4"/>
              </a:rPr>
              <a:t>http://www.torutk.com</a:t>
            </a:r>
            <a:endParaRPr lang="en-US" altLang="ja-JP" dirty="0" smtClean="0"/>
          </a:p>
          <a:p>
            <a:pPr lvl="2"/>
            <a:r>
              <a:rPr lang="en-US" altLang="ja-JP" dirty="0" smtClean="0">
                <a:hlinkClick r:id="rId5"/>
              </a:rPr>
              <a:t>http://d.hatena.ne.jp/torutk/</a:t>
            </a:r>
            <a:r>
              <a:rPr lang="en-US" altLang="ja-JP" dirty="0" smtClean="0"/>
              <a:t> </a:t>
            </a:r>
          </a:p>
          <a:p>
            <a:pPr lvl="2"/>
            <a:r>
              <a:rPr lang="en-US" altLang="ja-JP" dirty="0" smtClean="0"/>
              <a:t>Twitter @</a:t>
            </a:r>
            <a:r>
              <a:rPr lang="en-US" altLang="ja-JP" dirty="0" err="1" smtClean="0"/>
              <a:t>boochnich</a:t>
            </a:r>
            <a:endParaRPr lang="en-US" altLang="ja-JP" dirty="0" smtClean="0"/>
          </a:p>
        </p:txBody>
      </p:sp>
      <p:pic>
        <p:nvPicPr>
          <p:cNvPr id="1026" name="Picture 2" descr="V:\jobs\presentation\devsumi2013\事前準備\JavaReadingBOF_Logo_300dp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8875"/>
            <a:ext cx="3452153" cy="104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495937" y="3902833"/>
            <a:ext cx="159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2016-12</a:t>
            </a:r>
            <a:r>
              <a:rPr kumimoji="1" lang="ja-JP" altLang="en-US" dirty="0" smtClean="0"/>
              <a:t>～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33254" y="4274458"/>
            <a:ext cx="174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2016-09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11</a:t>
            </a:r>
            <a:endParaRPr kumimoji="1" lang="ja-JP" altLang="en-US" dirty="0"/>
          </a:p>
        </p:txBody>
      </p:sp>
      <p:pic>
        <p:nvPicPr>
          <p:cNvPr id="7" name="Picture 2" descr="http://www.oreilly.co.jp/books/images/picture_large978-4-87311-704-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425" y="2317921"/>
            <a:ext cx="1404639" cy="198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ips.co.jp/ij/15/1115101146/1115101146-520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581" y="1838525"/>
            <a:ext cx="1611747" cy="206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4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Re:</a:t>
            </a:r>
            <a:r>
              <a:rPr lang="ja-JP" altLang="en-US" dirty="0"/>
              <a:t>ゼロから始める地図投影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7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 smtClean="0"/>
              <a:t>地図データの入手（無償）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データ解像度を対馬南部（</a:t>
            </a:r>
            <a:r>
              <a:rPr lang="en-US" altLang="ja-JP" dirty="0" smtClean="0"/>
              <a:t>1/75</a:t>
            </a:r>
            <a:r>
              <a:rPr lang="ja-JP" altLang="en-US" dirty="0" smtClean="0"/>
              <a:t>万縮尺）で比較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17694" y="314771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GSHHG</a:t>
            </a:r>
            <a:r>
              <a:rPr kumimoji="1" lang="ja-JP" altLang="en-US" sz="2000" dirty="0" smtClean="0"/>
              <a:t>　</a:t>
            </a:r>
            <a:r>
              <a:rPr kumimoji="1" lang="en-US" altLang="ja-JP" sz="2000" dirty="0" smtClean="0"/>
              <a:t>GSHHS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82001" y="3147717"/>
            <a:ext cx="2150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Natural Earth coastline</a:t>
            </a:r>
            <a:endParaRPr kumimoji="1" lang="ja-JP" altLang="en-US" sz="2000" dirty="0"/>
          </a:p>
        </p:txBody>
      </p:sp>
      <p:pic>
        <p:nvPicPr>
          <p:cNvPr id="4104" name="Picture 8" descr="coastline_10m_750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5" r="58087" b="74238"/>
          <a:stretch/>
        </p:blipFill>
        <p:spPr bwMode="auto">
          <a:xfrm>
            <a:off x="6127141" y="4204667"/>
            <a:ext cx="1660647" cy="188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shhs_full_750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2" r="56016" b="73743"/>
          <a:stretch/>
        </p:blipFill>
        <p:spPr bwMode="auto">
          <a:xfrm>
            <a:off x="1940783" y="4147187"/>
            <a:ext cx="1842054" cy="19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824028" y="2947662"/>
            <a:ext cx="3924436" cy="35776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899592" y="2947662"/>
            <a:ext cx="3924436" cy="35776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アジェンダ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地図の歪み</a:t>
            </a:r>
            <a:endParaRPr kumimoji="1"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地図投影の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原理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JavaFX</a:t>
            </a:r>
            <a:r>
              <a:rPr kumimoji="1" lang="ja-JP" altLang="en-US" dirty="0" smtClean="0"/>
              <a:t>で投影地図を描く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3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JavaFX</a:t>
            </a:r>
            <a:r>
              <a:rPr lang="ja-JP" altLang="en-US" dirty="0"/>
              <a:t>駆け足紹介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JavaFX</a:t>
            </a:r>
            <a:r>
              <a:rPr lang="ja-JP" altLang="en-US" dirty="0" smtClean="0"/>
              <a:t>の提供機能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ボタン、ラベル、グラフ等の</a:t>
            </a:r>
            <a:r>
              <a:rPr lang="en-US" altLang="ja-JP" dirty="0" smtClean="0"/>
              <a:t>UI</a:t>
            </a:r>
            <a:r>
              <a:rPr lang="ja-JP" altLang="en-US" dirty="0" smtClean="0"/>
              <a:t>部品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2D</a:t>
            </a:r>
            <a:r>
              <a:rPr kumimoji="1" lang="ja-JP" altLang="en-US" dirty="0" smtClean="0"/>
              <a:t>グラフィックス（ベクトル、画像）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3D</a:t>
            </a:r>
            <a:r>
              <a:rPr lang="ja-JP" altLang="en-US" dirty="0" smtClean="0"/>
              <a:t>グラフィックス（ポリゴン）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エフェクト（特殊効果）</a:t>
            </a:r>
            <a:endParaRPr lang="en-US" altLang="ja-JP" dirty="0" smtClean="0"/>
          </a:p>
          <a:p>
            <a:pPr lvl="1"/>
            <a:r>
              <a:rPr lang="ja-JP" altLang="en-US" dirty="0"/>
              <a:t>アニメーション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サウンド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動画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表示</a:t>
            </a:r>
            <a:endParaRPr kumimoji="1" lang="ja-JP" altLang="en-US" dirty="0"/>
          </a:p>
        </p:txBody>
      </p:sp>
      <p:sp>
        <p:nvSpPr>
          <p:cNvPr id="4" name="角丸四角形吹き出し 3">
            <a:hlinkClick r:id="rId2" action="ppaction://program"/>
          </p:cNvPr>
          <p:cNvSpPr/>
          <p:nvPr/>
        </p:nvSpPr>
        <p:spPr>
          <a:xfrm>
            <a:off x="3851920" y="4437112"/>
            <a:ext cx="4608512" cy="1440160"/>
          </a:xfrm>
          <a:prstGeom prst="wedgeRoundRectCallout">
            <a:avLst>
              <a:gd name="adj1" fmla="val -21157"/>
              <a:gd name="adj2" fmla="val -65172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Java </a:t>
            </a:r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SE Development Kit </a:t>
            </a:r>
            <a:r>
              <a:rPr lang="en-US" altLang="ja-JP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8u112 </a:t>
            </a:r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Demos and </a:t>
            </a:r>
            <a:r>
              <a:rPr lang="en-US" altLang="ja-JP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Samples</a:t>
            </a: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」に含まれる</a:t>
            </a:r>
            <a:endParaRPr lang="en-US" altLang="ja-JP" sz="2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Ensemble</a:t>
            </a: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を動かしてみると一通り確認できます。</a:t>
            </a:r>
            <a:endParaRPr lang="en-US" altLang="ja-JP" sz="2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55576" y="2060848"/>
            <a:ext cx="6984776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25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JavaFX</a:t>
            </a:r>
            <a:r>
              <a:rPr lang="ja-JP" altLang="en-US" dirty="0"/>
              <a:t>駆け足紹介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3861048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アプローチ</a:t>
            </a:r>
            <a:endParaRPr lang="en-US" altLang="ja-JP" sz="2000" dirty="0" smtClean="0"/>
          </a:p>
          <a:p>
            <a:r>
              <a:rPr lang="ja-JP" altLang="en-US" sz="2000" dirty="0" smtClean="0"/>
              <a:t>１）すべて</a:t>
            </a:r>
            <a:r>
              <a:rPr lang="en-US" altLang="ja-JP" sz="2000" dirty="0" smtClean="0"/>
              <a:t>Java</a:t>
            </a:r>
            <a:r>
              <a:rPr lang="ja-JP" altLang="en-US" sz="2000" dirty="0" smtClean="0"/>
              <a:t>コードで記述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kumimoji="1" lang="ja-JP" altLang="en-US" sz="2000" dirty="0" smtClean="0"/>
              <a:t>２）画面レイアウトと見栄えを</a:t>
            </a:r>
            <a:r>
              <a:rPr kumimoji="1" lang="en-US" altLang="ja-JP" sz="2000" dirty="0" smtClean="0"/>
              <a:t>FXML</a:t>
            </a:r>
            <a:r>
              <a:rPr kumimoji="1" lang="ja-JP" altLang="en-US" sz="2000" dirty="0" smtClean="0"/>
              <a:t>で記述、制御を</a:t>
            </a:r>
            <a:r>
              <a:rPr kumimoji="1" lang="en-US" altLang="ja-JP" sz="2000" dirty="0" smtClean="0"/>
              <a:t>Java</a:t>
            </a:r>
            <a:r>
              <a:rPr kumimoji="1" lang="ja-JP" altLang="en-US" sz="2000" dirty="0" smtClean="0"/>
              <a:t>コードで記述</a:t>
            </a:r>
            <a:endParaRPr kumimoji="1"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３）</a:t>
            </a:r>
            <a:r>
              <a:rPr lang="ja-JP" altLang="en-US" sz="2000" dirty="0"/>
              <a:t>画面レイアウトを</a:t>
            </a:r>
            <a:r>
              <a:rPr lang="en-US" altLang="ja-JP" sz="2000" dirty="0"/>
              <a:t>FXML</a:t>
            </a:r>
            <a:r>
              <a:rPr lang="ja-JP" altLang="en-US" sz="2000" dirty="0"/>
              <a:t>で</a:t>
            </a:r>
            <a:r>
              <a:rPr lang="ja-JP" altLang="en-US" sz="2000" dirty="0" smtClean="0"/>
              <a:t>記述、見栄えを</a:t>
            </a:r>
            <a:r>
              <a:rPr lang="en-US" altLang="ja-JP" sz="2000" dirty="0" smtClean="0"/>
              <a:t>CSS</a:t>
            </a:r>
            <a:r>
              <a:rPr lang="ja-JP" altLang="en-US" sz="2000" dirty="0" smtClean="0"/>
              <a:t>で記述、制御を</a:t>
            </a:r>
            <a:r>
              <a:rPr lang="en-US" altLang="ja-JP" sz="2000" dirty="0" smtClean="0"/>
              <a:t>Java</a:t>
            </a:r>
            <a:r>
              <a:rPr lang="ja-JP" altLang="en-US" sz="2000" dirty="0" smtClean="0"/>
              <a:t>コードで記述</a:t>
            </a:r>
            <a:endParaRPr lang="en-US" altLang="ja-JP" sz="2000" dirty="0" smtClean="0"/>
          </a:p>
          <a:p>
            <a:endParaRPr kumimoji="1" lang="ja-JP" altLang="en-US" sz="2000" dirty="0"/>
          </a:p>
        </p:txBody>
      </p:sp>
      <p:graphicFrame>
        <p:nvGraphicFramePr>
          <p:cNvPr id="5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542692"/>
              </p:ext>
            </p:extLst>
          </p:nvPr>
        </p:nvGraphicFramePr>
        <p:xfrm>
          <a:off x="1871700" y="1711775"/>
          <a:ext cx="5400599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393"/>
                <a:gridCol w="1094540"/>
                <a:gridCol w="1178736"/>
                <a:gridCol w="126293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１）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２）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３）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Java</a:t>
                      </a:r>
                      <a:r>
                        <a:rPr kumimoji="1" lang="ja-JP" altLang="en-US" sz="2400" dirty="0" smtClean="0"/>
                        <a:t>ソース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✔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✔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✔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FXML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✔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✔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CSS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✔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3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JavaFX</a:t>
            </a:r>
            <a:r>
              <a:rPr kumimoji="1" lang="ja-JP" altLang="en-US" dirty="0" smtClean="0"/>
              <a:t>開発環境（例）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853458"/>
              </p:ext>
            </p:extLst>
          </p:nvPr>
        </p:nvGraphicFramePr>
        <p:xfrm>
          <a:off x="539552" y="2492896"/>
          <a:ext cx="822960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736"/>
                <a:gridCol w="4690864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今回使用した環境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統合開発環境（</a:t>
                      </a:r>
                      <a:r>
                        <a:rPr kumimoji="1" lang="en-US" altLang="ja-JP" sz="2400" dirty="0" smtClean="0"/>
                        <a:t>IDE</a:t>
                      </a:r>
                      <a:r>
                        <a:rPr kumimoji="1" lang="ja-JP" altLang="en-US" sz="2400" dirty="0" smtClean="0"/>
                        <a:t>）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NetBeans IDE 8.2</a:t>
                      </a:r>
                    </a:p>
                    <a:p>
                      <a:r>
                        <a:rPr kumimoji="1" lang="ja-JP" altLang="en-US" sz="2000" dirty="0" smtClean="0"/>
                        <a:t>（</a:t>
                      </a:r>
                      <a:r>
                        <a:rPr kumimoji="1" lang="en-US" altLang="ja-JP" sz="2000" dirty="0" smtClean="0"/>
                        <a:t>nightly</a:t>
                      </a:r>
                      <a:r>
                        <a:rPr kumimoji="1" lang="en-US" altLang="ja-JP" sz="2000" baseline="0" dirty="0" smtClean="0"/>
                        <a:t> build 20161122</a:t>
                      </a:r>
                      <a:r>
                        <a:rPr kumimoji="1" lang="ja-JP" altLang="en-US" sz="2000" baseline="0" dirty="0" smtClean="0"/>
                        <a:t>）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画面レイアウトツール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Scene Builder 8.2.0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Java</a:t>
                      </a:r>
                      <a:r>
                        <a:rPr kumimoji="1" lang="ja-JP" altLang="en-US" sz="2400" dirty="0" smtClean="0"/>
                        <a:t>開発キット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Java</a:t>
                      </a:r>
                      <a:r>
                        <a:rPr kumimoji="1" lang="ja-JP" altLang="en-US" sz="2400" dirty="0" smtClean="0"/>
                        <a:t> </a:t>
                      </a:r>
                      <a:r>
                        <a:rPr kumimoji="1" lang="en-US" altLang="ja-JP" sz="2400" dirty="0" smtClean="0"/>
                        <a:t>SE</a:t>
                      </a:r>
                      <a:r>
                        <a:rPr kumimoji="1" lang="ja-JP" altLang="en-US" sz="2400" dirty="0" smtClean="0"/>
                        <a:t> </a:t>
                      </a:r>
                      <a:r>
                        <a:rPr kumimoji="1" lang="en-US" altLang="ja-JP" sz="2400" dirty="0" smtClean="0"/>
                        <a:t>Development</a:t>
                      </a:r>
                      <a:r>
                        <a:rPr kumimoji="1" lang="ja-JP" altLang="en-US" sz="2400" dirty="0" smtClean="0"/>
                        <a:t> </a:t>
                      </a:r>
                      <a:r>
                        <a:rPr kumimoji="1" lang="en-US" altLang="ja-JP" sz="2400" dirty="0" smtClean="0"/>
                        <a:t>Kit</a:t>
                      </a:r>
                      <a:r>
                        <a:rPr kumimoji="1" lang="ja-JP" altLang="en-US" sz="2400" baseline="0" dirty="0" smtClean="0"/>
                        <a:t> </a:t>
                      </a:r>
                      <a:r>
                        <a:rPr kumimoji="1" lang="en-US" altLang="ja-JP" sz="2400" baseline="0" dirty="0" smtClean="0"/>
                        <a:t>8u112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51520" y="5157192"/>
            <a:ext cx="8690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入手先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NetBeans</a:t>
            </a:r>
            <a:r>
              <a:rPr lang="ja-JP" altLang="en-US" dirty="0" smtClean="0"/>
              <a:t> </a:t>
            </a:r>
            <a:r>
              <a:rPr lang="en-US" altLang="ja-JP" dirty="0" smtClean="0">
                <a:hlinkClick r:id="rId2"/>
              </a:rPr>
              <a:t>https</a:t>
            </a:r>
            <a:r>
              <a:rPr lang="en-US" altLang="ja-JP" dirty="0">
                <a:hlinkClick r:id="rId2"/>
              </a:rPr>
              <a:t>://netbeans.org/downloads</a:t>
            </a:r>
            <a:r>
              <a:rPr lang="en-US" altLang="ja-JP" dirty="0" smtClean="0">
                <a:hlinkClick r:id="rId2"/>
              </a:rPr>
              <a:t>/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Scene</a:t>
            </a:r>
            <a:r>
              <a:rPr lang="ja-JP" altLang="en-US" dirty="0"/>
              <a:t> </a:t>
            </a:r>
            <a:r>
              <a:rPr lang="en-US" altLang="ja-JP" dirty="0"/>
              <a:t>Builder </a:t>
            </a:r>
            <a:r>
              <a:rPr lang="en-US" altLang="ja-JP" dirty="0">
                <a:hlinkClick r:id="rId3"/>
              </a:rPr>
              <a:t>http://gluonhq.com/labs/scene-builder/#</a:t>
            </a:r>
            <a:r>
              <a:rPr lang="en-US" altLang="ja-JP" dirty="0" smtClean="0">
                <a:hlinkClick r:id="rId3"/>
              </a:rPr>
              <a:t>download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Java SE </a:t>
            </a:r>
            <a:r>
              <a:rPr lang="en-US" altLang="ja-JP" dirty="0">
                <a:hlinkClick r:id="rId4"/>
              </a:rPr>
              <a:t>http://www.oracle.com/technetwork/java/javase/downloads</a:t>
            </a:r>
            <a:r>
              <a:rPr lang="en-US" altLang="ja-JP" dirty="0" smtClean="0">
                <a:hlinkClick r:id="rId4"/>
              </a:rPr>
              <a:t>/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061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プログラムの構成（１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4" name="フローチャート: 磁気ディスク 3"/>
          <p:cNvSpPr/>
          <p:nvPr/>
        </p:nvSpPr>
        <p:spPr>
          <a:xfrm>
            <a:off x="611560" y="4077072"/>
            <a:ext cx="1224136" cy="136815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地図</a:t>
            </a:r>
            <a:endParaRPr kumimoji="1" lang="en-US" altLang="ja-JP" sz="2000" dirty="0" smtClean="0"/>
          </a:p>
          <a:p>
            <a:pPr algn="ctr"/>
            <a:r>
              <a:rPr kumimoji="1" lang="ja-JP" altLang="en-US" sz="2000" dirty="0" smtClean="0"/>
              <a:t>データ</a:t>
            </a:r>
            <a:endParaRPr kumimoji="1" lang="ja-JP" altLang="en-US" sz="2000" dirty="0"/>
          </a:p>
        </p:txBody>
      </p:sp>
      <p:sp>
        <p:nvSpPr>
          <p:cNvPr id="5" name="円/楕円 4"/>
          <p:cNvSpPr/>
          <p:nvPr/>
        </p:nvSpPr>
        <p:spPr>
          <a:xfrm>
            <a:off x="2123728" y="2564904"/>
            <a:ext cx="115212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投影</a:t>
            </a:r>
            <a:r>
              <a:rPr lang="ja-JP" altLang="en-US" sz="2000" dirty="0"/>
              <a:t>変換</a:t>
            </a:r>
            <a:endParaRPr kumimoji="1" lang="ja-JP" altLang="en-US" sz="2000" dirty="0"/>
          </a:p>
        </p:txBody>
      </p:sp>
      <p:sp>
        <p:nvSpPr>
          <p:cNvPr id="6" name="正方形/長方形 5"/>
          <p:cNvSpPr/>
          <p:nvPr/>
        </p:nvSpPr>
        <p:spPr>
          <a:xfrm>
            <a:off x="3275856" y="4149080"/>
            <a:ext cx="158417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平面座標系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ベクター</a:t>
            </a:r>
            <a:endParaRPr lang="en-US" altLang="ja-JP" dirty="0" smtClean="0"/>
          </a:p>
          <a:p>
            <a:pPr algn="ctr"/>
            <a:r>
              <a:rPr kumimoji="1" lang="ja-JP" altLang="en-US" dirty="0"/>
              <a:t>データ</a:t>
            </a:r>
          </a:p>
        </p:txBody>
      </p:sp>
      <p:sp>
        <p:nvSpPr>
          <p:cNvPr id="7" name="円/楕円 6"/>
          <p:cNvSpPr/>
          <p:nvPr/>
        </p:nvSpPr>
        <p:spPr>
          <a:xfrm>
            <a:off x="5220072" y="2564904"/>
            <a:ext cx="115212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描画</a:t>
            </a:r>
            <a:endParaRPr kumimoji="1" lang="ja-JP" altLang="en-US" sz="2000" dirty="0"/>
          </a:p>
        </p:txBody>
      </p:sp>
      <p:sp>
        <p:nvSpPr>
          <p:cNvPr id="8" name="正方形/長方形 7"/>
          <p:cNvSpPr/>
          <p:nvPr/>
        </p:nvSpPr>
        <p:spPr>
          <a:xfrm>
            <a:off x="6660232" y="4149080"/>
            <a:ext cx="158417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画面</a:t>
            </a:r>
            <a:endParaRPr kumimoji="1" lang="ja-JP" altLang="en-US" dirty="0"/>
          </a:p>
        </p:txBody>
      </p:sp>
      <p:cxnSp>
        <p:nvCxnSpPr>
          <p:cNvPr id="12" name="カギ線コネクタ 11"/>
          <p:cNvCxnSpPr>
            <a:stCxn id="4" idx="1"/>
            <a:endCxn id="5" idx="2"/>
          </p:cNvCxnSpPr>
          <p:nvPr/>
        </p:nvCxnSpPr>
        <p:spPr>
          <a:xfrm rot="5400000" flipH="1" flipV="1">
            <a:off x="1169622" y="3122966"/>
            <a:ext cx="1008112" cy="90010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カギ線コネクタ 13"/>
          <p:cNvCxnSpPr>
            <a:stCxn id="5" idx="6"/>
          </p:cNvCxnSpPr>
          <p:nvPr/>
        </p:nvCxnSpPr>
        <p:spPr>
          <a:xfrm>
            <a:off x="3275856" y="3068960"/>
            <a:ext cx="432048" cy="108012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カギ線コネクタ 16"/>
          <p:cNvCxnSpPr>
            <a:endCxn id="7" idx="2"/>
          </p:cNvCxnSpPr>
          <p:nvPr/>
        </p:nvCxnSpPr>
        <p:spPr>
          <a:xfrm rot="5400000" flipH="1" flipV="1">
            <a:off x="4283968" y="3212977"/>
            <a:ext cx="1080120" cy="79208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カギ線コネクタ 19"/>
          <p:cNvCxnSpPr>
            <a:stCxn id="7" idx="6"/>
            <a:endCxn id="8" idx="0"/>
          </p:cNvCxnSpPr>
          <p:nvPr/>
        </p:nvCxnSpPr>
        <p:spPr>
          <a:xfrm>
            <a:off x="6372200" y="3068960"/>
            <a:ext cx="1080120" cy="108012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/>
          <a:lstStyle/>
          <a:p>
            <a:r>
              <a:rPr kumimoji="1" lang="ja-JP" altLang="en-US" dirty="0" smtClean="0"/>
              <a:t>データフロー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5765194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緯度・経度座標系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83562" y="5765194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地図平面直交</a:t>
            </a:r>
            <a:r>
              <a:rPr kumimoji="1" lang="ja-JP" altLang="en-US" sz="2000" dirty="0" smtClean="0"/>
              <a:t>座標系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72200" y="5765194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画面直交</a:t>
            </a:r>
            <a:r>
              <a:rPr kumimoji="1" lang="ja-JP" altLang="en-US" sz="2000" dirty="0" smtClean="0"/>
              <a:t>座標系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278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プログラムの構成（２）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プログラム構造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516216" y="3933056"/>
            <a:ext cx="1728192" cy="1060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地図ビュー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001107" y="3933055"/>
            <a:ext cx="1800200" cy="1050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地図ビュー</a:t>
            </a:r>
            <a:endParaRPr kumimoji="1" lang="en-US" altLang="ja-JP" dirty="0" smtClean="0"/>
          </a:p>
          <a:p>
            <a:pPr algn="ctr"/>
            <a:r>
              <a:rPr lang="ja-JP" altLang="en-US" dirty="0"/>
              <a:t>コントローラ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234830" y="3933055"/>
            <a:ext cx="1752993" cy="1080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地図モデル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023828" y="2276873"/>
            <a:ext cx="2664296" cy="818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アプリケーション制御</a:t>
            </a:r>
            <a:endParaRPr kumimoji="1" lang="ja-JP" altLang="en-US" dirty="0"/>
          </a:p>
        </p:txBody>
      </p:sp>
      <p:cxnSp>
        <p:nvCxnSpPr>
          <p:cNvPr id="12" name="直線コネクタ 11"/>
          <p:cNvCxnSpPr>
            <a:endCxn id="4" idx="0"/>
          </p:cNvCxnSpPr>
          <p:nvPr/>
        </p:nvCxnSpPr>
        <p:spPr>
          <a:xfrm>
            <a:off x="5364088" y="3095794"/>
            <a:ext cx="2016224" cy="83726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5" idx="1"/>
            <a:endCxn id="6" idx="3"/>
          </p:cNvCxnSpPr>
          <p:nvPr/>
        </p:nvCxnSpPr>
        <p:spPr>
          <a:xfrm flipH="1">
            <a:off x="2987823" y="4458132"/>
            <a:ext cx="1013284" cy="149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5" idx="3"/>
            <a:endCxn id="4" idx="1"/>
          </p:cNvCxnSpPr>
          <p:nvPr/>
        </p:nvCxnSpPr>
        <p:spPr>
          <a:xfrm>
            <a:off x="5801307" y="4458132"/>
            <a:ext cx="714909" cy="53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392563" y="5445224"/>
            <a:ext cx="1752993" cy="10801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Shapefile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リーダー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2617968" y="5464672"/>
            <a:ext cx="1752993" cy="10801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Proj4j</a:t>
            </a:r>
            <a:endParaRPr kumimoji="1" lang="ja-JP" altLang="en-US" dirty="0"/>
          </a:p>
        </p:txBody>
      </p:sp>
      <p:cxnSp>
        <p:nvCxnSpPr>
          <p:cNvPr id="15" name="直線コネクタ 14"/>
          <p:cNvCxnSpPr>
            <a:stCxn id="6" idx="2"/>
            <a:endCxn id="13" idx="0"/>
          </p:cNvCxnSpPr>
          <p:nvPr/>
        </p:nvCxnSpPr>
        <p:spPr>
          <a:xfrm flipH="1">
            <a:off x="1269060" y="5013176"/>
            <a:ext cx="842267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6" idx="2"/>
            <a:endCxn id="14" idx="0"/>
          </p:cNvCxnSpPr>
          <p:nvPr/>
        </p:nvCxnSpPr>
        <p:spPr>
          <a:xfrm>
            <a:off x="2111327" y="5013176"/>
            <a:ext cx="1383138" cy="451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1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ステップ・バイ・ステップ目次</a:t>
            </a:r>
            <a:endParaRPr kumimoji="1" lang="ja-JP" altLang="en-US" dirty="0"/>
          </a:p>
        </p:txBody>
      </p:sp>
      <p:sp>
        <p:nvSpPr>
          <p:cNvPr id="6" name="ホームベース 5"/>
          <p:cNvSpPr/>
          <p:nvPr/>
        </p:nvSpPr>
        <p:spPr>
          <a:xfrm rot="5400000">
            <a:off x="1012419" y="1160748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ステップ０</a:t>
            </a:r>
            <a:endParaRPr kumimoji="1" lang="ja-JP" altLang="en-US" sz="2000" dirty="0"/>
          </a:p>
        </p:txBody>
      </p:sp>
      <p:sp>
        <p:nvSpPr>
          <p:cNvPr id="7" name="ホームベース 6"/>
          <p:cNvSpPr/>
          <p:nvPr/>
        </p:nvSpPr>
        <p:spPr>
          <a:xfrm rot="5400000">
            <a:off x="990075" y="2029706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ステップ１</a:t>
            </a:r>
            <a:endParaRPr kumimoji="1" lang="ja-JP" altLang="en-US" sz="2000" dirty="0"/>
          </a:p>
        </p:txBody>
      </p:sp>
      <p:sp>
        <p:nvSpPr>
          <p:cNvPr id="8" name="ホームベース 7"/>
          <p:cNvSpPr/>
          <p:nvPr/>
        </p:nvSpPr>
        <p:spPr>
          <a:xfrm rot="5400000">
            <a:off x="990075" y="2898664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ステップ２</a:t>
            </a:r>
            <a:endParaRPr kumimoji="1" lang="ja-JP" altLang="en-US" sz="2000" dirty="0"/>
          </a:p>
        </p:txBody>
      </p:sp>
      <p:sp>
        <p:nvSpPr>
          <p:cNvPr id="9" name="ホームベース 8"/>
          <p:cNvSpPr/>
          <p:nvPr/>
        </p:nvSpPr>
        <p:spPr>
          <a:xfrm rot="5400000">
            <a:off x="990075" y="3767622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ステップ３</a:t>
            </a:r>
            <a:endParaRPr kumimoji="1" lang="ja-JP" altLang="en-US" sz="2000" dirty="0"/>
          </a:p>
        </p:txBody>
      </p:sp>
      <p:sp>
        <p:nvSpPr>
          <p:cNvPr id="10" name="ホームベース 9"/>
          <p:cNvSpPr/>
          <p:nvPr/>
        </p:nvSpPr>
        <p:spPr>
          <a:xfrm rot="5400000">
            <a:off x="990075" y="4636994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ステップ４</a:t>
            </a:r>
            <a:endParaRPr kumimoji="1" lang="ja-JP" altLang="en-US" sz="2000" dirty="0"/>
          </a:p>
        </p:txBody>
      </p:sp>
      <p:sp>
        <p:nvSpPr>
          <p:cNvPr id="11" name="ホームベース 10"/>
          <p:cNvSpPr/>
          <p:nvPr/>
        </p:nvSpPr>
        <p:spPr>
          <a:xfrm rot="5400000">
            <a:off x="990075" y="5506366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ステップ５</a:t>
            </a:r>
            <a:endParaRPr kumimoji="1" lang="ja-JP" altLang="en-US" sz="2000" dirty="0"/>
          </a:p>
        </p:txBody>
      </p:sp>
      <p:sp>
        <p:nvSpPr>
          <p:cNvPr id="12" name="1 つの角を切り取った四角形 11"/>
          <p:cNvSpPr/>
          <p:nvPr/>
        </p:nvSpPr>
        <p:spPr>
          <a:xfrm>
            <a:off x="2555776" y="1700808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NetBeans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JavaFX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FXML</a:t>
            </a:r>
          </a:p>
          <a:p>
            <a:pPr algn="ctr"/>
            <a:r>
              <a:rPr lang="ja-JP" altLang="en-US" sz="2000" dirty="0" smtClean="0"/>
              <a:t>アプリケーションの雛形生成</a:t>
            </a:r>
            <a:endParaRPr kumimoji="1" lang="ja-JP" altLang="en-US" sz="2000" dirty="0"/>
          </a:p>
        </p:txBody>
      </p:sp>
      <p:sp>
        <p:nvSpPr>
          <p:cNvPr id="13" name="1 つの角を切り取った四角形 12"/>
          <p:cNvSpPr/>
          <p:nvPr/>
        </p:nvSpPr>
        <p:spPr>
          <a:xfrm>
            <a:off x="2555776" y="2563635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画面レイアウトとバインディング</a:t>
            </a:r>
            <a:endParaRPr kumimoji="1" lang="ja-JP" altLang="en-US" sz="2000" dirty="0"/>
          </a:p>
        </p:txBody>
      </p:sp>
      <p:sp>
        <p:nvSpPr>
          <p:cNvPr id="14" name="1 つの角を切り取った四角形 13"/>
          <p:cNvSpPr/>
          <p:nvPr/>
        </p:nvSpPr>
        <p:spPr>
          <a:xfrm>
            <a:off x="2555776" y="3441405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モデル作成、テストパターン表示</a:t>
            </a:r>
            <a:endParaRPr kumimoji="1" lang="ja-JP" altLang="en-US" sz="2000" dirty="0"/>
          </a:p>
        </p:txBody>
      </p:sp>
      <p:sp>
        <p:nvSpPr>
          <p:cNvPr id="15" name="1 つの角を切り取った四角形 14"/>
          <p:cNvSpPr/>
          <p:nvPr/>
        </p:nvSpPr>
        <p:spPr>
          <a:xfrm>
            <a:off x="2555776" y="4307682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拡大・縮小、スクロール操作</a:t>
            </a:r>
            <a:endParaRPr kumimoji="1" lang="ja-JP" altLang="en-US" sz="2000" dirty="0"/>
          </a:p>
        </p:txBody>
      </p:sp>
      <p:sp>
        <p:nvSpPr>
          <p:cNvPr id="16" name="1 つの角を切り取った四角形 15"/>
          <p:cNvSpPr/>
          <p:nvPr/>
        </p:nvSpPr>
        <p:spPr>
          <a:xfrm>
            <a:off x="2555776" y="5173959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シェープファイル読み込み</a:t>
            </a:r>
            <a:endParaRPr kumimoji="1" lang="ja-JP" altLang="en-US" sz="2000" dirty="0"/>
          </a:p>
        </p:txBody>
      </p:sp>
      <p:sp>
        <p:nvSpPr>
          <p:cNvPr id="17" name="1 つの角を切り取った四角形 16"/>
          <p:cNvSpPr/>
          <p:nvPr/>
        </p:nvSpPr>
        <p:spPr>
          <a:xfrm>
            <a:off x="2555776" y="6040236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投影法の適用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976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ステップ０</a:t>
            </a:r>
            <a:endParaRPr kumimoji="1" lang="ja-JP" altLang="en-US" dirty="0"/>
          </a:p>
        </p:txBody>
      </p:sp>
      <p:sp>
        <p:nvSpPr>
          <p:cNvPr id="6" name="ホームベース 5"/>
          <p:cNvSpPr/>
          <p:nvPr/>
        </p:nvSpPr>
        <p:spPr>
          <a:xfrm rot="5400000">
            <a:off x="1012419" y="1160748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ステップ０</a:t>
            </a:r>
            <a:endParaRPr kumimoji="1" lang="ja-JP" altLang="en-US" sz="2000" dirty="0"/>
          </a:p>
        </p:txBody>
      </p:sp>
      <p:sp>
        <p:nvSpPr>
          <p:cNvPr id="12" name="1 つの角を切り取った四角形 11"/>
          <p:cNvSpPr/>
          <p:nvPr/>
        </p:nvSpPr>
        <p:spPr>
          <a:xfrm>
            <a:off x="2555776" y="1700808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NetBeans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JavaFX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FXML</a:t>
            </a:r>
          </a:p>
          <a:p>
            <a:pPr algn="ctr"/>
            <a:r>
              <a:rPr lang="ja-JP" altLang="en-US" sz="2000" dirty="0" smtClean="0"/>
              <a:t>アプリケーションの雛形生成</a:t>
            </a:r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-747" t="9630" r="73575" b="67885"/>
          <a:stretch/>
        </p:blipFill>
        <p:spPr>
          <a:xfrm>
            <a:off x="179512" y="3640734"/>
            <a:ext cx="5328592" cy="273630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709492"/>
            <a:ext cx="45910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ステップ０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JavaFX FXML</a:t>
            </a:r>
            <a:r>
              <a:rPr lang="ja-JP" altLang="en-US" dirty="0"/>
              <a:t>アプリケーション雛形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108970" y="4149081"/>
            <a:ext cx="1728192" cy="127684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地図ビュー</a:t>
            </a:r>
            <a:endParaRPr kumimoji="1" lang="en-US" altLang="ja-JP" dirty="0" smtClean="0"/>
          </a:p>
          <a:p>
            <a:pPr algn="ctr"/>
            <a:r>
              <a:rPr lang="en-US" altLang="ja-JP" dirty="0" err="1" smtClean="0"/>
              <a:t>TinyMapView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593861" y="4149080"/>
            <a:ext cx="1800200" cy="12661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地図ビュー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コントローラ</a:t>
            </a:r>
            <a:endParaRPr lang="en-US" altLang="ja-JP" dirty="0" smtClean="0"/>
          </a:p>
          <a:p>
            <a:pPr algn="ctr"/>
            <a:r>
              <a:rPr kumimoji="1" lang="en-US" altLang="ja-JP" dirty="0" err="1" smtClean="0"/>
              <a:t>TinyMapView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Controller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827584" y="4149080"/>
            <a:ext cx="1752993" cy="12961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地図モデル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616582" y="2708922"/>
            <a:ext cx="2664296" cy="81892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アプリケーション制御</a:t>
            </a:r>
            <a:endParaRPr kumimoji="1" lang="en-US" altLang="ja-JP" dirty="0" smtClean="0"/>
          </a:p>
          <a:p>
            <a:pPr algn="ctr"/>
            <a:r>
              <a:rPr lang="en-US" altLang="ja-JP" dirty="0" err="1" smtClean="0"/>
              <a:t>TinyMapApp</a:t>
            </a:r>
            <a:endParaRPr kumimoji="1" lang="ja-JP" altLang="en-US" dirty="0"/>
          </a:p>
        </p:txBody>
      </p:sp>
      <p:cxnSp>
        <p:nvCxnSpPr>
          <p:cNvPr id="12" name="直線コネクタ 11"/>
          <p:cNvCxnSpPr>
            <a:endCxn id="4" idx="0"/>
          </p:cNvCxnSpPr>
          <p:nvPr/>
        </p:nvCxnSpPr>
        <p:spPr>
          <a:xfrm>
            <a:off x="4956842" y="3527843"/>
            <a:ext cx="2016224" cy="62123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5" idx="1"/>
            <a:endCxn id="6" idx="3"/>
          </p:cNvCxnSpPr>
          <p:nvPr/>
        </p:nvCxnSpPr>
        <p:spPr>
          <a:xfrm flipH="1">
            <a:off x="2580577" y="4782169"/>
            <a:ext cx="1013284" cy="149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5" idx="3"/>
            <a:endCxn id="4" idx="1"/>
          </p:cNvCxnSpPr>
          <p:nvPr/>
        </p:nvCxnSpPr>
        <p:spPr>
          <a:xfrm>
            <a:off x="5394061" y="4782169"/>
            <a:ext cx="714909" cy="53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線吹き出し 1 27"/>
          <p:cNvSpPr/>
          <p:nvPr/>
        </p:nvSpPr>
        <p:spPr>
          <a:xfrm>
            <a:off x="6012160" y="2477691"/>
            <a:ext cx="2232248" cy="530411"/>
          </a:xfrm>
          <a:prstGeom prst="callout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JavaFX Application</a:t>
            </a:r>
            <a:endParaRPr kumimoji="1" lang="ja-JP" altLang="en-US" dirty="0"/>
          </a:p>
        </p:txBody>
      </p:sp>
      <p:sp>
        <p:nvSpPr>
          <p:cNvPr id="29" name="線吹き出し 1 28"/>
          <p:cNvSpPr/>
          <p:nvPr/>
        </p:nvSpPr>
        <p:spPr>
          <a:xfrm>
            <a:off x="7236296" y="5945869"/>
            <a:ext cx="1450504" cy="530411"/>
          </a:xfrm>
          <a:prstGeom prst="callout1">
            <a:avLst>
              <a:gd name="adj1" fmla="val 18750"/>
              <a:gd name="adj2" fmla="val -8333"/>
              <a:gd name="adj3" fmla="val -87543"/>
              <a:gd name="adj4" fmla="val -318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FXML</a:t>
            </a:r>
            <a:endParaRPr kumimoji="1" lang="ja-JP" altLang="en-US" dirty="0"/>
          </a:p>
        </p:txBody>
      </p:sp>
      <p:sp>
        <p:nvSpPr>
          <p:cNvPr id="30" name="線吹き出し 1 29"/>
          <p:cNvSpPr/>
          <p:nvPr/>
        </p:nvSpPr>
        <p:spPr>
          <a:xfrm>
            <a:off x="4301011" y="5963899"/>
            <a:ext cx="1450504" cy="530411"/>
          </a:xfrm>
          <a:prstGeom prst="callout1">
            <a:avLst>
              <a:gd name="adj1" fmla="val 18750"/>
              <a:gd name="adj2" fmla="val -8333"/>
              <a:gd name="adj3" fmla="val -87543"/>
              <a:gd name="adj4" fmla="val -318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JavaFX</a:t>
            </a:r>
          </a:p>
          <a:p>
            <a:pPr algn="ctr"/>
            <a:r>
              <a:rPr lang="en-US" altLang="ja-JP" dirty="0" smtClean="0"/>
              <a:t>Controlle</a:t>
            </a:r>
            <a:r>
              <a:rPr lang="en-US" altLang="ja-JP" dirty="0"/>
              <a:t>r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392563" y="5877272"/>
            <a:ext cx="1587149" cy="6480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Shapefile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リーダー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253145" y="5877272"/>
            <a:ext cx="1211348" cy="6480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Proj4j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7" name="直線コネクタ 16"/>
          <p:cNvCxnSpPr>
            <a:stCxn id="6" idx="2"/>
            <a:endCxn id="14" idx="0"/>
          </p:cNvCxnSpPr>
          <p:nvPr/>
        </p:nvCxnSpPr>
        <p:spPr>
          <a:xfrm flipH="1">
            <a:off x="1186138" y="5445225"/>
            <a:ext cx="517943" cy="4320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6" idx="2"/>
            <a:endCxn id="15" idx="0"/>
          </p:cNvCxnSpPr>
          <p:nvPr/>
        </p:nvCxnSpPr>
        <p:spPr>
          <a:xfrm>
            <a:off x="1704081" y="5445225"/>
            <a:ext cx="1154738" cy="4320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5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アジェンダ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地図の歪み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地図投影の</a:t>
            </a:r>
            <a:r>
              <a:rPr lang="ja-JP" altLang="en-US" dirty="0" smtClean="0"/>
              <a:t>原理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JavaFX</a:t>
            </a:r>
            <a:r>
              <a:rPr kumimoji="1" lang="ja-JP" altLang="en-US" dirty="0" smtClean="0"/>
              <a:t>で投影地図を描く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31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JavaFX FXML</a:t>
            </a:r>
            <a:r>
              <a:rPr kumimoji="1" lang="ja-JP" altLang="en-US" dirty="0" smtClean="0"/>
              <a:t>アプリケーション雛形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NetBeans IDE</a:t>
            </a:r>
            <a:r>
              <a:rPr kumimoji="1" lang="ja-JP" altLang="en-US" dirty="0" smtClean="0"/>
              <a:t>で新規プロジェクト作成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96952"/>
            <a:ext cx="8303910" cy="3371781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427984" y="5229200"/>
            <a:ext cx="439248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92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91" y="3657287"/>
            <a:ext cx="4333161" cy="73980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91" y="2239357"/>
            <a:ext cx="4338333" cy="109354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ステップ０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1556792"/>
            <a:ext cx="820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JavaFX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FXML</a:t>
            </a:r>
            <a:r>
              <a:rPr kumimoji="1" lang="ja-JP" altLang="en-US" sz="2400" dirty="0" smtClean="0"/>
              <a:t>アプリケーション雛形生成時の命名は超重要</a:t>
            </a:r>
            <a:endParaRPr kumimoji="1" lang="ja-JP" altLang="en-US" sz="2400" dirty="0"/>
          </a:p>
        </p:txBody>
      </p:sp>
      <p:sp>
        <p:nvSpPr>
          <p:cNvPr id="5" name="四角形吹き出し 4"/>
          <p:cNvSpPr/>
          <p:nvPr/>
        </p:nvSpPr>
        <p:spPr>
          <a:xfrm>
            <a:off x="5286902" y="2276872"/>
            <a:ext cx="3605578" cy="792088"/>
          </a:xfrm>
          <a:prstGeom prst="wedgeRectCallout">
            <a:avLst>
              <a:gd name="adj1" fmla="val -70791"/>
              <a:gd name="adj2" fmla="val 30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/>
              <a:t>JAR</a:t>
            </a:r>
            <a:r>
              <a:rPr kumimoji="1" lang="ja-JP" altLang="en-US" dirty="0" smtClean="0"/>
              <a:t>ファイル名、インストーラ名、アプリケーション名</a:t>
            </a:r>
            <a:endParaRPr kumimoji="1" lang="ja-JP" altLang="en-US" dirty="0"/>
          </a:p>
        </p:txBody>
      </p:sp>
      <p:sp>
        <p:nvSpPr>
          <p:cNvPr id="9" name="四角形吹き出し 8"/>
          <p:cNvSpPr/>
          <p:nvPr/>
        </p:nvSpPr>
        <p:spPr>
          <a:xfrm>
            <a:off x="5286902" y="3580740"/>
            <a:ext cx="3605578" cy="792088"/>
          </a:xfrm>
          <a:prstGeom prst="wedgeRectCallout">
            <a:avLst>
              <a:gd name="adj1" fmla="val -70791"/>
              <a:gd name="adj2" fmla="val 30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/>
              <a:t>FXML</a:t>
            </a:r>
            <a:r>
              <a:rPr kumimoji="1" lang="ja-JP" altLang="en-US" dirty="0" smtClean="0"/>
              <a:t>ファイル名、コントローラクラス名の</a:t>
            </a:r>
            <a:r>
              <a:rPr lang="ja-JP" altLang="en-US" dirty="0"/>
              <a:t>基底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91" y="4764730"/>
            <a:ext cx="7137653" cy="576779"/>
          </a:xfrm>
          <a:prstGeom prst="rect">
            <a:avLst/>
          </a:prstGeom>
        </p:spPr>
      </p:pic>
      <p:sp>
        <p:nvSpPr>
          <p:cNvPr id="10" name="四角形吹き出し 9"/>
          <p:cNvSpPr/>
          <p:nvPr/>
        </p:nvSpPr>
        <p:spPr>
          <a:xfrm>
            <a:off x="3779912" y="5741321"/>
            <a:ext cx="5112568" cy="792088"/>
          </a:xfrm>
          <a:prstGeom prst="wedgeRectCallout">
            <a:avLst>
              <a:gd name="adj1" fmla="val -34028"/>
              <a:gd name="adj2" fmla="val -116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パッケージ名、アプリケーション制御クラス名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93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</a:t>
            </a:r>
            <a:r>
              <a:rPr lang="ja-JP" altLang="en-US" dirty="0"/>
              <a:t>０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348880"/>
            <a:ext cx="583347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ステップ</a:t>
            </a:r>
            <a:r>
              <a:rPr lang="ja-JP" altLang="en-US" dirty="0"/>
              <a:t>１</a:t>
            </a:r>
            <a:endParaRPr kumimoji="1" lang="ja-JP" altLang="en-US" dirty="0"/>
          </a:p>
        </p:txBody>
      </p:sp>
      <p:sp>
        <p:nvSpPr>
          <p:cNvPr id="6" name="ホームベース 5"/>
          <p:cNvSpPr/>
          <p:nvPr/>
        </p:nvSpPr>
        <p:spPr>
          <a:xfrm rot="5400000">
            <a:off x="1012419" y="1160748"/>
            <a:ext cx="720080" cy="1800200"/>
          </a:xfrm>
          <a:prstGeom prst="homePlate">
            <a:avLst>
              <a:gd name="adj" fmla="val 300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ステップ０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ホームベース 6"/>
          <p:cNvSpPr/>
          <p:nvPr/>
        </p:nvSpPr>
        <p:spPr>
          <a:xfrm rot="5400000">
            <a:off x="990075" y="2029706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ステップ１</a:t>
            </a:r>
            <a:endParaRPr kumimoji="1" lang="ja-JP" altLang="en-US" sz="2000" dirty="0"/>
          </a:p>
        </p:txBody>
      </p:sp>
      <p:sp>
        <p:nvSpPr>
          <p:cNvPr id="8" name="ホームベース 7"/>
          <p:cNvSpPr/>
          <p:nvPr/>
        </p:nvSpPr>
        <p:spPr>
          <a:xfrm rot="5400000">
            <a:off x="990075" y="2898664"/>
            <a:ext cx="720080" cy="1800200"/>
          </a:xfrm>
          <a:prstGeom prst="homePlate">
            <a:avLst>
              <a:gd name="adj" fmla="val 300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ステップ２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ホームベース 8"/>
          <p:cNvSpPr/>
          <p:nvPr/>
        </p:nvSpPr>
        <p:spPr>
          <a:xfrm rot="5400000">
            <a:off x="990075" y="3767622"/>
            <a:ext cx="720080" cy="1800200"/>
          </a:xfrm>
          <a:prstGeom prst="homePlate">
            <a:avLst>
              <a:gd name="adj" fmla="val 300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ステップ３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ホームベース 9"/>
          <p:cNvSpPr/>
          <p:nvPr/>
        </p:nvSpPr>
        <p:spPr>
          <a:xfrm rot="5400000">
            <a:off x="990075" y="4636994"/>
            <a:ext cx="720080" cy="1800200"/>
          </a:xfrm>
          <a:prstGeom prst="homePlate">
            <a:avLst>
              <a:gd name="adj" fmla="val 300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ステップ４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ホームベース 10"/>
          <p:cNvSpPr/>
          <p:nvPr/>
        </p:nvSpPr>
        <p:spPr>
          <a:xfrm rot="5400000">
            <a:off x="990075" y="5506366"/>
            <a:ext cx="720080" cy="1800200"/>
          </a:xfrm>
          <a:prstGeom prst="homePlate">
            <a:avLst>
              <a:gd name="adj" fmla="val 300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ステップ５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1 つの角を切り取った四角形 11"/>
          <p:cNvSpPr/>
          <p:nvPr/>
        </p:nvSpPr>
        <p:spPr>
          <a:xfrm>
            <a:off x="2555776" y="1700808"/>
            <a:ext cx="4392488" cy="648072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NetBeans</a:t>
            </a:r>
            <a:r>
              <a:rPr lang="ja-JP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JavaFX</a:t>
            </a:r>
            <a:r>
              <a:rPr lang="ja-JP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FXML</a:t>
            </a:r>
          </a:p>
          <a:p>
            <a:pPr algn="ctr"/>
            <a:r>
              <a:rPr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アプリケーションの雛形生成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1 つの角を切り取った四角形 12"/>
          <p:cNvSpPr/>
          <p:nvPr/>
        </p:nvSpPr>
        <p:spPr>
          <a:xfrm>
            <a:off x="2555776" y="2563635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画面レイアウトとバインディング</a:t>
            </a:r>
            <a:endParaRPr kumimoji="1" lang="ja-JP" altLang="en-US" sz="2000" dirty="0"/>
          </a:p>
        </p:txBody>
      </p:sp>
      <p:sp>
        <p:nvSpPr>
          <p:cNvPr id="14" name="1 つの角を切り取った四角形 13"/>
          <p:cNvSpPr/>
          <p:nvPr/>
        </p:nvSpPr>
        <p:spPr>
          <a:xfrm>
            <a:off x="2555776" y="3441405"/>
            <a:ext cx="4392488" cy="648072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モデル作成、テストパターン表示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1 つの角を切り取った四角形 14"/>
          <p:cNvSpPr/>
          <p:nvPr/>
        </p:nvSpPr>
        <p:spPr>
          <a:xfrm>
            <a:off x="2555776" y="4307682"/>
            <a:ext cx="4392488" cy="648072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拡大・縮小、スクロール操作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1 つの角を切り取った四角形 15"/>
          <p:cNvSpPr/>
          <p:nvPr/>
        </p:nvSpPr>
        <p:spPr>
          <a:xfrm>
            <a:off x="2555776" y="5173959"/>
            <a:ext cx="4392488" cy="648072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シェープファイル読み込み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1 つの角を切り取った四角形 16"/>
          <p:cNvSpPr/>
          <p:nvPr/>
        </p:nvSpPr>
        <p:spPr>
          <a:xfrm>
            <a:off x="2555776" y="6040236"/>
            <a:ext cx="4392488" cy="648072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投影法の適用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ステップ１</a:t>
            </a:r>
            <a:endParaRPr kumimoji="1" lang="ja-JP" altLang="en-US" dirty="0"/>
          </a:p>
        </p:txBody>
      </p:sp>
      <p:sp>
        <p:nvSpPr>
          <p:cNvPr id="7" name="ホームベース 6"/>
          <p:cNvSpPr/>
          <p:nvPr/>
        </p:nvSpPr>
        <p:spPr>
          <a:xfrm rot="5400000">
            <a:off x="990075" y="1160748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ステップ１</a:t>
            </a:r>
            <a:endParaRPr kumimoji="1" lang="ja-JP" altLang="en-US" sz="2000" dirty="0"/>
          </a:p>
        </p:txBody>
      </p:sp>
      <p:sp>
        <p:nvSpPr>
          <p:cNvPr id="13" name="1 つの角を切り取った四角形 12"/>
          <p:cNvSpPr/>
          <p:nvPr/>
        </p:nvSpPr>
        <p:spPr>
          <a:xfrm>
            <a:off x="2555776" y="1694677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画面レイアウトとバインディング</a:t>
            </a:r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33" y="3356992"/>
            <a:ext cx="4070931" cy="309634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2619788"/>
            <a:ext cx="45910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4177" y="1988840"/>
            <a:ext cx="8229600" cy="452596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SceneBuilder_Layou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3" y="1988840"/>
            <a:ext cx="6203032" cy="456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四角形吹き出し 4"/>
          <p:cNvSpPr/>
          <p:nvPr/>
        </p:nvSpPr>
        <p:spPr>
          <a:xfrm>
            <a:off x="4094858" y="5617840"/>
            <a:ext cx="3605578" cy="792088"/>
          </a:xfrm>
          <a:prstGeom prst="wedgeRectCallout">
            <a:avLst>
              <a:gd name="adj1" fmla="val -65767"/>
              <a:gd name="adj2" fmla="val -104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ぽとり・ぺた でレイアウト</a:t>
            </a:r>
            <a:endParaRPr kumimoji="1" lang="ja-JP" altLang="en-US" dirty="0"/>
          </a:p>
        </p:txBody>
      </p:sp>
      <p:sp>
        <p:nvSpPr>
          <p:cNvPr id="6" name="四角形吹き出し 5"/>
          <p:cNvSpPr/>
          <p:nvPr/>
        </p:nvSpPr>
        <p:spPr>
          <a:xfrm>
            <a:off x="5390623" y="2161456"/>
            <a:ext cx="3605578" cy="792088"/>
          </a:xfrm>
          <a:prstGeom prst="wedgeRectCallout">
            <a:avLst>
              <a:gd name="adj1" fmla="val -33468"/>
              <a:gd name="adj2" fmla="val 92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ウィンドウ上下左右との紐づけ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1460978"/>
            <a:ext cx="735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Scene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Builder</a:t>
            </a:r>
            <a:r>
              <a:rPr kumimoji="1" lang="ja-JP" altLang="en-US" sz="2800" dirty="0" smtClean="0"/>
              <a:t>ツールでお手軽画面作成</a:t>
            </a:r>
            <a:endParaRPr kumimoji="1" lang="ja-JP" altLang="en-US" sz="2800" dirty="0"/>
          </a:p>
        </p:txBody>
      </p:sp>
      <p:sp>
        <p:nvSpPr>
          <p:cNvPr id="8" name="四角形吹き出し 7"/>
          <p:cNvSpPr/>
          <p:nvPr/>
        </p:nvSpPr>
        <p:spPr>
          <a:xfrm>
            <a:off x="7092279" y="3942085"/>
            <a:ext cx="1903921" cy="792088"/>
          </a:xfrm>
          <a:prstGeom prst="wedgeRectCallout">
            <a:avLst>
              <a:gd name="adj1" fmla="val -67450"/>
              <a:gd name="adj2" fmla="val 2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/>
              <a:t>FXML</a:t>
            </a:r>
            <a:r>
              <a:rPr kumimoji="1" lang="ja-JP" altLang="en-US" dirty="0" smtClean="0"/>
              <a:t>ファイルに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保存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09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51520" y="2492896"/>
            <a:ext cx="4176464" cy="18722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r>
              <a:rPr kumimoji="1" lang="ja-JP" altLang="en-US" dirty="0" smtClean="0"/>
              <a:t>インジェクション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197" t="19985" r="20989" b="11431"/>
          <a:stretch/>
        </p:blipFill>
        <p:spPr>
          <a:xfrm>
            <a:off x="457200" y="3496147"/>
            <a:ext cx="3872832" cy="5809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463" t="12299" r="28616" b="13906"/>
          <a:stretch/>
        </p:blipFill>
        <p:spPr>
          <a:xfrm>
            <a:off x="467544" y="2678601"/>
            <a:ext cx="3862488" cy="6263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076056" y="2639223"/>
            <a:ext cx="3744416" cy="16312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@</a:t>
            </a:r>
            <a:r>
              <a:rPr lang="en-US" altLang="ja-JP" sz="2000" dirty="0"/>
              <a:t>FXML</a:t>
            </a:r>
          </a:p>
          <a:p>
            <a:r>
              <a:rPr lang="en-US" altLang="ja-JP" sz="2000" dirty="0" smtClean="0"/>
              <a:t>private </a:t>
            </a:r>
            <a:r>
              <a:rPr lang="en-US" altLang="ja-JP" sz="2000" dirty="0"/>
              <a:t>Label </a:t>
            </a:r>
            <a:r>
              <a:rPr lang="en-US" altLang="ja-JP" sz="2000" dirty="0" err="1"/>
              <a:t>scaleLabel</a:t>
            </a:r>
            <a:r>
              <a:rPr lang="en-US" altLang="ja-JP" sz="2000" dirty="0" smtClean="0"/>
              <a:t>;</a:t>
            </a:r>
          </a:p>
          <a:p>
            <a:endParaRPr lang="en-US" altLang="ja-JP" sz="2000" dirty="0"/>
          </a:p>
          <a:p>
            <a:r>
              <a:rPr lang="en-US" altLang="ja-JP" sz="2000" dirty="0" smtClean="0"/>
              <a:t>@</a:t>
            </a:r>
            <a:r>
              <a:rPr lang="en-US" altLang="ja-JP" sz="2000" dirty="0"/>
              <a:t>FXML</a:t>
            </a:r>
          </a:p>
          <a:p>
            <a:r>
              <a:rPr lang="en-US" altLang="ja-JP" sz="2000" dirty="0" smtClean="0"/>
              <a:t>private </a:t>
            </a:r>
            <a:r>
              <a:rPr lang="en-US" altLang="ja-JP" sz="2000" dirty="0"/>
              <a:t>Canvas </a:t>
            </a:r>
            <a:r>
              <a:rPr lang="en-US" altLang="ja-JP" sz="2000" dirty="0" err="1"/>
              <a:t>mapCanvas</a:t>
            </a:r>
            <a:r>
              <a:rPr lang="en-US" altLang="ja-JP" sz="2000" dirty="0"/>
              <a:t>;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34874" y="4365104"/>
            <a:ext cx="2568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Scene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Builder</a:t>
            </a:r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err="1" smtClean="0"/>
              <a:t>TinyMapView.fxml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01814" y="4365104"/>
            <a:ext cx="3961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Controller</a:t>
            </a:r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TinyMapViewController.java)</a:t>
            </a:r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2393616" y="2678601"/>
            <a:ext cx="1746336" cy="626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409414" y="3504958"/>
            <a:ext cx="1746336" cy="626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弧 12"/>
          <p:cNvSpPr/>
          <p:nvPr/>
        </p:nvSpPr>
        <p:spPr>
          <a:xfrm rot="18795789">
            <a:off x="3533127" y="1936508"/>
            <a:ext cx="4237986" cy="4713176"/>
          </a:xfrm>
          <a:prstGeom prst="arc">
            <a:avLst>
              <a:gd name="adj1" fmla="val 15953062"/>
              <a:gd name="adj2" fmla="val 186376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020272" y="2924944"/>
            <a:ext cx="172819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7164288" y="3849562"/>
            <a:ext cx="158417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9552" y="555962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FXML</a:t>
            </a:r>
            <a:r>
              <a:rPr lang="ja-JP" altLang="en-US" dirty="0" smtClean="0"/>
              <a:t>ファイルを</a:t>
            </a:r>
            <a:r>
              <a:rPr lang="en-US" altLang="ja-JP" dirty="0" smtClean="0"/>
              <a:t>JavaFX</a:t>
            </a:r>
            <a:r>
              <a:rPr lang="ja-JP" altLang="en-US" dirty="0" smtClean="0"/>
              <a:t>がロードした際に、コントローラのインスタンスが生成され、</a:t>
            </a:r>
            <a:r>
              <a:rPr lang="en-US" altLang="ja-JP" dirty="0" smtClean="0"/>
              <a:t>@FXML</a:t>
            </a:r>
            <a:r>
              <a:rPr lang="ja-JP" altLang="en-US" dirty="0" smtClean="0"/>
              <a:t>アノテーションが付いたフィールドには、</a:t>
            </a:r>
            <a:r>
              <a:rPr lang="en-US" altLang="ja-JP" dirty="0" smtClean="0"/>
              <a:t>UI</a:t>
            </a:r>
            <a:r>
              <a:rPr lang="ja-JP" altLang="en-US" dirty="0" smtClean="0"/>
              <a:t>コントロールのインスタンスがインジェクションされる。</a:t>
            </a:r>
            <a:endParaRPr kumimoji="1" lang="ja-JP" altLang="en-US" dirty="0"/>
          </a:p>
        </p:txBody>
      </p:sp>
      <p:sp>
        <p:nvSpPr>
          <p:cNvPr id="20" name="円弧 19"/>
          <p:cNvSpPr/>
          <p:nvPr/>
        </p:nvSpPr>
        <p:spPr>
          <a:xfrm rot="9662124">
            <a:off x="3846028" y="2307491"/>
            <a:ext cx="5361428" cy="1994919"/>
          </a:xfrm>
          <a:prstGeom prst="arc">
            <a:avLst>
              <a:gd name="adj1" fmla="val 15087397"/>
              <a:gd name="adj2" fmla="val 211850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9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51520" y="2204864"/>
            <a:ext cx="4752528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32040" y="2204864"/>
            <a:ext cx="2568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Scene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Builder</a:t>
            </a:r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err="1" smtClean="0"/>
              <a:t>TinyMapView.fxml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ステップ１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233" y="2564904"/>
            <a:ext cx="4372289" cy="93610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17338" y="4556882"/>
            <a:ext cx="682715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@FXML</a:t>
            </a:r>
          </a:p>
          <a:p>
            <a:r>
              <a:rPr lang="en-US" altLang="ja-JP" sz="2000" dirty="0" smtClean="0"/>
              <a:t>private </a:t>
            </a:r>
            <a:r>
              <a:rPr lang="en-US" altLang="ja-JP" sz="2000" dirty="0"/>
              <a:t>void </a:t>
            </a:r>
            <a:r>
              <a:rPr lang="en-US" altLang="ja-JP" sz="2000" dirty="0" err="1"/>
              <a:t>loadShapefile</a:t>
            </a:r>
            <a:r>
              <a:rPr lang="en-US" altLang="ja-JP" sz="2000" dirty="0"/>
              <a:t>(</a:t>
            </a:r>
            <a:r>
              <a:rPr lang="en-US" altLang="ja-JP" sz="2000" dirty="0" err="1"/>
              <a:t>ActionEvent</a:t>
            </a:r>
            <a:r>
              <a:rPr lang="en-US" altLang="ja-JP" sz="2000" dirty="0"/>
              <a:t> event) </a:t>
            </a:r>
            <a:r>
              <a:rPr lang="en-US" altLang="ja-JP" sz="2000" dirty="0" smtClean="0"/>
              <a:t>{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// …</a:t>
            </a:r>
          </a:p>
          <a:p>
            <a:r>
              <a:rPr lang="en-US" altLang="ja-JP" sz="2000" dirty="0" smtClean="0"/>
              <a:t>}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47864" y="5891994"/>
            <a:ext cx="3961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Controller</a:t>
            </a:r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TinyMapViewController.java)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611560" y="2851040"/>
            <a:ext cx="1746336" cy="626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195736" y="4869160"/>
            <a:ext cx="187220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弧 11"/>
          <p:cNvSpPr/>
          <p:nvPr/>
        </p:nvSpPr>
        <p:spPr>
          <a:xfrm>
            <a:off x="1487386" y="3453712"/>
            <a:ext cx="1108826" cy="2761447"/>
          </a:xfrm>
          <a:prstGeom prst="arc">
            <a:avLst>
              <a:gd name="adj1" fmla="val 16200000"/>
              <a:gd name="adj2" fmla="val 281359"/>
            </a:avLst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57200" y="1600201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インジェクション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31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08719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Canvas</a:t>
            </a:r>
            <a:r>
              <a:rPr kumimoji="1" lang="ja-JP" altLang="en-US" dirty="0" smtClean="0"/>
              <a:t>の大きさをウィンドウの大きさに追従させる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2780928"/>
            <a:ext cx="7992888" cy="37856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@FXML private Canvas </a:t>
            </a:r>
            <a:r>
              <a:rPr lang="en-US" altLang="ja-JP" sz="2000" dirty="0" err="1" smtClean="0"/>
              <a:t>mapCanvas</a:t>
            </a:r>
            <a:r>
              <a:rPr lang="en-US" altLang="ja-JP" sz="2000" dirty="0" smtClean="0"/>
              <a:t>;</a:t>
            </a:r>
          </a:p>
          <a:p>
            <a:r>
              <a:rPr lang="en-US" altLang="ja-JP" sz="2000" dirty="0" smtClean="0"/>
              <a:t>@FXML private Pane </a:t>
            </a:r>
            <a:r>
              <a:rPr lang="en-US" altLang="ja-JP" sz="2000" dirty="0" err="1" smtClean="0"/>
              <a:t>rootPane</a:t>
            </a:r>
            <a:r>
              <a:rPr lang="en-US" altLang="ja-JP" sz="2000" dirty="0" smtClean="0"/>
              <a:t>;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:</a:t>
            </a:r>
          </a:p>
          <a:p>
            <a:r>
              <a:rPr lang="en-US" altLang="ja-JP" sz="2000" dirty="0" smtClean="0"/>
              <a:t>@</a:t>
            </a:r>
            <a:r>
              <a:rPr lang="en-US" altLang="ja-JP" sz="2000" dirty="0"/>
              <a:t>Override</a:t>
            </a:r>
          </a:p>
          <a:p>
            <a:r>
              <a:rPr lang="en-US" altLang="ja-JP" sz="2000" dirty="0" smtClean="0"/>
              <a:t>public </a:t>
            </a:r>
            <a:r>
              <a:rPr lang="en-US" altLang="ja-JP" sz="2000" dirty="0"/>
              <a:t>void initialize(URL </a:t>
            </a:r>
            <a:r>
              <a:rPr lang="en-US" altLang="ja-JP" sz="2000" dirty="0" err="1"/>
              <a:t>url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ResourceBundle</a:t>
            </a:r>
            <a:r>
              <a:rPr lang="en-US" altLang="ja-JP" sz="2000" dirty="0"/>
              <a:t> </a:t>
            </a:r>
            <a:r>
              <a:rPr lang="en-US" altLang="ja-JP" sz="2000" dirty="0" err="1"/>
              <a:t>rb</a:t>
            </a:r>
            <a:r>
              <a:rPr lang="en-US" altLang="ja-JP" sz="2000" dirty="0"/>
              <a:t>) </a:t>
            </a:r>
            <a:r>
              <a:rPr lang="en-US" altLang="ja-JP" sz="2000" dirty="0" smtClean="0"/>
              <a:t>{</a:t>
            </a:r>
          </a:p>
          <a:p>
            <a:r>
              <a:rPr lang="en-US" altLang="ja-JP" sz="2000" dirty="0" smtClean="0"/>
              <a:t>    </a:t>
            </a:r>
            <a:r>
              <a:rPr lang="en-US" altLang="ja-JP" sz="2000" dirty="0" err="1" smtClean="0"/>
              <a:t>mapCanvas.widthProperty</a:t>
            </a:r>
            <a:r>
              <a:rPr lang="en-US" altLang="ja-JP" sz="2000" dirty="0"/>
              <a:t>().bind</a:t>
            </a:r>
            <a:r>
              <a:rPr lang="en-US" altLang="ja-JP" sz="2000" dirty="0" smtClean="0"/>
              <a:t>(</a:t>
            </a:r>
          </a:p>
          <a:p>
            <a:r>
              <a:rPr lang="en-US" altLang="ja-JP" sz="2000" dirty="0" smtClean="0"/>
              <a:t>        </a:t>
            </a:r>
            <a:r>
              <a:rPr lang="en-US" altLang="ja-JP" sz="2000" dirty="0" err="1" smtClean="0"/>
              <a:t>rootPane.widthProperty</a:t>
            </a:r>
            <a:r>
              <a:rPr lang="en-US" altLang="ja-JP" sz="2000" dirty="0"/>
              <a:t>().subtract(120</a:t>
            </a:r>
            <a:r>
              <a:rPr lang="en-US" altLang="ja-JP" sz="2000" dirty="0" smtClean="0"/>
              <a:t>)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);</a:t>
            </a:r>
            <a:endParaRPr lang="en-US" altLang="ja-JP" sz="2000" dirty="0"/>
          </a:p>
          <a:p>
            <a:r>
              <a:rPr lang="en-US" altLang="ja-JP" sz="2000" dirty="0" smtClean="0"/>
              <a:t>    </a:t>
            </a:r>
            <a:r>
              <a:rPr lang="en-US" altLang="ja-JP" sz="2000" dirty="0" err="1"/>
              <a:t>mapCanvas.heightProperty</a:t>
            </a:r>
            <a:r>
              <a:rPr lang="en-US" altLang="ja-JP" sz="2000" dirty="0"/>
              <a:t>().bind</a:t>
            </a:r>
            <a:r>
              <a:rPr lang="en-US" altLang="ja-JP" sz="2000" dirty="0" smtClean="0"/>
              <a:t>(</a:t>
            </a:r>
          </a:p>
          <a:p>
            <a:r>
              <a:rPr lang="en-US" altLang="ja-JP" sz="2000" dirty="0" smtClean="0"/>
              <a:t>        </a:t>
            </a:r>
            <a:r>
              <a:rPr lang="en-US" altLang="ja-JP" sz="2000" dirty="0" err="1" smtClean="0"/>
              <a:t>rootPane.heightProperty</a:t>
            </a:r>
            <a:r>
              <a:rPr lang="en-US" altLang="ja-JP" sz="2000" dirty="0" smtClean="0"/>
              <a:t>()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);</a:t>
            </a:r>
            <a:endParaRPr lang="en-US" altLang="ja-JP" sz="2000" dirty="0"/>
          </a:p>
          <a:p>
            <a:r>
              <a:rPr lang="en-US" altLang="ja-JP" sz="2000" dirty="0" smtClean="0"/>
              <a:t>} 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37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ステップ１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348880"/>
            <a:ext cx="583347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アジェンダ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地図の歪み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地図投影の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原理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JavaFX</a:t>
            </a:r>
            <a:r>
              <a:rPr kumimoji="1" lang="ja-JP" altLang="en-US" dirty="0" smtClean="0">
                <a:solidFill>
                  <a:schemeClr val="bg1">
                    <a:lumMod val="85000"/>
                  </a:schemeClr>
                </a:solidFill>
              </a:rPr>
              <a:t>で投影地図を描く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ステップ２</a:t>
            </a:r>
            <a:endParaRPr kumimoji="1" lang="ja-JP" altLang="en-US" dirty="0"/>
          </a:p>
        </p:txBody>
      </p:sp>
      <p:sp>
        <p:nvSpPr>
          <p:cNvPr id="6" name="ホームベース 5"/>
          <p:cNvSpPr/>
          <p:nvPr/>
        </p:nvSpPr>
        <p:spPr>
          <a:xfrm rot="5400000">
            <a:off x="1012419" y="1160748"/>
            <a:ext cx="720080" cy="1800200"/>
          </a:xfrm>
          <a:prstGeom prst="homePlate">
            <a:avLst>
              <a:gd name="adj" fmla="val 300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ステップ０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ホームベース 6"/>
          <p:cNvSpPr/>
          <p:nvPr/>
        </p:nvSpPr>
        <p:spPr>
          <a:xfrm rot="5400000">
            <a:off x="990075" y="2029706"/>
            <a:ext cx="720080" cy="1800200"/>
          </a:xfrm>
          <a:prstGeom prst="homePlate">
            <a:avLst>
              <a:gd name="adj" fmla="val 300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ステップ１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ホームベース 7"/>
          <p:cNvSpPr/>
          <p:nvPr/>
        </p:nvSpPr>
        <p:spPr>
          <a:xfrm rot="5400000">
            <a:off x="990075" y="2898664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ステップ２</a:t>
            </a:r>
            <a:endParaRPr kumimoji="1" lang="ja-JP" altLang="en-US" sz="2000" dirty="0"/>
          </a:p>
        </p:txBody>
      </p:sp>
      <p:sp>
        <p:nvSpPr>
          <p:cNvPr id="9" name="ホームベース 8"/>
          <p:cNvSpPr/>
          <p:nvPr/>
        </p:nvSpPr>
        <p:spPr>
          <a:xfrm rot="5400000">
            <a:off x="990075" y="3767622"/>
            <a:ext cx="720080" cy="1800200"/>
          </a:xfrm>
          <a:prstGeom prst="homePlate">
            <a:avLst>
              <a:gd name="adj" fmla="val 300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ステップ３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ホームベース 9"/>
          <p:cNvSpPr/>
          <p:nvPr/>
        </p:nvSpPr>
        <p:spPr>
          <a:xfrm rot="5400000">
            <a:off x="990075" y="4636994"/>
            <a:ext cx="720080" cy="1800200"/>
          </a:xfrm>
          <a:prstGeom prst="homePlate">
            <a:avLst>
              <a:gd name="adj" fmla="val 300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ステップ４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ホームベース 10"/>
          <p:cNvSpPr/>
          <p:nvPr/>
        </p:nvSpPr>
        <p:spPr>
          <a:xfrm rot="5400000">
            <a:off x="990075" y="5506366"/>
            <a:ext cx="720080" cy="1800200"/>
          </a:xfrm>
          <a:prstGeom prst="homePlate">
            <a:avLst>
              <a:gd name="adj" fmla="val 300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ステップ５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1 つの角を切り取った四角形 11"/>
          <p:cNvSpPr/>
          <p:nvPr/>
        </p:nvSpPr>
        <p:spPr>
          <a:xfrm>
            <a:off x="2555776" y="1700808"/>
            <a:ext cx="4392488" cy="648072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NetBeans</a:t>
            </a:r>
            <a:r>
              <a:rPr lang="ja-JP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JavaFX</a:t>
            </a:r>
            <a:r>
              <a:rPr lang="ja-JP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FXML</a:t>
            </a:r>
          </a:p>
          <a:p>
            <a:pPr algn="ctr"/>
            <a:r>
              <a:rPr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アプリケーションの雛形生成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1 つの角を切り取った四角形 12"/>
          <p:cNvSpPr/>
          <p:nvPr/>
        </p:nvSpPr>
        <p:spPr>
          <a:xfrm>
            <a:off x="2555776" y="2563635"/>
            <a:ext cx="4392488" cy="648072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画面レイアウトとバインディング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1 つの角を切り取った四角形 13"/>
          <p:cNvSpPr/>
          <p:nvPr/>
        </p:nvSpPr>
        <p:spPr>
          <a:xfrm>
            <a:off x="2555776" y="3441405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モデル作成、テストパターン表示</a:t>
            </a:r>
            <a:endParaRPr kumimoji="1" lang="ja-JP" altLang="en-US" sz="2000" dirty="0"/>
          </a:p>
        </p:txBody>
      </p:sp>
      <p:sp>
        <p:nvSpPr>
          <p:cNvPr id="15" name="1 つの角を切り取った四角形 14"/>
          <p:cNvSpPr/>
          <p:nvPr/>
        </p:nvSpPr>
        <p:spPr>
          <a:xfrm>
            <a:off x="2555776" y="4307682"/>
            <a:ext cx="4392488" cy="648072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拡大・縮小、スクロール操作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1 つの角を切り取った四角形 15"/>
          <p:cNvSpPr/>
          <p:nvPr/>
        </p:nvSpPr>
        <p:spPr>
          <a:xfrm>
            <a:off x="2555776" y="5173959"/>
            <a:ext cx="4392488" cy="648072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シェープファイル読み込み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1 つの角を切り取った四角形 16"/>
          <p:cNvSpPr/>
          <p:nvPr/>
        </p:nvSpPr>
        <p:spPr>
          <a:xfrm>
            <a:off x="2555776" y="6040236"/>
            <a:ext cx="4392488" cy="648072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投影法の適用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ステップ２</a:t>
            </a:r>
            <a:endParaRPr kumimoji="1" lang="ja-JP" altLang="en-US" dirty="0"/>
          </a:p>
        </p:txBody>
      </p:sp>
      <p:sp>
        <p:nvSpPr>
          <p:cNvPr id="8" name="ホームベース 7"/>
          <p:cNvSpPr/>
          <p:nvPr/>
        </p:nvSpPr>
        <p:spPr>
          <a:xfrm rot="5400000">
            <a:off x="990075" y="1160748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ステップ２</a:t>
            </a:r>
            <a:endParaRPr kumimoji="1" lang="ja-JP" altLang="en-US" sz="2000" dirty="0"/>
          </a:p>
        </p:txBody>
      </p:sp>
      <p:sp>
        <p:nvSpPr>
          <p:cNvPr id="14" name="1 つの角を切り取った四角形 13"/>
          <p:cNvSpPr/>
          <p:nvPr/>
        </p:nvSpPr>
        <p:spPr>
          <a:xfrm>
            <a:off x="2555776" y="1703489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モデル作成、テストパターン表示</a:t>
            </a:r>
            <a:endParaRPr kumimoji="1" lang="ja-JP" altLang="en-US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65" y="3212976"/>
            <a:ext cx="3339081" cy="331236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2708920"/>
            <a:ext cx="45910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プログラム構造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516216" y="3933056"/>
            <a:ext cx="1728192" cy="10608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地図ビュー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001107" y="3933055"/>
            <a:ext cx="1800200" cy="1050153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地図ビュー</a:t>
            </a:r>
            <a:endParaRPr kumimoji="1" lang="en-US" altLang="ja-JP" dirty="0" smtClean="0"/>
          </a:p>
          <a:p>
            <a:pPr algn="ctr"/>
            <a:r>
              <a:rPr lang="ja-JP" altLang="en-US" dirty="0"/>
              <a:t>コントローラ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234830" y="3933055"/>
            <a:ext cx="1752993" cy="1080121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地図モデル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023828" y="2276873"/>
            <a:ext cx="2664296" cy="81892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アプリケーション制御</a:t>
            </a:r>
            <a:endParaRPr kumimoji="1" lang="ja-JP" altLang="en-US" dirty="0"/>
          </a:p>
        </p:txBody>
      </p:sp>
      <p:cxnSp>
        <p:nvCxnSpPr>
          <p:cNvPr id="12" name="直線コネクタ 11"/>
          <p:cNvCxnSpPr>
            <a:endCxn id="4" idx="0"/>
          </p:cNvCxnSpPr>
          <p:nvPr/>
        </p:nvCxnSpPr>
        <p:spPr>
          <a:xfrm>
            <a:off x="5364088" y="3095794"/>
            <a:ext cx="2016224" cy="83726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5" idx="1"/>
            <a:endCxn id="6" idx="3"/>
          </p:cNvCxnSpPr>
          <p:nvPr/>
        </p:nvCxnSpPr>
        <p:spPr>
          <a:xfrm flipH="1">
            <a:off x="2987823" y="4458132"/>
            <a:ext cx="1013284" cy="149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5" idx="3"/>
            <a:endCxn id="4" idx="1"/>
          </p:cNvCxnSpPr>
          <p:nvPr/>
        </p:nvCxnSpPr>
        <p:spPr>
          <a:xfrm>
            <a:off x="5801307" y="4458132"/>
            <a:ext cx="714909" cy="53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392563" y="5445224"/>
            <a:ext cx="1752993" cy="10801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Shapefile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リーダー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617968" y="5464672"/>
            <a:ext cx="1752993" cy="10801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Proj4j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5" name="直線コネクタ 14"/>
          <p:cNvCxnSpPr>
            <a:stCxn id="6" idx="2"/>
            <a:endCxn id="13" idx="0"/>
          </p:cNvCxnSpPr>
          <p:nvPr/>
        </p:nvCxnSpPr>
        <p:spPr>
          <a:xfrm flipH="1">
            <a:off x="1269060" y="5013176"/>
            <a:ext cx="842267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6" idx="2"/>
            <a:endCxn id="14" idx="0"/>
          </p:cNvCxnSpPr>
          <p:nvPr/>
        </p:nvCxnSpPr>
        <p:spPr>
          <a:xfrm>
            <a:off x="2111327" y="5013176"/>
            <a:ext cx="1383138" cy="451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地図データ（海岸線）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ポリライン（折れ線）データ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Canvas</a:t>
            </a:r>
            <a:r>
              <a:rPr lang="ja-JP" altLang="en-US" dirty="0" smtClean="0"/>
              <a:t>にポリライン（折れ線）を描く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ポリラインを表現するクラスは？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lang="ja-JP" altLang="en-US" sz="2400" dirty="0" smtClean="0"/>
              <a:t>（１）</a:t>
            </a:r>
            <a:r>
              <a:rPr lang="en-US" altLang="ja-JP" sz="2400" dirty="0"/>
              <a:t> </a:t>
            </a:r>
            <a:r>
              <a:rPr lang="en-US" altLang="ja-JP" sz="2400" dirty="0" err="1" smtClean="0"/>
              <a:t>javafx.scene.shape.Polyline</a:t>
            </a:r>
            <a:endParaRPr lang="en-US" altLang="ja-JP" sz="2400" dirty="0" smtClean="0"/>
          </a:p>
          <a:p>
            <a:pPr marL="457200" lvl="1" indent="0">
              <a:buNone/>
            </a:pPr>
            <a:r>
              <a:rPr lang="ja-JP" altLang="en-US" sz="2400" dirty="0" smtClean="0"/>
              <a:t>（２） 独自クラスを定義</a:t>
            </a:r>
            <a:endParaRPr lang="en-US" altLang="ja-JP" sz="2400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2915816" y="2996952"/>
            <a:ext cx="936104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851920" y="2996952"/>
            <a:ext cx="576064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4427984" y="3212976"/>
            <a:ext cx="1296144" cy="182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二等辺三角形 10"/>
          <p:cNvSpPr/>
          <p:nvPr/>
        </p:nvSpPr>
        <p:spPr>
          <a:xfrm>
            <a:off x="2843808" y="3609020"/>
            <a:ext cx="144016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/>
          <p:cNvSpPr/>
          <p:nvPr/>
        </p:nvSpPr>
        <p:spPr>
          <a:xfrm>
            <a:off x="3779912" y="2960948"/>
            <a:ext cx="144016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/>
          <p:cNvSpPr/>
          <p:nvPr/>
        </p:nvSpPr>
        <p:spPr>
          <a:xfrm>
            <a:off x="4355976" y="3176972"/>
            <a:ext cx="144016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/>
          <p:cNvSpPr/>
          <p:nvPr/>
        </p:nvSpPr>
        <p:spPr>
          <a:xfrm>
            <a:off x="5637952" y="3351497"/>
            <a:ext cx="144016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37395" y="330425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(x1, y1)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39852" y="270824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(x2, y2)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43908" y="32986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(x3, y3)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585284" y="338673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(x4, y4)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62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4206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Canvas</a:t>
            </a:r>
            <a:r>
              <a:rPr kumimoji="1" lang="ja-JP" altLang="en-US" dirty="0" err="1" smtClean="0"/>
              <a:t>への</a:t>
            </a:r>
            <a:r>
              <a:rPr kumimoji="1" lang="ja-JP" altLang="en-US" dirty="0" smtClean="0"/>
              <a:t>ポリラインの描画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javafx.scene.canvas.GraphicsContext</a:t>
            </a:r>
            <a:r>
              <a:rPr lang="en-US" altLang="ja-JP" dirty="0" smtClean="0"/>
              <a:t> </a:t>
            </a:r>
            <a:endParaRPr kumimoji="1" lang="en-US" altLang="ja-JP" dirty="0" smtClean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5616" y="2852936"/>
            <a:ext cx="6768752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public void </a:t>
            </a:r>
            <a:r>
              <a:rPr kumimoji="1" lang="en-US" altLang="ja-JP" dirty="0" err="1" smtClean="0"/>
              <a:t>strokePolyline</a:t>
            </a:r>
            <a:r>
              <a:rPr kumimoji="1" lang="en-US" altLang="ja-JP" dirty="0" smtClean="0"/>
              <a:t>(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double[] </a:t>
            </a:r>
            <a:r>
              <a:rPr lang="en-US" altLang="ja-JP" dirty="0" err="1" smtClean="0"/>
              <a:t>xPoints</a:t>
            </a:r>
            <a:r>
              <a:rPr lang="en-US" altLang="ja-JP" dirty="0" smtClean="0"/>
              <a:t>, double[] </a:t>
            </a:r>
            <a:r>
              <a:rPr lang="en-US" altLang="ja-JP" dirty="0" err="1" smtClean="0"/>
              <a:t>yPoints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int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nPoints</a:t>
            </a:r>
            <a:endParaRPr lang="en-US" altLang="ja-JP" dirty="0" smtClean="0"/>
          </a:p>
          <a:p>
            <a:r>
              <a:rPr kumimoji="1" lang="en-US" altLang="ja-JP" dirty="0" smtClean="0"/>
              <a:t>);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4293096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なお、</a:t>
            </a:r>
            <a:r>
              <a:rPr lang="en-US" altLang="ja-JP" sz="2000" dirty="0" err="1" smtClean="0"/>
              <a:t>javafx.scene.shape.Polygon</a:t>
            </a:r>
            <a:r>
              <a:rPr lang="ja-JP" altLang="en-US" sz="2000" dirty="0" smtClean="0"/>
              <a:t> は、</a:t>
            </a:r>
            <a:r>
              <a:rPr lang="en-US" altLang="ja-JP" sz="2000" dirty="0" smtClean="0"/>
              <a:t>1</a:t>
            </a:r>
            <a:r>
              <a:rPr lang="ja-JP" altLang="en-US" sz="2000" dirty="0" err="1" smtClean="0"/>
              <a:t>つの</a:t>
            </a:r>
            <a:r>
              <a:rPr lang="ja-JP" altLang="en-US" sz="2000" dirty="0" smtClean="0"/>
              <a:t>配列で</a:t>
            </a:r>
            <a:r>
              <a:rPr lang="en-US" altLang="ja-JP" sz="2000" dirty="0" err="1" smtClean="0"/>
              <a:t>x,y</a:t>
            </a:r>
            <a:r>
              <a:rPr lang="ja-JP" altLang="en-US" sz="2000" dirty="0" smtClean="0"/>
              <a:t>を取るので</a:t>
            </a:r>
            <a:r>
              <a:rPr lang="en-US" altLang="ja-JP" sz="2000" dirty="0" smtClean="0"/>
              <a:t>API</a:t>
            </a:r>
            <a:r>
              <a:rPr lang="ja-JP" altLang="en-US" sz="2000" dirty="0" smtClean="0"/>
              <a:t>にインピーダンスミスマッチがある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15616" y="5083080"/>
            <a:ext cx="6768752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Polyline </a:t>
            </a:r>
            <a:r>
              <a:rPr kumimoji="1" lang="en-US" altLang="ja-JP" dirty="0" err="1" smtClean="0"/>
              <a:t>polyline</a:t>
            </a:r>
            <a:r>
              <a:rPr kumimoji="1" lang="en-US" altLang="ja-JP" dirty="0" smtClean="0"/>
              <a:t> = new </a:t>
            </a:r>
            <a:r>
              <a:rPr kumimoji="1" lang="en-US" altLang="ja-JP" dirty="0" err="1" smtClean="0"/>
              <a:t>Polilyne</a:t>
            </a:r>
            <a:r>
              <a:rPr kumimoji="1" lang="en-US" altLang="ja-JP" dirty="0" smtClean="0"/>
              <a:t>(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0, 0,     // (x1, y1)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10, 100,  // (x2, y2)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20, 400,  // (x3, y3)</a:t>
            </a:r>
          </a:p>
          <a:p>
            <a:r>
              <a:rPr kumimoji="1" lang="en-US" altLang="ja-JP" dirty="0" smtClean="0"/>
              <a:t>);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26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独自クラス </a:t>
            </a:r>
            <a:r>
              <a:rPr kumimoji="1" lang="en-US" altLang="ja-JP" dirty="0" err="1" smtClean="0"/>
              <a:t>TinyMapPolyline</a:t>
            </a:r>
            <a:r>
              <a:rPr kumimoji="1" lang="ja-JP" altLang="en-US" dirty="0" smtClean="0"/>
              <a:t> を作成</a:t>
            </a:r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2680386"/>
            <a:ext cx="7211144" cy="37856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public class </a:t>
            </a:r>
            <a:r>
              <a:rPr lang="en-US" altLang="ja-JP" sz="2000" dirty="0" err="1"/>
              <a:t>TinyMapPolyline</a:t>
            </a:r>
            <a:r>
              <a:rPr lang="en-US" altLang="ja-JP" sz="2000" dirty="0"/>
              <a:t> {</a:t>
            </a:r>
          </a:p>
          <a:p>
            <a:r>
              <a:rPr lang="en-US" altLang="ja-JP" sz="2000" dirty="0"/>
              <a:t>    private final double[] </a:t>
            </a:r>
            <a:r>
              <a:rPr lang="en-US" altLang="ja-JP" sz="2000" dirty="0" err="1"/>
              <a:t>xArray</a:t>
            </a:r>
            <a:r>
              <a:rPr lang="en-US" altLang="ja-JP" sz="2000" dirty="0"/>
              <a:t>;</a:t>
            </a:r>
          </a:p>
          <a:p>
            <a:r>
              <a:rPr lang="en-US" altLang="ja-JP" sz="2000" dirty="0"/>
              <a:t>    private final double[] </a:t>
            </a:r>
            <a:r>
              <a:rPr lang="en-US" altLang="ja-JP" sz="2000" dirty="0" err="1"/>
              <a:t>yArray</a:t>
            </a:r>
            <a:r>
              <a:rPr lang="en-US" altLang="ja-JP" sz="2000" dirty="0"/>
              <a:t>;</a:t>
            </a:r>
          </a:p>
          <a:p>
            <a:endParaRPr lang="en-US" altLang="ja-JP" sz="2000" dirty="0"/>
          </a:p>
          <a:p>
            <a:r>
              <a:rPr lang="en-US" altLang="ja-JP" sz="2000" dirty="0"/>
              <a:t>    public double[] </a:t>
            </a:r>
            <a:r>
              <a:rPr lang="en-US" altLang="ja-JP" sz="2000" dirty="0" err="1"/>
              <a:t>getXArray</a:t>
            </a:r>
            <a:r>
              <a:rPr lang="en-US" altLang="ja-JP" sz="2000" dirty="0"/>
              <a:t>() {</a:t>
            </a:r>
          </a:p>
          <a:p>
            <a:r>
              <a:rPr lang="en-US" altLang="ja-JP" sz="2000" dirty="0"/>
              <a:t>        return </a:t>
            </a:r>
            <a:r>
              <a:rPr lang="en-US" altLang="ja-JP" sz="2000" dirty="0" err="1"/>
              <a:t>xArray</a:t>
            </a:r>
            <a:r>
              <a:rPr lang="en-US" altLang="ja-JP" sz="2000" dirty="0"/>
              <a:t>;</a:t>
            </a:r>
          </a:p>
          <a:p>
            <a:r>
              <a:rPr lang="en-US" altLang="ja-JP" sz="2000" dirty="0"/>
              <a:t>    }</a:t>
            </a:r>
          </a:p>
          <a:p>
            <a:endParaRPr lang="en-US" altLang="ja-JP" sz="2000" dirty="0"/>
          </a:p>
          <a:p>
            <a:r>
              <a:rPr lang="en-US" altLang="ja-JP" sz="2000" dirty="0"/>
              <a:t>    public double[] </a:t>
            </a:r>
            <a:r>
              <a:rPr lang="en-US" altLang="ja-JP" sz="2000" dirty="0" err="1"/>
              <a:t>getYArray</a:t>
            </a:r>
            <a:r>
              <a:rPr lang="en-US" altLang="ja-JP" sz="2000" dirty="0"/>
              <a:t>() {</a:t>
            </a:r>
          </a:p>
          <a:p>
            <a:r>
              <a:rPr lang="en-US" altLang="ja-JP" sz="2000" dirty="0"/>
              <a:t>        return </a:t>
            </a:r>
            <a:r>
              <a:rPr lang="en-US" altLang="ja-JP" sz="2000" dirty="0" err="1"/>
              <a:t>yArray</a:t>
            </a:r>
            <a:r>
              <a:rPr lang="en-US" altLang="ja-JP" sz="2000" dirty="0"/>
              <a:t>;</a:t>
            </a:r>
          </a:p>
          <a:p>
            <a:r>
              <a:rPr lang="en-US" altLang="ja-JP" sz="2000" dirty="0"/>
              <a:t>    </a:t>
            </a:r>
            <a:r>
              <a:rPr lang="en-US" altLang="ja-JP" sz="2000" dirty="0" smtClean="0"/>
              <a:t>}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:</a:t>
            </a:r>
            <a:endParaRPr lang="en-US" altLang="ja-JP" sz="2000" dirty="0"/>
          </a:p>
        </p:txBody>
      </p:sp>
      <p:sp>
        <p:nvSpPr>
          <p:cNvPr id="5" name="四角形吹き出し 4"/>
          <p:cNvSpPr/>
          <p:nvPr/>
        </p:nvSpPr>
        <p:spPr>
          <a:xfrm>
            <a:off x="6156176" y="2924944"/>
            <a:ext cx="2736304" cy="1368152"/>
          </a:xfrm>
          <a:prstGeom prst="wedgeRectCallout">
            <a:avLst>
              <a:gd name="adj1" fmla="val -56725"/>
              <a:gd name="adj2" fmla="val 62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/>
              <a:t>X</a:t>
            </a:r>
            <a:r>
              <a:rPr kumimoji="1" lang="ja-JP" altLang="en-US" dirty="0" smtClean="0"/>
              <a:t>座標の値の配列</a:t>
            </a:r>
            <a:endParaRPr kumimoji="1" lang="en-US" altLang="ja-JP" dirty="0" smtClean="0"/>
          </a:p>
          <a:p>
            <a:r>
              <a:rPr lang="en-US" altLang="ja-JP" dirty="0" smtClean="0"/>
              <a:t>Y</a:t>
            </a:r>
            <a:r>
              <a:rPr lang="ja-JP" altLang="en-US" dirty="0" smtClean="0"/>
              <a:t>座標の値の配列</a:t>
            </a:r>
            <a:endParaRPr lang="en-US" altLang="ja-JP" dirty="0" smtClean="0"/>
          </a:p>
          <a:p>
            <a:r>
              <a:rPr kumimoji="1" lang="ja-JP" altLang="en-US" dirty="0" smtClean="0"/>
              <a:t>で表現</a:t>
            </a:r>
            <a:endParaRPr kumimoji="1" lang="ja-JP" altLang="en-US" dirty="0"/>
          </a:p>
        </p:txBody>
      </p:sp>
      <p:sp>
        <p:nvSpPr>
          <p:cNvPr id="6" name="右中かっこ 5"/>
          <p:cNvSpPr/>
          <p:nvPr/>
        </p:nvSpPr>
        <p:spPr>
          <a:xfrm>
            <a:off x="5508104" y="3068960"/>
            <a:ext cx="432048" cy="288032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6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</a:t>
            </a:r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モデルクラス </a:t>
            </a:r>
            <a:r>
              <a:rPr kumimoji="1" lang="en-US" altLang="ja-JP" dirty="0" err="1" smtClean="0"/>
              <a:t>TinyMapModel</a:t>
            </a:r>
            <a:r>
              <a:rPr lang="ja-JP" altLang="en-US" dirty="0"/>
              <a:t> </a:t>
            </a:r>
            <a:r>
              <a:rPr kumimoji="1" lang="ja-JP" altLang="en-US" dirty="0" smtClean="0"/>
              <a:t>を作成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シェープファイルの指定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ポリライン集合の取得</a:t>
            </a:r>
            <a:endParaRPr lang="en-US" altLang="ja-JP" dirty="0" smtClean="0"/>
          </a:p>
          <a:p>
            <a:pPr lvl="1"/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投影法の指定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3863181"/>
            <a:ext cx="7488832" cy="25545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public class </a:t>
            </a:r>
            <a:r>
              <a:rPr lang="en-US" altLang="ja-JP" sz="2000" dirty="0" err="1"/>
              <a:t>TinyMapModel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{</a:t>
            </a:r>
          </a:p>
          <a:p>
            <a:endParaRPr lang="en-US" altLang="ja-JP" sz="2000" dirty="0"/>
          </a:p>
          <a:p>
            <a:r>
              <a:rPr kumimoji="1" lang="en-US" altLang="ja-JP" sz="2000" dirty="0" smtClean="0"/>
              <a:t>    public </a:t>
            </a:r>
            <a:r>
              <a:rPr kumimoji="1" lang="en-US" altLang="ja-JP" sz="2000" dirty="0" err="1" smtClean="0"/>
              <a:t>TinyMapModel</a:t>
            </a:r>
            <a:r>
              <a:rPr kumimoji="1" lang="en-US" altLang="ja-JP" sz="2000" dirty="0" smtClean="0"/>
              <a:t>(File file) {…}</a:t>
            </a:r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    </a:t>
            </a:r>
            <a:r>
              <a:rPr lang="en-US" altLang="ja-JP" sz="2000" dirty="0" smtClean="0"/>
              <a:t>public </a:t>
            </a:r>
            <a:r>
              <a:rPr lang="en-US" altLang="ja-JP" sz="2000" dirty="0"/>
              <a:t>void </a:t>
            </a:r>
            <a:r>
              <a:rPr lang="en-US" altLang="ja-JP" sz="2000" dirty="0" err="1"/>
              <a:t>loadLines</a:t>
            </a:r>
            <a:r>
              <a:rPr lang="en-US" altLang="ja-JP" sz="2000" dirty="0"/>
              <a:t>() </a:t>
            </a:r>
            <a:r>
              <a:rPr lang="en-US" altLang="ja-JP" sz="2000" dirty="0" smtClean="0"/>
              <a:t>{…}</a:t>
            </a:r>
          </a:p>
          <a:p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public </a:t>
            </a:r>
            <a:r>
              <a:rPr lang="en-US" altLang="ja-JP" sz="2000" dirty="0"/>
              <a:t>Stream&lt;</a:t>
            </a:r>
            <a:r>
              <a:rPr lang="en-US" altLang="ja-JP" sz="2000" dirty="0" err="1"/>
              <a:t>TinyMapPolyline</a:t>
            </a:r>
            <a:r>
              <a:rPr lang="en-US" altLang="ja-JP" sz="2000" dirty="0"/>
              <a:t>&gt; stream() {…}</a:t>
            </a:r>
          </a:p>
          <a:p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853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テストパターンの表示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TinyMapViewController</a:t>
            </a:r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2708920"/>
            <a:ext cx="8543292" cy="31700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private </a:t>
            </a:r>
            <a:r>
              <a:rPr lang="en-US" altLang="ja-JP" sz="2000" dirty="0"/>
              <a:t>void </a:t>
            </a:r>
            <a:r>
              <a:rPr lang="en-US" altLang="ja-JP" sz="2000" dirty="0" err="1"/>
              <a:t>drawMapCanvas</a:t>
            </a:r>
            <a:r>
              <a:rPr lang="en-US" altLang="ja-JP" sz="2000" dirty="0"/>
              <a:t>() </a:t>
            </a:r>
            <a:r>
              <a:rPr lang="en-US" altLang="ja-JP" sz="2000" dirty="0" smtClean="0"/>
              <a:t>{</a:t>
            </a:r>
          </a:p>
          <a:p>
            <a:r>
              <a:rPr lang="en-US" altLang="ja-JP" sz="2000" dirty="0" smtClean="0"/>
              <a:t>    </a:t>
            </a:r>
            <a:r>
              <a:rPr lang="en-US" altLang="ja-JP" sz="2000" dirty="0" err="1" smtClean="0"/>
              <a:t>GraphicsContext</a:t>
            </a:r>
            <a:r>
              <a:rPr lang="en-US" altLang="ja-JP" sz="2000" dirty="0" smtClean="0"/>
              <a:t> </a:t>
            </a:r>
            <a:r>
              <a:rPr lang="en-US" altLang="ja-JP" sz="2000" dirty="0" err="1"/>
              <a:t>gc</a:t>
            </a:r>
            <a:r>
              <a:rPr lang="en-US" altLang="ja-JP" sz="2000" dirty="0"/>
              <a:t> = mapCanvas.getGraphicsContext2D();</a:t>
            </a:r>
          </a:p>
          <a:p>
            <a:r>
              <a:rPr lang="en-US" altLang="ja-JP" sz="2000" dirty="0"/>
              <a:t>    </a:t>
            </a:r>
            <a:r>
              <a:rPr lang="en-US" altLang="ja-JP" sz="2000" dirty="0" err="1" smtClean="0"/>
              <a:t>gc.setStroke</a:t>
            </a:r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Color.LIGHTGREEN</a:t>
            </a:r>
            <a:r>
              <a:rPr lang="en-US" altLang="ja-JP" sz="2000" dirty="0" smtClean="0"/>
              <a:t>);</a:t>
            </a:r>
          </a:p>
          <a:p>
            <a:endParaRPr lang="en-US" altLang="ja-JP" sz="2000" dirty="0"/>
          </a:p>
          <a:p>
            <a:r>
              <a:rPr lang="en-US" altLang="ja-JP" sz="2000" dirty="0" smtClean="0"/>
              <a:t>    </a:t>
            </a:r>
            <a:r>
              <a:rPr lang="en-US" altLang="ja-JP" sz="2000" dirty="0" err="1"/>
              <a:t>mapModel.stream</a:t>
            </a:r>
            <a:r>
              <a:rPr lang="en-US" altLang="ja-JP" sz="2000" dirty="0"/>
              <a:t>().</a:t>
            </a:r>
            <a:r>
              <a:rPr lang="en-US" altLang="ja-JP" sz="2000" dirty="0" err="1"/>
              <a:t>forEach</a:t>
            </a:r>
            <a:r>
              <a:rPr lang="en-US" altLang="ja-JP" sz="2000" dirty="0"/>
              <a:t>(polyline </a:t>
            </a:r>
            <a:r>
              <a:rPr lang="en-US" altLang="ja-JP" sz="2000" dirty="0" smtClean="0"/>
              <a:t>-&gt;</a:t>
            </a:r>
          </a:p>
          <a:p>
            <a:r>
              <a:rPr lang="en-US" altLang="ja-JP" sz="2000" dirty="0" smtClean="0"/>
              <a:t>        </a:t>
            </a:r>
            <a:r>
              <a:rPr lang="en-US" altLang="ja-JP" sz="2000" dirty="0" err="1" smtClean="0"/>
              <a:t>gc.strokePolyline</a:t>
            </a:r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polyline.getXArray</a:t>
            </a:r>
            <a:r>
              <a:rPr lang="en-US" altLang="ja-JP" sz="2000" dirty="0" smtClean="0"/>
              <a:t>(),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                   </a:t>
            </a:r>
            <a:r>
              <a:rPr lang="en-US" altLang="ja-JP" sz="2000" dirty="0" err="1"/>
              <a:t>polyline.getYArray</a:t>
            </a:r>
            <a:r>
              <a:rPr lang="en-US" altLang="ja-JP" sz="2000" dirty="0" smtClean="0"/>
              <a:t>(),</a:t>
            </a:r>
          </a:p>
          <a:p>
            <a:r>
              <a:rPr lang="en-US" altLang="ja-JP" sz="2000" dirty="0" smtClean="0"/>
              <a:t> </a:t>
            </a:r>
            <a:r>
              <a:rPr lang="ja-JP" altLang="en-US" sz="2000" dirty="0"/>
              <a:t> </a:t>
            </a:r>
            <a:r>
              <a:rPr lang="ja-JP" altLang="en-US" sz="2000" dirty="0" smtClean="0"/>
              <a:t>                        </a:t>
            </a:r>
            <a:r>
              <a:rPr lang="en-US" altLang="ja-JP" sz="2000" dirty="0" err="1" smtClean="0"/>
              <a:t>polyline.size</a:t>
            </a:r>
            <a:r>
              <a:rPr lang="en-US" altLang="ja-JP" sz="2000" dirty="0"/>
              <a:t>());</a:t>
            </a:r>
          </a:p>
          <a:p>
            <a:r>
              <a:rPr lang="en-US" altLang="ja-JP" sz="2000" dirty="0" smtClean="0"/>
              <a:t>    );</a:t>
            </a:r>
            <a:endParaRPr lang="en-US" altLang="ja-JP" sz="2000" dirty="0"/>
          </a:p>
          <a:p>
            <a:r>
              <a:rPr lang="en-US" altLang="ja-JP" sz="2000" dirty="0" smtClean="0"/>
              <a:t>}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957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ステップ２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348880"/>
            <a:ext cx="583347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ステップ３</a:t>
            </a:r>
            <a:endParaRPr kumimoji="1" lang="ja-JP" altLang="en-US" dirty="0"/>
          </a:p>
        </p:txBody>
      </p:sp>
      <p:sp>
        <p:nvSpPr>
          <p:cNvPr id="6" name="ホームベース 5"/>
          <p:cNvSpPr/>
          <p:nvPr/>
        </p:nvSpPr>
        <p:spPr>
          <a:xfrm rot="5400000">
            <a:off x="1012419" y="1160748"/>
            <a:ext cx="720080" cy="1800200"/>
          </a:xfrm>
          <a:prstGeom prst="homePlate">
            <a:avLst>
              <a:gd name="adj" fmla="val 300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ステップ０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ホームベース 6"/>
          <p:cNvSpPr/>
          <p:nvPr/>
        </p:nvSpPr>
        <p:spPr>
          <a:xfrm rot="5400000">
            <a:off x="990075" y="2029706"/>
            <a:ext cx="720080" cy="1800200"/>
          </a:xfrm>
          <a:prstGeom prst="homePlate">
            <a:avLst>
              <a:gd name="adj" fmla="val 300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ステップ１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ホームベース 7"/>
          <p:cNvSpPr/>
          <p:nvPr/>
        </p:nvSpPr>
        <p:spPr>
          <a:xfrm rot="5400000">
            <a:off x="990075" y="2898664"/>
            <a:ext cx="720080" cy="1800200"/>
          </a:xfrm>
          <a:prstGeom prst="homePlate">
            <a:avLst>
              <a:gd name="adj" fmla="val 300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ステップ２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ホームベース 8"/>
          <p:cNvSpPr/>
          <p:nvPr/>
        </p:nvSpPr>
        <p:spPr>
          <a:xfrm rot="5400000">
            <a:off x="990075" y="3767622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ステップ３</a:t>
            </a:r>
            <a:endParaRPr kumimoji="1" lang="ja-JP" altLang="en-US" sz="2000" dirty="0"/>
          </a:p>
        </p:txBody>
      </p:sp>
      <p:sp>
        <p:nvSpPr>
          <p:cNvPr id="10" name="ホームベース 9"/>
          <p:cNvSpPr/>
          <p:nvPr/>
        </p:nvSpPr>
        <p:spPr>
          <a:xfrm rot="5400000">
            <a:off x="990075" y="4636994"/>
            <a:ext cx="720080" cy="1800200"/>
          </a:xfrm>
          <a:prstGeom prst="homePlate">
            <a:avLst>
              <a:gd name="adj" fmla="val 300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ステップ４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ホームベース 10"/>
          <p:cNvSpPr/>
          <p:nvPr/>
        </p:nvSpPr>
        <p:spPr>
          <a:xfrm rot="5400000">
            <a:off x="990075" y="5506366"/>
            <a:ext cx="720080" cy="1800200"/>
          </a:xfrm>
          <a:prstGeom prst="homePlate">
            <a:avLst>
              <a:gd name="adj" fmla="val 300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ステップ５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1 つの角を切り取った四角形 11"/>
          <p:cNvSpPr/>
          <p:nvPr/>
        </p:nvSpPr>
        <p:spPr>
          <a:xfrm>
            <a:off x="2555776" y="1700808"/>
            <a:ext cx="4392488" cy="648072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NetBeans</a:t>
            </a:r>
            <a:r>
              <a:rPr lang="ja-JP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JavaFX</a:t>
            </a:r>
            <a:r>
              <a:rPr lang="ja-JP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FXML</a:t>
            </a:r>
          </a:p>
          <a:p>
            <a:pPr algn="ctr"/>
            <a:r>
              <a:rPr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アプリケーションの雛形生成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1 つの角を切り取った四角形 12"/>
          <p:cNvSpPr/>
          <p:nvPr/>
        </p:nvSpPr>
        <p:spPr>
          <a:xfrm>
            <a:off x="2555776" y="2563635"/>
            <a:ext cx="4392488" cy="648072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画面レイアウトとバインディング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1 つの角を切り取った四角形 13"/>
          <p:cNvSpPr/>
          <p:nvPr/>
        </p:nvSpPr>
        <p:spPr>
          <a:xfrm>
            <a:off x="2555776" y="3441405"/>
            <a:ext cx="4392488" cy="648072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モデル作成、テストパターン表示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1 つの角を切り取った四角形 14"/>
          <p:cNvSpPr/>
          <p:nvPr/>
        </p:nvSpPr>
        <p:spPr>
          <a:xfrm>
            <a:off x="2555776" y="4307682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拡大・縮小、スクロール操作</a:t>
            </a:r>
            <a:endParaRPr kumimoji="1" lang="ja-JP" altLang="en-US" sz="2000" dirty="0"/>
          </a:p>
        </p:txBody>
      </p:sp>
      <p:sp>
        <p:nvSpPr>
          <p:cNvPr id="16" name="1 つの角を切り取った四角形 15"/>
          <p:cNvSpPr/>
          <p:nvPr/>
        </p:nvSpPr>
        <p:spPr>
          <a:xfrm>
            <a:off x="2555776" y="5173959"/>
            <a:ext cx="4392488" cy="648072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シェープファイル読み込み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1 つの角を切り取った四角形 16"/>
          <p:cNvSpPr/>
          <p:nvPr/>
        </p:nvSpPr>
        <p:spPr>
          <a:xfrm>
            <a:off x="2555776" y="6040236"/>
            <a:ext cx="4392488" cy="648072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投影法の適用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V:\jobs\presentation\JJUG_CCC_2016_Fall\地図表示\contents\Screenshot_Android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955" y="2149900"/>
            <a:ext cx="2530453" cy="450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この素晴らしい世界に祝福を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インターネットで簡単に地図を利用</a:t>
            </a:r>
            <a:endParaRPr kumimoji="1" lang="ja-JP" altLang="en-US" dirty="0"/>
          </a:p>
        </p:txBody>
      </p:sp>
      <p:pic>
        <p:nvPicPr>
          <p:cNvPr id="4" name="Picture 3" descr="V:\jobs\presentation\JJUG_CCC_2016_Fall\地図表示\contents\Screenshot_Android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41" y="2149900"/>
            <a:ext cx="2514161" cy="446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四角形吹き出し 6"/>
          <p:cNvSpPr/>
          <p:nvPr/>
        </p:nvSpPr>
        <p:spPr>
          <a:xfrm>
            <a:off x="3131840" y="2491176"/>
            <a:ext cx="2880320" cy="2376264"/>
          </a:xfrm>
          <a:prstGeom prst="wedgeRectCallout">
            <a:avLst>
              <a:gd name="adj1" fmla="val -79525"/>
              <a:gd name="adj2" fmla="val 22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2400" dirty="0" smtClean="0"/>
              <a:t>手に取って</a:t>
            </a:r>
            <a:endParaRPr kumimoji="1" lang="en-US" altLang="ja-JP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 smtClean="0"/>
              <a:t>タップして</a:t>
            </a:r>
            <a:endParaRPr lang="en-US" altLang="ja-JP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2400" dirty="0" smtClean="0"/>
              <a:t>しゃべって</a:t>
            </a:r>
            <a:endParaRPr kumimoji="1" lang="en-US" altLang="ja-JP" sz="2400" dirty="0" smtClean="0"/>
          </a:p>
          <a:p>
            <a:pPr>
              <a:lnSpc>
                <a:spcPct val="150000"/>
              </a:lnSpc>
            </a:pPr>
            <a:r>
              <a:rPr lang="ja-JP" altLang="en-US" sz="2400" dirty="0" smtClean="0"/>
              <a:t>の</a:t>
            </a:r>
            <a:r>
              <a:rPr lang="en-US" altLang="ja-JP" sz="2400" dirty="0" smtClean="0"/>
              <a:t>3</a:t>
            </a:r>
            <a:r>
              <a:rPr lang="ja-JP" altLang="en-US" sz="2400" dirty="0" smtClean="0"/>
              <a:t>ステップで</a:t>
            </a:r>
            <a:r>
              <a:rPr lang="en-US" altLang="ja-JP" sz="2400" dirty="0" smtClean="0"/>
              <a:t>OK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9662" y="6617773"/>
            <a:ext cx="3024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地図データ</a:t>
            </a:r>
            <a:r>
              <a:rPr lang="en-US" altLang="ja-JP" sz="1400" dirty="0"/>
              <a:t>: Google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912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ステップ</a:t>
            </a:r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9" name="ホームベース 8"/>
          <p:cNvSpPr/>
          <p:nvPr/>
        </p:nvSpPr>
        <p:spPr>
          <a:xfrm rot="5400000">
            <a:off x="990075" y="1160748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ステップ３</a:t>
            </a:r>
            <a:endParaRPr kumimoji="1" lang="ja-JP" altLang="en-US" sz="2000" dirty="0"/>
          </a:p>
        </p:txBody>
      </p:sp>
      <p:sp>
        <p:nvSpPr>
          <p:cNvPr id="15" name="1 つの角を切り取った四角形 14"/>
          <p:cNvSpPr/>
          <p:nvPr/>
        </p:nvSpPr>
        <p:spPr>
          <a:xfrm>
            <a:off x="2555776" y="1700808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拡大・縮小、スクロール操作</a:t>
            </a:r>
            <a:endParaRPr kumimoji="1" lang="ja-JP" altLang="en-US" sz="20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65" y="3212976"/>
            <a:ext cx="3339081" cy="331236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2632050"/>
            <a:ext cx="45910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プログラム構造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516216" y="3933056"/>
            <a:ext cx="1728192" cy="10608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地図ビュー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001107" y="3933055"/>
            <a:ext cx="1800200" cy="1050153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地図ビュー</a:t>
            </a:r>
            <a:endParaRPr kumimoji="1" lang="en-US" altLang="ja-JP" dirty="0" smtClean="0"/>
          </a:p>
          <a:p>
            <a:pPr algn="ctr"/>
            <a:r>
              <a:rPr lang="ja-JP" altLang="en-US" dirty="0"/>
              <a:t>コントローラ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234830" y="3933055"/>
            <a:ext cx="1752993" cy="108012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地図モデル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023828" y="2276873"/>
            <a:ext cx="2664296" cy="81892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アプリケーション制御</a:t>
            </a:r>
            <a:endParaRPr kumimoji="1" lang="ja-JP" altLang="en-US" dirty="0"/>
          </a:p>
        </p:txBody>
      </p:sp>
      <p:cxnSp>
        <p:nvCxnSpPr>
          <p:cNvPr id="12" name="直線コネクタ 11"/>
          <p:cNvCxnSpPr>
            <a:endCxn id="4" idx="0"/>
          </p:cNvCxnSpPr>
          <p:nvPr/>
        </p:nvCxnSpPr>
        <p:spPr>
          <a:xfrm>
            <a:off x="5364088" y="3095794"/>
            <a:ext cx="2016224" cy="83726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5" idx="1"/>
            <a:endCxn id="6" idx="3"/>
          </p:cNvCxnSpPr>
          <p:nvPr/>
        </p:nvCxnSpPr>
        <p:spPr>
          <a:xfrm flipH="1">
            <a:off x="2987823" y="4458132"/>
            <a:ext cx="1013284" cy="149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5" idx="3"/>
            <a:endCxn id="4" idx="1"/>
          </p:cNvCxnSpPr>
          <p:nvPr/>
        </p:nvCxnSpPr>
        <p:spPr>
          <a:xfrm>
            <a:off x="5801307" y="4458132"/>
            <a:ext cx="714909" cy="53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392563" y="5445224"/>
            <a:ext cx="1752993" cy="10801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Shapefile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リーダー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617968" y="5464672"/>
            <a:ext cx="1752993" cy="10801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Proj4j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5" name="直線コネクタ 14"/>
          <p:cNvCxnSpPr>
            <a:stCxn id="6" idx="2"/>
            <a:endCxn id="13" idx="0"/>
          </p:cNvCxnSpPr>
          <p:nvPr/>
        </p:nvCxnSpPr>
        <p:spPr>
          <a:xfrm flipH="1">
            <a:off x="1269060" y="5013176"/>
            <a:ext cx="842267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6" idx="2"/>
            <a:endCxn id="14" idx="0"/>
          </p:cNvCxnSpPr>
          <p:nvPr/>
        </p:nvCxnSpPr>
        <p:spPr>
          <a:xfrm>
            <a:off x="2111327" y="5013176"/>
            <a:ext cx="1383138" cy="451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4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381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マウスドラッグで平行移動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2110581"/>
            <a:ext cx="843528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// </a:t>
            </a:r>
            <a:r>
              <a:rPr lang="ja-JP" altLang="en-US" dirty="0"/>
              <a:t>ドラッグで平行移動するための開始場所保持</a:t>
            </a:r>
          </a:p>
          <a:p>
            <a:r>
              <a:rPr lang="en-US" altLang="ja-JP" dirty="0" err="1" smtClean="0"/>
              <a:t>mapCanvas.setOnMousePressed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ev</a:t>
            </a:r>
            <a:r>
              <a:rPr lang="ja-JP" altLang="en-US" dirty="0"/>
              <a:t> </a:t>
            </a:r>
            <a:r>
              <a:rPr lang="en-US" altLang="ja-JP" dirty="0" smtClean="0"/>
              <a:t>-&gt; </a:t>
            </a:r>
            <a:r>
              <a:rPr lang="en-US" altLang="ja-JP" dirty="0"/>
              <a:t>{</a:t>
            </a:r>
          </a:p>
          <a:p>
            <a:r>
              <a:rPr lang="en-US" altLang="ja-JP" dirty="0" smtClean="0"/>
              <a:t>    </a:t>
            </a:r>
            <a:r>
              <a:rPr lang="en-US" altLang="ja-JP" dirty="0" err="1" smtClean="0"/>
              <a:t>dragStartPoint</a:t>
            </a:r>
            <a:r>
              <a:rPr lang="en-US" altLang="ja-JP" dirty="0" smtClean="0"/>
              <a:t> </a:t>
            </a:r>
            <a:r>
              <a:rPr lang="en-US" altLang="ja-JP" dirty="0"/>
              <a:t>= new </a:t>
            </a:r>
            <a:r>
              <a:rPr lang="en-US" altLang="ja-JP" dirty="0" smtClean="0"/>
              <a:t>Point2D(</a:t>
            </a:r>
            <a:r>
              <a:rPr lang="en-US" altLang="ja-JP" dirty="0" err="1" smtClean="0"/>
              <a:t>ev.getSceneX</a:t>
            </a:r>
            <a:r>
              <a:rPr lang="en-US" altLang="ja-JP" dirty="0"/>
              <a:t>(), </a:t>
            </a:r>
            <a:r>
              <a:rPr lang="en-US" altLang="ja-JP" dirty="0" err="1" smtClean="0"/>
              <a:t>ev.getSceneY</a:t>
            </a:r>
            <a:r>
              <a:rPr lang="en-US" altLang="ja-JP" dirty="0"/>
              <a:t>());</a:t>
            </a:r>
          </a:p>
          <a:p>
            <a:r>
              <a:rPr lang="en-US" altLang="ja-JP" dirty="0"/>
              <a:t>    </a:t>
            </a:r>
            <a:r>
              <a:rPr lang="en-US" altLang="ja-JP" dirty="0" err="1" smtClean="0"/>
              <a:t>mapTranslateAtDragStart</a:t>
            </a:r>
            <a:r>
              <a:rPr lang="en-US" altLang="ja-JP" dirty="0" smtClean="0"/>
              <a:t> </a:t>
            </a:r>
            <a:r>
              <a:rPr lang="en-US" altLang="ja-JP" dirty="0"/>
              <a:t>= </a:t>
            </a:r>
            <a:r>
              <a:rPr lang="en-US" altLang="ja-JP" dirty="0" err="1"/>
              <a:t>mapTranslate</a:t>
            </a:r>
            <a:r>
              <a:rPr lang="en-US" altLang="ja-JP" dirty="0"/>
              <a:t>;</a:t>
            </a:r>
          </a:p>
          <a:p>
            <a:r>
              <a:rPr lang="en-US" altLang="ja-JP" dirty="0" smtClean="0"/>
              <a:t>});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" y="3789040"/>
            <a:ext cx="8435280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// </a:t>
            </a:r>
            <a:r>
              <a:rPr lang="ja-JP" altLang="en-US" dirty="0"/>
              <a:t>ドラッグで平行</a:t>
            </a:r>
            <a:r>
              <a:rPr lang="ja-JP" altLang="en-US" dirty="0" smtClean="0"/>
              <a:t>移動</a:t>
            </a:r>
            <a:endParaRPr lang="en-US" altLang="ja-JP" dirty="0" smtClean="0"/>
          </a:p>
          <a:p>
            <a:r>
              <a:rPr lang="en-US" altLang="ja-JP" dirty="0" err="1" smtClean="0"/>
              <a:t>mapCanvas.setOnMouseDragged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ev</a:t>
            </a:r>
            <a:r>
              <a:rPr lang="en-US" altLang="ja-JP" dirty="0" smtClean="0"/>
              <a:t> -&gt; </a:t>
            </a:r>
            <a:r>
              <a:rPr lang="en-US" altLang="ja-JP" dirty="0"/>
              <a:t>{</a:t>
            </a:r>
          </a:p>
          <a:p>
            <a:r>
              <a:rPr lang="en-US" altLang="ja-JP" dirty="0"/>
              <a:t>    </a:t>
            </a:r>
            <a:r>
              <a:rPr lang="en-US" altLang="ja-JP" dirty="0" smtClean="0"/>
              <a:t>Point2D drag </a:t>
            </a:r>
            <a:r>
              <a:rPr lang="en-US" altLang="ja-JP" dirty="0"/>
              <a:t>= new </a:t>
            </a:r>
            <a:r>
              <a:rPr lang="en-US" altLang="ja-JP" dirty="0" smtClean="0"/>
              <a:t>Point2D(</a:t>
            </a:r>
            <a:r>
              <a:rPr lang="en-US" altLang="ja-JP" dirty="0" err="1" smtClean="0"/>
              <a:t>ev.getSceneX</a:t>
            </a:r>
            <a:r>
              <a:rPr lang="en-US" altLang="ja-JP" dirty="0"/>
              <a:t>(), </a:t>
            </a:r>
            <a:r>
              <a:rPr lang="en-US" altLang="ja-JP" dirty="0" err="1" smtClean="0"/>
              <a:t>ev.getSceneY</a:t>
            </a:r>
            <a:r>
              <a:rPr lang="en-US" altLang="ja-JP" dirty="0"/>
              <a:t>());</a:t>
            </a:r>
          </a:p>
          <a:p>
            <a:r>
              <a:rPr lang="en-US" altLang="ja-JP" dirty="0"/>
              <a:t>   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mapTranslate</a:t>
            </a:r>
            <a:r>
              <a:rPr lang="en-US" altLang="ja-JP" dirty="0" smtClean="0"/>
              <a:t> = </a:t>
            </a:r>
            <a:r>
              <a:rPr lang="en-US" altLang="ja-JP" dirty="0" err="1" smtClean="0"/>
              <a:t>mapTranslateAtDragStart.add</a:t>
            </a:r>
            <a:r>
              <a:rPr lang="en-US" altLang="ja-JP" dirty="0" smtClean="0"/>
              <a:t>(</a:t>
            </a:r>
          </a:p>
          <a:p>
            <a:r>
              <a:rPr lang="en-US" altLang="ja-JP" dirty="0" smtClean="0"/>
              <a:t>        </a:t>
            </a:r>
            <a:r>
              <a:rPr lang="en-US" altLang="ja-JP" dirty="0" err="1" smtClean="0"/>
              <a:t>drag.subtract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dragStartPoint</a:t>
            </a:r>
            <a:r>
              <a:rPr lang="en-US" altLang="ja-JP" dirty="0"/>
              <a:t>));</a:t>
            </a:r>
          </a:p>
          <a:p>
            <a:r>
              <a:rPr lang="en-US" altLang="ja-JP" dirty="0"/>
              <a:t>    </a:t>
            </a:r>
            <a:r>
              <a:rPr lang="en-US" altLang="ja-JP" dirty="0" err="1" smtClean="0"/>
              <a:t>mapTransform.setToTransform</a:t>
            </a:r>
            <a:r>
              <a:rPr lang="en-US" altLang="ja-JP" dirty="0"/>
              <a:t>(</a:t>
            </a:r>
          </a:p>
          <a:p>
            <a:r>
              <a:rPr lang="en-US" altLang="ja-JP" dirty="0"/>
              <a:t>    </a:t>
            </a:r>
            <a:r>
              <a:rPr lang="en-US" altLang="ja-JP" dirty="0" smtClean="0"/>
              <a:t>    </a:t>
            </a:r>
            <a:r>
              <a:rPr lang="en-US" altLang="ja-JP" dirty="0" err="1"/>
              <a:t>scaleProperty.get</a:t>
            </a:r>
            <a:r>
              <a:rPr lang="en-US" altLang="ja-JP" dirty="0"/>
              <a:t>(), 0f, </a:t>
            </a:r>
            <a:r>
              <a:rPr lang="en-US" altLang="ja-JP" dirty="0" err="1"/>
              <a:t>mapTranslate.getX</a:t>
            </a:r>
            <a:r>
              <a:rPr lang="en-US" altLang="ja-JP" dirty="0"/>
              <a:t>(),</a:t>
            </a:r>
          </a:p>
          <a:p>
            <a:r>
              <a:rPr lang="en-US" altLang="ja-JP" dirty="0"/>
              <a:t>     </a:t>
            </a:r>
            <a:r>
              <a:rPr lang="en-US" altLang="ja-JP" dirty="0" smtClean="0"/>
              <a:t>   </a:t>
            </a:r>
            <a:r>
              <a:rPr lang="en-US" altLang="ja-JP" dirty="0"/>
              <a:t>0f, -</a:t>
            </a:r>
            <a:r>
              <a:rPr lang="en-US" altLang="ja-JP" dirty="0" err="1"/>
              <a:t>scaleProperty.get</a:t>
            </a:r>
            <a:r>
              <a:rPr lang="en-US" altLang="ja-JP" dirty="0"/>
              <a:t>(), </a:t>
            </a:r>
            <a:r>
              <a:rPr lang="en-US" altLang="ja-JP" dirty="0" err="1"/>
              <a:t>mapTranslate.getY</a:t>
            </a:r>
            <a:r>
              <a:rPr lang="en-US" altLang="ja-JP" dirty="0" smtClean="0"/>
              <a:t>());</a:t>
            </a:r>
            <a:endParaRPr lang="en-US" altLang="ja-JP" dirty="0"/>
          </a:p>
          <a:p>
            <a:r>
              <a:rPr lang="en-US" altLang="ja-JP" dirty="0"/>
              <a:t>    </a:t>
            </a:r>
            <a:r>
              <a:rPr lang="en-US" altLang="ja-JP" dirty="0" err="1" smtClean="0"/>
              <a:t>drawMapCanvas</a:t>
            </a:r>
            <a:r>
              <a:rPr lang="en-US" altLang="ja-JP" dirty="0"/>
              <a:t>();</a:t>
            </a:r>
          </a:p>
          <a:p>
            <a:r>
              <a:rPr lang="en-US" altLang="ja-JP" dirty="0" smtClean="0"/>
              <a:t>});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66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</a:t>
            </a:r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マウスホイールで拡大・縮小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2708920"/>
            <a:ext cx="8075240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mapCanvas.setOnScroll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ev</a:t>
            </a:r>
            <a:r>
              <a:rPr lang="en-US" altLang="ja-JP" dirty="0" smtClean="0"/>
              <a:t> </a:t>
            </a:r>
            <a:r>
              <a:rPr lang="en-US" altLang="ja-JP" dirty="0"/>
              <a:t>-&gt; {</a:t>
            </a:r>
          </a:p>
          <a:p>
            <a:r>
              <a:rPr lang="en-US" altLang="ja-JP" dirty="0"/>
              <a:t>    </a:t>
            </a:r>
            <a:r>
              <a:rPr lang="en-US" altLang="ja-JP" dirty="0" err="1" smtClean="0"/>
              <a:t>scaleProperty.set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ev.getDeltaY</a:t>
            </a:r>
            <a:r>
              <a:rPr lang="en-US" altLang="ja-JP" dirty="0"/>
              <a:t>() &gt;= </a:t>
            </a:r>
            <a:r>
              <a:rPr lang="en-US" altLang="ja-JP" dirty="0" smtClean="0"/>
              <a:t>0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? </a:t>
            </a:r>
            <a:r>
              <a:rPr lang="en-US" altLang="ja-JP" dirty="0" err="1" smtClean="0"/>
              <a:t>scaleProperty.get</a:t>
            </a:r>
            <a:r>
              <a:rPr lang="en-US" altLang="ja-JP" dirty="0"/>
              <a:t>() * SCALE_RATE</a:t>
            </a:r>
          </a:p>
          <a:p>
            <a:r>
              <a:rPr lang="en-US" altLang="ja-JP" dirty="0"/>
              <a:t>        </a:t>
            </a:r>
            <a:r>
              <a:rPr lang="en-US" altLang="ja-JP" dirty="0" smtClean="0"/>
              <a:t>: </a:t>
            </a:r>
            <a:r>
              <a:rPr lang="en-US" altLang="ja-JP" dirty="0" err="1"/>
              <a:t>scaleProperty.get</a:t>
            </a:r>
            <a:r>
              <a:rPr lang="en-US" altLang="ja-JP" dirty="0"/>
              <a:t>() / </a:t>
            </a:r>
            <a:r>
              <a:rPr lang="en-US" altLang="ja-JP" dirty="0" smtClean="0"/>
              <a:t>SCALE_RATE);</a:t>
            </a:r>
            <a:endParaRPr lang="en-US" altLang="ja-JP" dirty="0"/>
          </a:p>
          <a:p>
            <a:r>
              <a:rPr lang="en-US" altLang="ja-JP" dirty="0" smtClean="0"/>
              <a:t>    </a:t>
            </a:r>
            <a:r>
              <a:rPr lang="en-US" altLang="ja-JP" dirty="0" err="1"/>
              <a:t>mapTransform.setToTransform</a:t>
            </a:r>
            <a:r>
              <a:rPr lang="en-US" altLang="ja-JP" dirty="0"/>
              <a:t>(</a:t>
            </a:r>
          </a:p>
          <a:p>
            <a:r>
              <a:rPr lang="en-US" altLang="ja-JP" dirty="0" smtClean="0"/>
              <a:t>        </a:t>
            </a:r>
            <a:r>
              <a:rPr lang="en-US" altLang="ja-JP" dirty="0" err="1"/>
              <a:t>scaleProperty.get</a:t>
            </a:r>
            <a:r>
              <a:rPr lang="en-US" altLang="ja-JP" dirty="0"/>
              <a:t>(), 0, </a:t>
            </a:r>
            <a:r>
              <a:rPr lang="en-US" altLang="ja-JP" dirty="0" err="1"/>
              <a:t>mapTranslate.getX</a:t>
            </a:r>
            <a:r>
              <a:rPr lang="en-US" altLang="ja-JP" dirty="0"/>
              <a:t>(),</a:t>
            </a:r>
          </a:p>
          <a:p>
            <a:r>
              <a:rPr lang="en-US" altLang="ja-JP" dirty="0"/>
              <a:t>        </a:t>
            </a:r>
            <a:r>
              <a:rPr lang="en-US" altLang="ja-JP" dirty="0" smtClean="0"/>
              <a:t>0</a:t>
            </a:r>
            <a:r>
              <a:rPr lang="en-US" altLang="ja-JP" dirty="0"/>
              <a:t>, -</a:t>
            </a:r>
            <a:r>
              <a:rPr lang="en-US" altLang="ja-JP" dirty="0" err="1"/>
              <a:t>scaleProperty.get</a:t>
            </a:r>
            <a:r>
              <a:rPr lang="en-US" altLang="ja-JP" dirty="0"/>
              <a:t>(), </a:t>
            </a:r>
            <a:r>
              <a:rPr lang="en-US" altLang="ja-JP" dirty="0" err="1"/>
              <a:t>mapTranslate.getY</a:t>
            </a:r>
            <a:r>
              <a:rPr lang="en-US" altLang="ja-JP" dirty="0" smtClean="0"/>
              <a:t>());</a:t>
            </a:r>
            <a:endParaRPr lang="en-US" altLang="ja-JP" dirty="0"/>
          </a:p>
          <a:p>
            <a:r>
              <a:rPr lang="en-US" altLang="ja-JP" dirty="0" smtClean="0"/>
              <a:t>    </a:t>
            </a:r>
            <a:r>
              <a:rPr lang="en-US" altLang="ja-JP" dirty="0" err="1"/>
              <a:t>drawMapCanvas</a:t>
            </a:r>
            <a:r>
              <a:rPr lang="en-US" altLang="ja-JP" dirty="0"/>
              <a:t>();</a:t>
            </a:r>
          </a:p>
          <a:p>
            <a:r>
              <a:rPr lang="en-US" altLang="ja-JP" dirty="0" smtClean="0"/>
              <a:t>});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00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</a:t>
            </a:r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r>
              <a:rPr kumimoji="1" lang="en-US" altLang="ja-JP" dirty="0" smtClean="0"/>
              <a:t>JavaFX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Beans</a:t>
            </a:r>
            <a:r>
              <a:rPr kumimoji="1" lang="ja-JP" altLang="en-US" dirty="0" smtClean="0"/>
              <a:t>プロパティ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値の変更を伝搬（通知）する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996952"/>
            <a:ext cx="871296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private </a:t>
            </a:r>
            <a:r>
              <a:rPr lang="en-US" altLang="ja-JP" dirty="0" err="1"/>
              <a:t>DoubleProperty</a:t>
            </a:r>
            <a:r>
              <a:rPr lang="en-US" altLang="ja-JP" dirty="0"/>
              <a:t> </a:t>
            </a:r>
            <a:r>
              <a:rPr lang="en-US" altLang="ja-JP" b="1" dirty="0" err="1"/>
              <a:t>scaleProperty</a:t>
            </a:r>
            <a:r>
              <a:rPr lang="en-US" altLang="ja-JP" dirty="0"/>
              <a:t> = new </a:t>
            </a:r>
            <a:r>
              <a:rPr lang="en-US" altLang="ja-JP" dirty="0" err="1"/>
              <a:t>SimpleDoubleProperty</a:t>
            </a:r>
            <a:r>
              <a:rPr lang="en-US" altLang="ja-JP" dirty="0"/>
              <a:t>(1);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5373216"/>
            <a:ext cx="8712968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err="1" smtClean="0"/>
              <a:t>scaleProperty</a:t>
            </a:r>
            <a:r>
              <a:rPr lang="en-US" altLang="ja-JP" dirty="0" err="1" smtClean="0"/>
              <a:t>.</a:t>
            </a:r>
            <a:r>
              <a:rPr lang="en-US" altLang="ja-JP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addListener</a:t>
            </a:r>
            <a:r>
              <a:rPr lang="en-US" altLang="ja-JP" dirty="0"/>
              <a:t>((target, </a:t>
            </a:r>
            <a:r>
              <a:rPr lang="en-US" altLang="ja-JP" dirty="0" err="1"/>
              <a:t>oldValue</a:t>
            </a:r>
            <a:r>
              <a:rPr lang="en-US" altLang="ja-JP" dirty="0"/>
              <a:t>, </a:t>
            </a:r>
            <a:r>
              <a:rPr lang="en-US" altLang="ja-JP" dirty="0" err="1"/>
              <a:t>newValue</a:t>
            </a:r>
            <a:r>
              <a:rPr lang="en-US" altLang="ja-JP" dirty="0"/>
              <a:t>) -&gt; {</a:t>
            </a:r>
          </a:p>
          <a:p>
            <a:r>
              <a:rPr lang="en-US" altLang="ja-JP" dirty="0" smtClean="0"/>
              <a:t>    </a:t>
            </a:r>
            <a:r>
              <a:rPr lang="en-US" altLang="ja-JP" dirty="0" err="1" smtClean="0"/>
              <a:t>scaleLabel.setText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String.format</a:t>
            </a:r>
            <a:r>
              <a:rPr lang="en-US" altLang="ja-JP" dirty="0"/>
              <a:t>("1/%,d</a:t>
            </a:r>
            <a:r>
              <a:rPr lang="en-US" altLang="ja-JP" dirty="0" smtClean="0"/>
              <a:t>",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</a:t>
            </a:r>
            <a:r>
              <a:rPr lang="en-US" altLang="ja-JP" dirty="0"/>
              <a:t>(</a:t>
            </a:r>
            <a:r>
              <a:rPr lang="en-US" altLang="ja-JP" dirty="0" err="1"/>
              <a:t>int</a:t>
            </a:r>
            <a:r>
              <a:rPr lang="en-US" altLang="ja-JP" dirty="0"/>
              <a:t>) (1 / (</a:t>
            </a:r>
            <a:r>
              <a:rPr lang="en-US" altLang="ja-JP" dirty="0" err="1"/>
              <a:t>newValue.doubleValue</a:t>
            </a:r>
            <a:r>
              <a:rPr lang="en-US" altLang="ja-JP" dirty="0"/>
              <a:t>() * </a:t>
            </a:r>
            <a:r>
              <a:rPr lang="en-US" altLang="ja-JP" dirty="0" err="1"/>
              <a:t>dotPitchInMeter</a:t>
            </a:r>
            <a:r>
              <a:rPr lang="en-US" altLang="ja-JP" dirty="0"/>
              <a:t>))));</a:t>
            </a:r>
          </a:p>
          <a:p>
            <a:r>
              <a:rPr lang="en-US" altLang="ja-JP" dirty="0" smtClean="0"/>
              <a:t>});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252" y="508518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プロパティの値が変更されたら処理を実行する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2762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プロパティの定義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3761165"/>
            <a:ext cx="871296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err="1"/>
              <a:t>scaleProperty</a:t>
            </a:r>
            <a:r>
              <a:rPr lang="en-US" altLang="ja-JP" dirty="0" err="1"/>
              <a:t>.</a:t>
            </a:r>
            <a:r>
              <a:rPr lang="en-US" altLang="ja-JP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r>
              <a:rPr lang="en-US" altLang="ja-JP" dirty="0"/>
              <a:t>(1 / </a:t>
            </a:r>
            <a:r>
              <a:rPr lang="en-US" altLang="ja-JP" dirty="0" err="1" smtClean="0"/>
              <a:t>mapToScale</a:t>
            </a:r>
            <a:r>
              <a:rPr lang="en-US" altLang="ja-JP" dirty="0" smtClean="0"/>
              <a:t>(15_000_000</a:t>
            </a:r>
            <a:r>
              <a:rPr lang="en-US" altLang="ja-JP" dirty="0"/>
              <a:t>));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252" y="345509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プロパティに値を設定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252" y="4609003"/>
            <a:ext cx="871324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err="1"/>
              <a:t>scaleProperty</a:t>
            </a:r>
            <a:r>
              <a:rPr lang="en-US" altLang="ja-JP" dirty="0" err="1"/>
              <a:t>.</a:t>
            </a:r>
            <a:r>
              <a:rPr lang="en-US" altLang="ja-JP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r>
              <a:rPr lang="en-US" altLang="ja-JP" dirty="0"/>
              <a:t>() * SCALE_RATE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252" y="4288283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プロパティから値を取り出し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ステップ３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348880"/>
            <a:ext cx="583347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ステップ４</a:t>
            </a:r>
            <a:endParaRPr kumimoji="1" lang="ja-JP" altLang="en-US" dirty="0"/>
          </a:p>
        </p:txBody>
      </p:sp>
      <p:sp>
        <p:nvSpPr>
          <p:cNvPr id="6" name="ホームベース 5"/>
          <p:cNvSpPr/>
          <p:nvPr/>
        </p:nvSpPr>
        <p:spPr>
          <a:xfrm rot="5400000">
            <a:off x="1012419" y="1160748"/>
            <a:ext cx="720080" cy="1800200"/>
          </a:xfrm>
          <a:prstGeom prst="homePlate">
            <a:avLst>
              <a:gd name="adj" fmla="val 300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ステップ０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ホームベース 6"/>
          <p:cNvSpPr/>
          <p:nvPr/>
        </p:nvSpPr>
        <p:spPr>
          <a:xfrm rot="5400000">
            <a:off x="990075" y="2029706"/>
            <a:ext cx="720080" cy="1800200"/>
          </a:xfrm>
          <a:prstGeom prst="homePlate">
            <a:avLst>
              <a:gd name="adj" fmla="val 300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ステップ１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ホームベース 7"/>
          <p:cNvSpPr/>
          <p:nvPr/>
        </p:nvSpPr>
        <p:spPr>
          <a:xfrm rot="5400000">
            <a:off x="990075" y="2898664"/>
            <a:ext cx="720080" cy="1800200"/>
          </a:xfrm>
          <a:prstGeom prst="homePlate">
            <a:avLst>
              <a:gd name="adj" fmla="val 300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ステップ２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ホームベース 8"/>
          <p:cNvSpPr/>
          <p:nvPr/>
        </p:nvSpPr>
        <p:spPr>
          <a:xfrm rot="5400000">
            <a:off x="990075" y="3767622"/>
            <a:ext cx="720080" cy="1800200"/>
          </a:xfrm>
          <a:prstGeom prst="homePlate">
            <a:avLst>
              <a:gd name="adj" fmla="val 300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ステップ３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ホームベース 9"/>
          <p:cNvSpPr/>
          <p:nvPr/>
        </p:nvSpPr>
        <p:spPr>
          <a:xfrm rot="5400000">
            <a:off x="990075" y="4636994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ステップ４</a:t>
            </a:r>
            <a:endParaRPr kumimoji="1" lang="ja-JP" altLang="en-US" sz="2000" dirty="0"/>
          </a:p>
        </p:txBody>
      </p:sp>
      <p:sp>
        <p:nvSpPr>
          <p:cNvPr id="11" name="ホームベース 10"/>
          <p:cNvSpPr/>
          <p:nvPr/>
        </p:nvSpPr>
        <p:spPr>
          <a:xfrm rot="5400000">
            <a:off x="990075" y="5506366"/>
            <a:ext cx="720080" cy="1800200"/>
          </a:xfrm>
          <a:prstGeom prst="homePlate">
            <a:avLst>
              <a:gd name="adj" fmla="val 300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ステップ５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1 つの角を切り取った四角形 11"/>
          <p:cNvSpPr/>
          <p:nvPr/>
        </p:nvSpPr>
        <p:spPr>
          <a:xfrm>
            <a:off x="2555776" y="1700808"/>
            <a:ext cx="4392488" cy="648072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NetBeans</a:t>
            </a:r>
            <a:r>
              <a:rPr lang="ja-JP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JavaFX</a:t>
            </a:r>
            <a:r>
              <a:rPr lang="ja-JP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FXML</a:t>
            </a:r>
          </a:p>
          <a:p>
            <a:pPr algn="ctr"/>
            <a:r>
              <a:rPr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アプリケーションの雛形生成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1 つの角を切り取った四角形 12"/>
          <p:cNvSpPr/>
          <p:nvPr/>
        </p:nvSpPr>
        <p:spPr>
          <a:xfrm>
            <a:off x="2555776" y="2563635"/>
            <a:ext cx="4392488" cy="648072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画面レイアウトとバインディング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1 つの角を切り取った四角形 13"/>
          <p:cNvSpPr/>
          <p:nvPr/>
        </p:nvSpPr>
        <p:spPr>
          <a:xfrm>
            <a:off x="2555776" y="3441405"/>
            <a:ext cx="4392488" cy="648072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モデル作成、テストパターン表示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1 つの角を切り取った四角形 14"/>
          <p:cNvSpPr/>
          <p:nvPr/>
        </p:nvSpPr>
        <p:spPr>
          <a:xfrm>
            <a:off x="2555776" y="4307682"/>
            <a:ext cx="4392488" cy="648072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拡大・縮小、スクロール操作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1 つの角を切り取った四角形 15"/>
          <p:cNvSpPr/>
          <p:nvPr/>
        </p:nvSpPr>
        <p:spPr>
          <a:xfrm>
            <a:off x="2555776" y="5173959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シェープファイル読み込み</a:t>
            </a:r>
            <a:endParaRPr kumimoji="1" lang="ja-JP" altLang="en-US" sz="2000" dirty="0"/>
          </a:p>
        </p:txBody>
      </p:sp>
      <p:sp>
        <p:nvSpPr>
          <p:cNvPr id="17" name="1 つの角を切り取った四角形 16"/>
          <p:cNvSpPr/>
          <p:nvPr/>
        </p:nvSpPr>
        <p:spPr>
          <a:xfrm>
            <a:off x="2555776" y="6040236"/>
            <a:ext cx="4392488" cy="648072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投影法の適用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ステップ４</a:t>
            </a:r>
            <a:endParaRPr kumimoji="1" lang="ja-JP" altLang="en-US" dirty="0"/>
          </a:p>
        </p:txBody>
      </p:sp>
      <p:sp>
        <p:nvSpPr>
          <p:cNvPr id="10" name="ホームベース 9"/>
          <p:cNvSpPr/>
          <p:nvPr/>
        </p:nvSpPr>
        <p:spPr>
          <a:xfrm rot="5400000">
            <a:off x="990075" y="1160748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ステップ４</a:t>
            </a:r>
            <a:endParaRPr kumimoji="1" lang="ja-JP" altLang="en-US" sz="2000" dirty="0"/>
          </a:p>
        </p:txBody>
      </p:sp>
      <p:sp>
        <p:nvSpPr>
          <p:cNvPr id="16" name="1 つの角を切り取った四角形 15"/>
          <p:cNvSpPr/>
          <p:nvPr/>
        </p:nvSpPr>
        <p:spPr>
          <a:xfrm>
            <a:off x="2555776" y="1697713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シェープファイル読み込み</a:t>
            </a:r>
            <a:endParaRPr kumimoji="1" lang="ja-JP" altLang="en-US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52935"/>
            <a:ext cx="3394720" cy="360937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2777832"/>
            <a:ext cx="45910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ステップ４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プログラム構造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516216" y="3933056"/>
            <a:ext cx="1728192" cy="10608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地図ビュー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001107" y="3933055"/>
            <a:ext cx="1800200" cy="1050153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地図ビュー</a:t>
            </a:r>
            <a:endParaRPr kumimoji="1" lang="en-US" altLang="ja-JP" dirty="0" smtClean="0"/>
          </a:p>
          <a:p>
            <a:pPr algn="ctr"/>
            <a:r>
              <a:rPr lang="ja-JP" altLang="en-US" dirty="0"/>
              <a:t>コントローラ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234830" y="3933055"/>
            <a:ext cx="1752993" cy="108012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地図モデル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023828" y="2276873"/>
            <a:ext cx="2664296" cy="8189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アプリケーション制御</a:t>
            </a:r>
            <a:endParaRPr kumimoji="1" lang="ja-JP" altLang="en-US" dirty="0"/>
          </a:p>
        </p:txBody>
      </p:sp>
      <p:cxnSp>
        <p:nvCxnSpPr>
          <p:cNvPr id="12" name="直線コネクタ 11"/>
          <p:cNvCxnSpPr>
            <a:endCxn id="4" idx="0"/>
          </p:cNvCxnSpPr>
          <p:nvPr/>
        </p:nvCxnSpPr>
        <p:spPr>
          <a:xfrm>
            <a:off x="5364088" y="3095794"/>
            <a:ext cx="2016224" cy="83726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5" idx="1"/>
            <a:endCxn id="6" idx="3"/>
          </p:cNvCxnSpPr>
          <p:nvPr/>
        </p:nvCxnSpPr>
        <p:spPr>
          <a:xfrm flipH="1">
            <a:off x="2987823" y="4458132"/>
            <a:ext cx="1013284" cy="149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5" idx="3"/>
            <a:endCxn id="4" idx="1"/>
          </p:cNvCxnSpPr>
          <p:nvPr/>
        </p:nvCxnSpPr>
        <p:spPr>
          <a:xfrm>
            <a:off x="5801307" y="4458132"/>
            <a:ext cx="714909" cy="53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392563" y="5445224"/>
            <a:ext cx="1752993" cy="108012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Shapefile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リーダー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2617968" y="5464672"/>
            <a:ext cx="1752993" cy="10801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Proj4j</a:t>
            </a:r>
            <a:endParaRPr kumimoji="1" lang="ja-JP" altLang="en-US" dirty="0"/>
          </a:p>
        </p:txBody>
      </p:sp>
      <p:cxnSp>
        <p:nvCxnSpPr>
          <p:cNvPr id="15" name="直線コネクタ 14"/>
          <p:cNvCxnSpPr>
            <a:stCxn id="6" idx="2"/>
            <a:endCxn id="13" idx="0"/>
          </p:cNvCxnSpPr>
          <p:nvPr/>
        </p:nvCxnSpPr>
        <p:spPr>
          <a:xfrm flipH="1">
            <a:off x="1269060" y="5013176"/>
            <a:ext cx="842267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6" idx="2"/>
            <a:endCxn id="14" idx="0"/>
          </p:cNvCxnSpPr>
          <p:nvPr/>
        </p:nvCxnSpPr>
        <p:spPr>
          <a:xfrm>
            <a:off x="2111327" y="5013176"/>
            <a:ext cx="1383138" cy="451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4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19" y="2780928"/>
            <a:ext cx="3692294" cy="39257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ステップ４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シェープファイル読み込みライブラリ</a:t>
            </a:r>
            <a:endParaRPr kumimoji="1" lang="en-US" altLang="ja-JP" dirty="0" smtClean="0"/>
          </a:p>
          <a:p>
            <a:pPr marL="400050" lvl="1" indent="0">
              <a:buNone/>
            </a:pPr>
            <a:r>
              <a:rPr lang="en-US" altLang="ja-JP" dirty="0" smtClean="0"/>
              <a:t>Java</a:t>
            </a:r>
            <a:r>
              <a:rPr lang="ja-JP" altLang="en-US" dirty="0" smtClean="0"/>
              <a:t> </a:t>
            </a:r>
            <a:r>
              <a:rPr lang="en-US" altLang="ja-JP" dirty="0" smtClean="0"/>
              <a:t>ESRI</a:t>
            </a:r>
            <a:r>
              <a:rPr lang="ja-JP" altLang="en-US" dirty="0" smtClean="0"/>
              <a:t> </a:t>
            </a:r>
            <a:r>
              <a:rPr lang="en-US" altLang="ja-JP" dirty="0" smtClean="0"/>
              <a:t>Shape</a:t>
            </a:r>
            <a:r>
              <a:rPr lang="ja-JP" altLang="en-US" dirty="0" smtClean="0"/>
              <a:t> </a:t>
            </a:r>
            <a:r>
              <a:rPr lang="en-US" altLang="ja-JP" dirty="0" smtClean="0"/>
              <a:t>File</a:t>
            </a:r>
            <a:r>
              <a:rPr lang="ja-JP" altLang="en-US" dirty="0" smtClean="0"/>
              <a:t> </a:t>
            </a:r>
            <a:r>
              <a:rPr lang="en-US" altLang="ja-JP" dirty="0" smtClean="0"/>
              <a:t>Reader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79712" y="2780928"/>
            <a:ext cx="6452151" cy="9848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-114300"/>
            <a:r>
              <a:rPr lang="en-US" altLang="ja-JP" dirty="0">
                <a:hlinkClick r:id="rId3"/>
              </a:rPr>
              <a:t>https://sourceforge.net/projects/javashapefilere/</a:t>
            </a:r>
            <a:endParaRPr lang="en-US" altLang="ja-JP" dirty="0"/>
          </a:p>
          <a:p>
            <a:pPr indent="-114300"/>
            <a:r>
              <a:rPr lang="en-US" altLang="ja-JP" sz="2000" dirty="0"/>
              <a:t>APL2.0</a:t>
            </a:r>
            <a:r>
              <a:rPr lang="ja-JP" altLang="en-US" sz="2000" dirty="0" smtClean="0"/>
              <a:t>ライセンス</a:t>
            </a:r>
            <a:endParaRPr lang="en-US" altLang="ja-JP" sz="2000" dirty="0"/>
          </a:p>
          <a:p>
            <a:pPr indent="-114300"/>
            <a:r>
              <a:rPr lang="en-US" altLang="ja-JP" sz="2000" dirty="0" smtClean="0"/>
              <a:t>JAR</a:t>
            </a:r>
            <a:r>
              <a:rPr lang="ja-JP" altLang="en-US" sz="2000" dirty="0" smtClean="0"/>
              <a:t>ファイル提供（</a:t>
            </a:r>
            <a:r>
              <a:rPr lang="en-US" altLang="ja-JP" sz="2000" dirty="0" smtClean="0"/>
              <a:t>1</a:t>
            </a:r>
            <a:r>
              <a:rPr lang="ja-JP" altLang="en-US" sz="2000" dirty="0" smtClean="0"/>
              <a:t>ファイル・</a:t>
            </a:r>
            <a:r>
              <a:rPr lang="en-US" altLang="ja-JP" sz="2000" dirty="0" smtClean="0"/>
              <a:t>37KB</a:t>
            </a:r>
            <a:r>
              <a:rPr lang="ja-JP" altLang="en-US" sz="2000" dirty="0" smtClean="0"/>
              <a:t>）</a:t>
            </a:r>
            <a:endParaRPr kumimoji="1" lang="ja-JP" altLang="en-US" sz="2000" dirty="0"/>
          </a:p>
        </p:txBody>
      </p:sp>
      <p:sp>
        <p:nvSpPr>
          <p:cNvPr id="6" name="正方形/長方形 5"/>
          <p:cNvSpPr/>
          <p:nvPr/>
        </p:nvSpPr>
        <p:spPr>
          <a:xfrm>
            <a:off x="676716" y="5949280"/>
            <a:ext cx="382327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:\jobs\presentation\JJUG_CCC_2016_Fall\地図表示\contents\googlemap_overthewor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78" y="2087625"/>
            <a:ext cx="4653745" cy="465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だがしかし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世界全体を表示してみると</a:t>
            </a:r>
            <a:r>
              <a:rPr kumimoji="1" lang="en-US" altLang="ja-JP" dirty="0" smtClean="0"/>
              <a:t>‥‥</a:t>
            </a:r>
            <a:endParaRPr kumimoji="1" lang="ja-JP" altLang="en-US" dirty="0"/>
          </a:p>
        </p:txBody>
      </p:sp>
      <p:sp>
        <p:nvSpPr>
          <p:cNvPr id="5" name="四角形吹き出し 4"/>
          <p:cNvSpPr/>
          <p:nvPr/>
        </p:nvSpPr>
        <p:spPr>
          <a:xfrm>
            <a:off x="5652120" y="2491175"/>
            <a:ext cx="3207297" cy="1873929"/>
          </a:xfrm>
          <a:prstGeom prst="wedgeRectCallout">
            <a:avLst>
              <a:gd name="adj1" fmla="val -62997"/>
              <a:gd name="adj2" fmla="val 27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 smtClean="0"/>
              <a:t>四角い</a:t>
            </a:r>
            <a:endParaRPr lang="en-US" altLang="ja-JP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 smtClean="0"/>
              <a:t>北と南が巨大化</a:t>
            </a:r>
            <a:endParaRPr lang="en-US" altLang="ja-JP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 smtClean="0"/>
              <a:t>南北端が切り捨て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endParaRPr kumimoji="1" lang="en-US" altLang="ja-JP" sz="2400" dirty="0" smtClean="0"/>
          </a:p>
          <a:p>
            <a:pPr>
              <a:lnSpc>
                <a:spcPct val="150000"/>
              </a:lnSpc>
            </a:pP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19" y="5479659"/>
            <a:ext cx="3207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メルカトル図法で投影した地図</a:t>
            </a:r>
            <a:endParaRPr kumimoji="1" lang="ja-JP" altLang="en-US" sz="2800" dirty="0"/>
          </a:p>
        </p:txBody>
      </p:sp>
      <p:sp>
        <p:nvSpPr>
          <p:cNvPr id="7" name="下矢印 6"/>
          <p:cNvSpPr/>
          <p:nvPr/>
        </p:nvSpPr>
        <p:spPr>
          <a:xfrm>
            <a:off x="6876256" y="4793041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13281" y="6632587"/>
            <a:ext cx="3024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地図データ</a:t>
            </a:r>
            <a:r>
              <a:rPr lang="en-US" altLang="ja-JP" sz="1400" dirty="0"/>
              <a:t>: Google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338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924944"/>
            <a:ext cx="4591050" cy="32956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ステップ４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シェープファイルの選択画面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276872"/>
            <a:ext cx="5844209" cy="285844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851920" y="5556381"/>
            <a:ext cx="1224136" cy="608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上カーブ矢印 6"/>
          <p:cNvSpPr/>
          <p:nvPr/>
        </p:nvSpPr>
        <p:spPr>
          <a:xfrm rot="19347985">
            <a:off x="5255958" y="5410536"/>
            <a:ext cx="1041075" cy="4663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66097" y="5941497"/>
            <a:ext cx="347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javafx.stage.FileChooser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05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</a:t>
            </a:r>
            <a:r>
              <a:rPr lang="ja-JP" altLang="en-US" dirty="0"/>
              <a:t>４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シェープファイルの選択画面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8119" y="2204864"/>
            <a:ext cx="8075240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FileChooser</a:t>
            </a:r>
            <a:r>
              <a:rPr lang="en-US" altLang="ja-JP" dirty="0" smtClean="0"/>
              <a:t> </a:t>
            </a:r>
            <a:r>
              <a:rPr lang="en-US" altLang="ja-JP" dirty="0"/>
              <a:t>chooser = new </a:t>
            </a:r>
            <a:r>
              <a:rPr lang="en-US" altLang="ja-JP" dirty="0" err="1"/>
              <a:t>FileChooser</a:t>
            </a:r>
            <a:r>
              <a:rPr lang="en-US" altLang="ja-JP" dirty="0"/>
              <a:t>();</a:t>
            </a:r>
          </a:p>
          <a:p>
            <a:r>
              <a:rPr lang="en-US" altLang="ja-JP" dirty="0" err="1" smtClean="0"/>
              <a:t>chooser.setTitle</a:t>
            </a:r>
            <a:r>
              <a:rPr lang="en-US" altLang="ja-JP" dirty="0"/>
              <a:t>("</a:t>
            </a:r>
            <a:r>
              <a:rPr lang="ja-JP" altLang="en-US" dirty="0"/>
              <a:t>シェープファイルを選択してね</a:t>
            </a:r>
            <a:r>
              <a:rPr lang="en-US" altLang="ja-JP" dirty="0"/>
              <a:t>");</a:t>
            </a:r>
          </a:p>
          <a:p>
            <a:r>
              <a:rPr lang="en-US" altLang="ja-JP" dirty="0" err="1" smtClean="0"/>
              <a:t>chooser.setInitialDirectory</a:t>
            </a:r>
            <a:r>
              <a:rPr lang="en-US" altLang="ja-JP" dirty="0" smtClean="0"/>
              <a:t>(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r>
              <a:rPr lang="en-US" altLang="ja-JP" dirty="0" err="1" smtClean="0"/>
              <a:t>Paths.get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System.getProperty</a:t>
            </a:r>
            <a:r>
              <a:rPr lang="en-US" altLang="ja-JP" dirty="0"/>
              <a:t>("</a:t>
            </a:r>
            <a:r>
              <a:rPr lang="en-US" altLang="ja-JP" dirty="0" err="1"/>
              <a:t>user.dir</a:t>
            </a:r>
            <a:r>
              <a:rPr lang="en-US" altLang="ja-JP" dirty="0"/>
              <a:t>")).</a:t>
            </a:r>
            <a:r>
              <a:rPr lang="en-US" altLang="ja-JP" dirty="0" err="1"/>
              <a:t>toFile</a:t>
            </a:r>
            <a:r>
              <a:rPr lang="en-US" altLang="ja-JP" dirty="0"/>
              <a:t>());</a:t>
            </a:r>
          </a:p>
          <a:p>
            <a:r>
              <a:rPr lang="en-US" altLang="ja-JP" dirty="0" err="1" smtClean="0"/>
              <a:t>chooser.getExtensionFilters</a:t>
            </a:r>
            <a:r>
              <a:rPr lang="en-US" altLang="ja-JP" dirty="0"/>
              <a:t>().add</a:t>
            </a:r>
            <a:r>
              <a:rPr lang="en-US" altLang="ja-JP" dirty="0" smtClean="0"/>
              <a:t>(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new </a:t>
            </a:r>
            <a:r>
              <a:rPr lang="en-US" altLang="ja-JP" dirty="0" err="1"/>
              <a:t>FileChooser.ExtensionFilter</a:t>
            </a:r>
            <a:r>
              <a:rPr lang="en-US" altLang="ja-JP" dirty="0"/>
              <a:t>("Shapefile", "*.</a:t>
            </a:r>
            <a:r>
              <a:rPr lang="en-US" altLang="ja-JP" dirty="0" err="1"/>
              <a:t>shp</a:t>
            </a:r>
            <a:r>
              <a:rPr lang="en-US" altLang="ja-JP" dirty="0"/>
              <a:t>"));</a:t>
            </a:r>
          </a:p>
          <a:p>
            <a:r>
              <a:rPr lang="en-US" altLang="ja-JP" dirty="0" smtClean="0"/>
              <a:t>File </a:t>
            </a:r>
            <a:r>
              <a:rPr lang="en-US" altLang="ja-JP" dirty="0"/>
              <a:t>selected </a:t>
            </a:r>
            <a:r>
              <a:rPr lang="en-US" altLang="ja-JP" dirty="0" smtClean="0"/>
              <a:t>=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r>
              <a:rPr lang="en-US" altLang="ja-JP" dirty="0" err="1" smtClean="0"/>
              <a:t>chooser.showOpenDialog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mapCanvas.getScene</a:t>
            </a:r>
            <a:r>
              <a:rPr lang="en-US" altLang="ja-JP" dirty="0"/>
              <a:t>().</a:t>
            </a:r>
            <a:r>
              <a:rPr lang="en-US" altLang="ja-JP" dirty="0" err="1"/>
              <a:t>getWindow</a:t>
            </a:r>
            <a:r>
              <a:rPr lang="en-US" altLang="ja-JP" dirty="0"/>
              <a:t>());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8119" y="4869160"/>
            <a:ext cx="8075240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mapModel</a:t>
            </a:r>
            <a:r>
              <a:rPr lang="en-US" altLang="ja-JP" dirty="0"/>
              <a:t> = new </a:t>
            </a:r>
            <a:r>
              <a:rPr lang="en-US" altLang="ja-JP" dirty="0" err="1"/>
              <a:t>TinyMapModel</a:t>
            </a:r>
            <a:r>
              <a:rPr lang="en-US" altLang="ja-JP" dirty="0"/>
              <a:t>(selected);</a:t>
            </a:r>
          </a:p>
          <a:p>
            <a:r>
              <a:rPr lang="en-US" altLang="ja-JP" dirty="0" smtClean="0"/>
              <a:t>try </a:t>
            </a:r>
            <a:r>
              <a:rPr lang="en-US" altLang="ja-JP" dirty="0"/>
              <a:t>{</a:t>
            </a:r>
          </a:p>
          <a:p>
            <a:r>
              <a:rPr lang="en-US" altLang="ja-JP" dirty="0" smtClean="0"/>
              <a:t>    </a:t>
            </a:r>
            <a:r>
              <a:rPr lang="en-US" altLang="ja-JP" dirty="0" err="1"/>
              <a:t>mapModel.loadLines</a:t>
            </a:r>
            <a:r>
              <a:rPr lang="en-US" altLang="ja-JP" dirty="0"/>
              <a:t>();</a:t>
            </a:r>
          </a:p>
          <a:p>
            <a:r>
              <a:rPr lang="en-US" altLang="ja-JP" dirty="0" smtClean="0"/>
              <a:t>} </a:t>
            </a:r>
            <a:r>
              <a:rPr lang="en-US" altLang="ja-JP" dirty="0"/>
              <a:t>catch (</a:t>
            </a:r>
            <a:r>
              <a:rPr lang="en-US" altLang="ja-JP" dirty="0" err="1"/>
              <a:t>TinyMapException</a:t>
            </a:r>
            <a:r>
              <a:rPr lang="en-US" altLang="ja-JP" dirty="0"/>
              <a:t> ex) {</a:t>
            </a:r>
          </a:p>
          <a:p>
            <a:r>
              <a:rPr lang="en-US" altLang="ja-JP" dirty="0" smtClean="0"/>
              <a:t>    </a:t>
            </a:r>
            <a:r>
              <a:rPr lang="en-US" altLang="ja-JP" dirty="0" err="1"/>
              <a:t>showError</a:t>
            </a:r>
            <a:r>
              <a:rPr lang="en-US" altLang="ja-JP" dirty="0"/>
              <a:t>("</a:t>
            </a:r>
            <a:r>
              <a:rPr lang="ja-JP" altLang="en-US" sz="1600" dirty="0"/>
              <a:t>シェープファイルの読み込みでエラーが発生しました。</a:t>
            </a:r>
            <a:r>
              <a:rPr lang="en-US" altLang="ja-JP" dirty="0"/>
              <a:t>", ex);</a:t>
            </a:r>
          </a:p>
          <a:p>
            <a:r>
              <a:rPr lang="en-US" altLang="ja-JP" dirty="0" smtClean="0"/>
              <a:t>}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891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</a:t>
            </a:r>
            <a:r>
              <a:rPr lang="ja-JP" altLang="en-US" dirty="0"/>
              <a:t>４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ja-JP" altLang="en-US" dirty="0" smtClean="0"/>
              <a:t>シェープファイルの読み込み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852936"/>
            <a:ext cx="849694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ValidationPreferences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pref</a:t>
            </a:r>
            <a:r>
              <a:rPr lang="en-US" altLang="ja-JP" dirty="0" smtClean="0"/>
              <a:t> </a:t>
            </a:r>
            <a:r>
              <a:rPr lang="en-US" altLang="ja-JP" dirty="0"/>
              <a:t>= </a:t>
            </a:r>
            <a:r>
              <a:rPr lang="en-US" altLang="ja-JP" dirty="0" smtClean="0"/>
              <a:t>new</a:t>
            </a:r>
            <a:r>
              <a:rPr lang="ja-JP" altLang="en-US" dirty="0" smtClean="0"/>
              <a:t>　</a:t>
            </a:r>
            <a:r>
              <a:rPr lang="en-US" altLang="ja-JP" dirty="0" err="1" smtClean="0"/>
              <a:t>ValidationPreferences</a:t>
            </a:r>
            <a:r>
              <a:rPr lang="en-US" altLang="ja-JP" dirty="0"/>
              <a:t>();</a:t>
            </a:r>
          </a:p>
          <a:p>
            <a:r>
              <a:rPr lang="en-US" altLang="ja-JP" dirty="0" err="1" smtClean="0"/>
              <a:t>pref.setAllowUnlimitedNumberOfPointsPerShape</a:t>
            </a:r>
            <a:r>
              <a:rPr lang="en-US" altLang="ja-JP" dirty="0" smtClean="0"/>
              <a:t>(true</a:t>
            </a:r>
            <a:r>
              <a:rPr lang="en-US" altLang="ja-JP" dirty="0"/>
              <a:t>);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44406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万頂点以上のポリラインを読み込み</a:t>
            </a:r>
            <a:r>
              <a:rPr kumimoji="1" lang="ja-JP" altLang="en-US" sz="2000" dirty="0" smtClean="0"/>
              <a:t>許可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4293096"/>
            <a:ext cx="8496944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try </a:t>
            </a:r>
            <a:r>
              <a:rPr lang="en-US" altLang="ja-JP" dirty="0"/>
              <a:t>(</a:t>
            </a:r>
            <a:r>
              <a:rPr lang="en-US" altLang="ja-JP" dirty="0" err="1"/>
              <a:t>InputStream</a:t>
            </a:r>
            <a:r>
              <a:rPr lang="en-US" altLang="ja-JP" dirty="0"/>
              <a:t> </a:t>
            </a:r>
            <a:r>
              <a:rPr lang="en-US" altLang="ja-JP" dirty="0" err="1"/>
              <a:t>inStream</a:t>
            </a:r>
            <a:r>
              <a:rPr lang="en-US" altLang="ja-JP" dirty="0"/>
              <a:t> = new </a:t>
            </a:r>
            <a:r>
              <a:rPr lang="en-US" altLang="ja-JP" dirty="0" err="1"/>
              <a:t>BufferedInputStream</a:t>
            </a:r>
            <a:r>
              <a:rPr lang="en-US" altLang="ja-JP" dirty="0" smtClean="0"/>
              <a:t>(</a:t>
            </a:r>
          </a:p>
          <a:p>
            <a:r>
              <a:rPr lang="ja-JP" altLang="en-US" dirty="0" smtClean="0"/>
              <a:t>    </a:t>
            </a:r>
            <a:r>
              <a:rPr lang="en-US" altLang="ja-JP" dirty="0" smtClean="0"/>
              <a:t>new </a:t>
            </a:r>
            <a:r>
              <a:rPr lang="en-US" altLang="ja-JP" dirty="0" err="1"/>
              <a:t>FileInputStream</a:t>
            </a:r>
            <a:r>
              <a:rPr lang="en-US" altLang="ja-JP" dirty="0"/>
              <a:t>(</a:t>
            </a:r>
            <a:r>
              <a:rPr lang="en-US" altLang="ja-JP" dirty="0" err="1"/>
              <a:t>mapFile</a:t>
            </a:r>
            <a:r>
              <a:rPr lang="en-US" altLang="ja-JP" dirty="0" smtClean="0"/>
              <a:t>))</a:t>
            </a:r>
          </a:p>
          <a:p>
            <a:r>
              <a:rPr lang="en-US" altLang="ja-JP" dirty="0" smtClean="0"/>
              <a:t>) {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} </a:t>
            </a:r>
            <a:r>
              <a:rPr lang="en-US" altLang="ja-JP" dirty="0"/>
              <a:t>catch (</a:t>
            </a:r>
            <a:r>
              <a:rPr lang="en-US" altLang="ja-JP" dirty="0" err="1"/>
              <a:t>IOException</a:t>
            </a:r>
            <a:r>
              <a:rPr lang="en-US" altLang="ja-JP" dirty="0"/>
              <a:t> | </a:t>
            </a:r>
            <a:r>
              <a:rPr lang="en-US" altLang="ja-JP" dirty="0" err="1"/>
              <a:t>InvalidShapeFileException</a:t>
            </a:r>
            <a:r>
              <a:rPr lang="en-US" altLang="ja-JP" dirty="0"/>
              <a:t> ex) {</a:t>
            </a:r>
          </a:p>
          <a:p>
            <a:r>
              <a:rPr lang="en-US" altLang="ja-JP" dirty="0"/>
              <a:t>    </a:t>
            </a:r>
            <a:r>
              <a:rPr lang="en-US" altLang="ja-JP" dirty="0" smtClean="0"/>
              <a:t>throw </a:t>
            </a:r>
            <a:r>
              <a:rPr lang="en-US" altLang="ja-JP" dirty="0"/>
              <a:t>new </a:t>
            </a:r>
            <a:r>
              <a:rPr lang="en-US" altLang="ja-JP" dirty="0" err="1"/>
              <a:t>TinyMapException</a:t>
            </a:r>
            <a:r>
              <a:rPr lang="en-US" altLang="ja-JP" dirty="0"/>
              <a:t>("</a:t>
            </a:r>
            <a:r>
              <a:rPr lang="ja-JP" altLang="en-US" sz="1400" dirty="0"/>
              <a:t>シェープファイル読み込み時に例外発生</a:t>
            </a:r>
            <a:r>
              <a:rPr lang="en-US" altLang="ja-JP" dirty="0"/>
              <a:t>", ex);</a:t>
            </a:r>
          </a:p>
          <a:p>
            <a:r>
              <a:rPr lang="en-US" altLang="ja-JP" dirty="0" smtClean="0"/>
              <a:t>}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827584" y="5272330"/>
            <a:ext cx="7632848" cy="430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海岸線（ポリライン）読み込み処理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3914773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ファイル読み込み処理の骨格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42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ステップ４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ポリライン読み込み処理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204864"/>
            <a:ext cx="8496944" cy="369331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ShapeFileReader</a:t>
            </a:r>
            <a:r>
              <a:rPr lang="en-US" altLang="ja-JP" dirty="0" smtClean="0"/>
              <a:t> </a:t>
            </a:r>
            <a:r>
              <a:rPr lang="en-US" altLang="ja-JP" dirty="0"/>
              <a:t>reader = new </a:t>
            </a:r>
            <a:r>
              <a:rPr lang="en-US" altLang="ja-JP" dirty="0" err="1" smtClean="0"/>
              <a:t>ShapeFileReader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inStream,pref</a:t>
            </a:r>
            <a:r>
              <a:rPr lang="en-US" altLang="ja-JP" dirty="0" smtClean="0"/>
              <a:t>);</a:t>
            </a:r>
            <a:endParaRPr lang="en-US" altLang="ja-JP" dirty="0"/>
          </a:p>
          <a:p>
            <a:r>
              <a:rPr lang="en-US" altLang="ja-JP" dirty="0" err="1" smtClean="0"/>
              <a:t>AbstractShape</a:t>
            </a:r>
            <a:r>
              <a:rPr lang="en-US" altLang="ja-JP" dirty="0" smtClean="0"/>
              <a:t> </a:t>
            </a:r>
            <a:r>
              <a:rPr lang="en-US" altLang="ja-JP" dirty="0"/>
              <a:t>shape = </a:t>
            </a:r>
            <a:r>
              <a:rPr lang="en-US" altLang="ja-JP" dirty="0" err="1"/>
              <a:t>reader.next</a:t>
            </a:r>
            <a:r>
              <a:rPr lang="en-US" altLang="ja-JP" dirty="0"/>
              <a:t>();</a:t>
            </a:r>
          </a:p>
          <a:p>
            <a:r>
              <a:rPr lang="en-US" altLang="ja-JP" dirty="0" smtClean="0"/>
              <a:t>while </a:t>
            </a:r>
            <a:r>
              <a:rPr lang="en-US" altLang="ja-JP" dirty="0"/>
              <a:t>(shape != null) {</a:t>
            </a:r>
          </a:p>
          <a:p>
            <a:r>
              <a:rPr lang="en-US" altLang="ja-JP" dirty="0" smtClean="0"/>
              <a:t>    if </a:t>
            </a:r>
            <a:r>
              <a:rPr lang="en-US" altLang="ja-JP" dirty="0"/>
              <a:t>(</a:t>
            </a:r>
            <a:r>
              <a:rPr lang="en-US" altLang="ja-JP" dirty="0" err="1"/>
              <a:t>shape.getShapeType</a:t>
            </a:r>
            <a:r>
              <a:rPr lang="en-US" altLang="ja-JP" dirty="0"/>
              <a:t>() != </a:t>
            </a:r>
            <a:r>
              <a:rPr lang="en-US" altLang="ja-JP" dirty="0" err="1"/>
              <a:t>ShapeType.POLYLINE</a:t>
            </a:r>
            <a:r>
              <a:rPr lang="en-US" altLang="ja-JP" dirty="0"/>
              <a:t>) {</a:t>
            </a:r>
          </a:p>
          <a:p>
            <a:r>
              <a:rPr lang="en-US" altLang="ja-JP" dirty="0" smtClean="0"/>
              <a:t>        continue</a:t>
            </a:r>
            <a:r>
              <a:rPr lang="en-US" altLang="ja-JP" dirty="0"/>
              <a:t>;</a:t>
            </a:r>
          </a:p>
          <a:p>
            <a:r>
              <a:rPr lang="en-US" altLang="ja-JP" dirty="0" smtClean="0"/>
              <a:t>    }</a:t>
            </a:r>
            <a:endParaRPr lang="en-US" altLang="ja-JP" dirty="0"/>
          </a:p>
          <a:p>
            <a:r>
              <a:rPr lang="en-US" altLang="ja-JP" dirty="0" smtClean="0"/>
              <a:t>    </a:t>
            </a:r>
            <a:r>
              <a:rPr lang="en-US" altLang="ja-JP" dirty="0" err="1" smtClean="0"/>
              <a:t>PolylineShape</a:t>
            </a:r>
            <a:r>
              <a:rPr lang="en-US" altLang="ja-JP" dirty="0" smtClean="0"/>
              <a:t> </a:t>
            </a:r>
            <a:r>
              <a:rPr lang="en-US" altLang="ja-JP" dirty="0"/>
              <a:t>polyline = (</a:t>
            </a:r>
            <a:r>
              <a:rPr lang="en-US" altLang="ja-JP" dirty="0" err="1"/>
              <a:t>PolylineShape</a:t>
            </a:r>
            <a:r>
              <a:rPr lang="en-US" altLang="ja-JP" dirty="0"/>
              <a:t>) shape;</a:t>
            </a:r>
          </a:p>
          <a:p>
            <a:r>
              <a:rPr lang="en-US" altLang="ja-JP" dirty="0" smtClean="0"/>
              <a:t>    for </a:t>
            </a:r>
            <a:r>
              <a:rPr lang="en-US" altLang="ja-JP" dirty="0"/>
              <a:t>(</a:t>
            </a:r>
            <a:r>
              <a:rPr lang="en-US" altLang="ja-JP" dirty="0" err="1"/>
              <a:t>int</a:t>
            </a:r>
            <a:r>
              <a:rPr lang="en-US" altLang="ja-JP" dirty="0"/>
              <a:t> </a:t>
            </a:r>
            <a:r>
              <a:rPr lang="en-US" altLang="ja-JP" dirty="0" err="1"/>
              <a:t>i</a:t>
            </a:r>
            <a:r>
              <a:rPr lang="en-US" altLang="ja-JP" dirty="0"/>
              <a:t> = 0; </a:t>
            </a:r>
            <a:r>
              <a:rPr lang="en-US" altLang="ja-JP" dirty="0" err="1"/>
              <a:t>i</a:t>
            </a:r>
            <a:r>
              <a:rPr lang="en-US" altLang="ja-JP" dirty="0"/>
              <a:t> &lt; </a:t>
            </a:r>
            <a:r>
              <a:rPr lang="en-US" altLang="ja-JP" dirty="0" err="1"/>
              <a:t>polyline.getNumberOfParts</a:t>
            </a:r>
            <a:r>
              <a:rPr lang="en-US" altLang="ja-JP" dirty="0"/>
              <a:t>(); </a:t>
            </a:r>
            <a:r>
              <a:rPr lang="en-US" altLang="ja-JP" dirty="0" err="1"/>
              <a:t>i</a:t>
            </a:r>
            <a:r>
              <a:rPr lang="en-US" altLang="ja-JP" dirty="0"/>
              <a:t>++) {</a:t>
            </a:r>
          </a:p>
          <a:p>
            <a:r>
              <a:rPr lang="en-US" altLang="ja-JP" dirty="0" smtClean="0"/>
              <a:t>        </a:t>
            </a:r>
            <a:r>
              <a:rPr lang="en-US" altLang="ja-JP" dirty="0" err="1" smtClean="0"/>
              <a:t>TinyMapPolyline</a:t>
            </a:r>
            <a:r>
              <a:rPr lang="en-US" altLang="ja-JP" dirty="0" smtClean="0"/>
              <a:t> </a:t>
            </a:r>
            <a:r>
              <a:rPr lang="en-US" altLang="ja-JP" sz="1600" dirty="0" err="1"/>
              <a:t>mapPolyline</a:t>
            </a:r>
            <a:r>
              <a:rPr lang="en-US" altLang="ja-JP" dirty="0"/>
              <a:t> = </a:t>
            </a:r>
            <a:r>
              <a:rPr lang="en-US" altLang="ja-JP" sz="1600" dirty="0" err="1" smtClean="0"/>
              <a:t>createMapPolyline</a:t>
            </a:r>
            <a:r>
              <a:rPr lang="en-US" altLang="ja-JP" dirty="0" smtClean="0"/>
              <a:t>(</a:t>
            </a:r>
            <a:r>
              <a:rPr lang="en-US" altLang="ja-JP" sz="1600" dirty="0" smtClean="0"/>
              <a:t>polyline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i</a:t>
            </a:r>
            <a:r>
              <a:rPr lang="en-US" altLang="ja-JP" dirty="0"/>
              <a:t>);</a:t>
            </a:r>
          </a:p>
          <a:p>
            <a:r>
              <a:rPr lang="en-US" altLang="ja-JP" dirty="0" smtClean="0"/>
              <a:t>        </a:t>
            </a:r>
            <a:r>
              <a:rPr lang="en-US" altLang="ja-JP" dirty="0" err="1"/>
              <a:t>polylines.add</a:t>
            </a:r>
            <a:r>
              <a:rPr lang="en-US" altLang="ja-JP" dirty="0"/>
              <a:t>(</a:t>
            </a:r>
            <a:r>
              <a:rPr lang="en-US" altLang="ja-JP" dirty="0" err="1"/>
              <a:t>mapPolyline</a:t>
            </a:r>
            <a:r>
              <a:rPr lang="en-US" altLang="ja-JP" dirty="0"/>
              <a:t>);</a:t>
            </a:r>
          </a:p>
          <a:p>
            <a:r>
              <a:rPr lang="en-US" altLang="ja-JP" dirty="0" smtClean="0"/>
              <a:t>    </a:t>
            </a:r>
            <a:r>
              <a:rPr lang="en-US" altLang="ja-JP" dirty="0"/>
              <a:t>}</a:t>
            </a:r>
          </a:p>
          <a:p>
            <a:r>
              <a:rPr lang="en-US" altLang="ja-JP" dirty="0" smtClean="0"/>
              <a:t>    </a:t>
            </a:r>
            <a:r>
              <a:rPr lang="en-US" altLang="ja-JP" dirty="0"/>
              <a:t>shape = </a:t>
            </a:r>
            <a:r>
              <a:rPr lang="en-US" altLang="ja-JP" dirty="0" err="1"/>
              <a:t>reader.next</a:t>
            </a:r>
            <a:r>
              <a:rPr lang="en-US" altLang="ja-JP" dirty="0"/>
              <a:t>();</a:t>
            </a:r>
          </a:p>
          <a:p>
            <a:r>
              <a:rPr lang="en-US" altLang="ja-JP" dirty="0" smtClean="0"/>
              <a:t>}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847836" y="4195210"/>
            <a:ext cx="7787208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吹き出し 5"/>
          <p:cNvSpPr/>
          <p:nvPr/>
        </p:nvSpPr>
        <p:spPr>
          <a:xfrm>
            <a:off x="1658537" y="5657921"/>
            <a:ext cx="6192688" cy="936484"/>
          </a:xfrm>
          <a:prstGeom prst="wedgeRectCallout">
            <a:avLst>
              <a:gd name="adj1" fmla="val 2361"/>
              <a:gd name="adj2" fmla="val -90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/>
              <a:t>マルチパート対応処理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1</a:t>
            </a:r>
            <a:r>
              <a:rPr lang="ja-JP" altLang="en-US" dirty="0" err="1"/>
              <a:t>つの</a:t>
            </a:r>
            <a:r>
              <a:rPr lang="ja-JP" altLang="en-US" dirty="0"/>
              <a:t>レコードに連続しない複数のポリラインが格納されている</a:t>
            </a:r>
            <a:r>
              <a:rPr lang="ja-JP" altLang="en-US" dirty="0" smtClean="0"/>
              <a:t>場合の対応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861277" y="3066939"/>
            <a:ext cx="7787208" cy="837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吹き出し 7"/>
          <p:cNvSpPr/>
          <p:nvPr/>
        </p:nvSpPr>
        <p:spPr>
          <a:xfrm>
            <a:off x="6575823" y="1902149"/>
            <a:ext cx="2473073" cy="771177"/>
          </a:xfrm>
          <a:prstGeom prst="wedgeRectCallout">
            <a:avLst>
              <a:gd name="adj1" fmla="val 1759"/>
              <a:gd name="adj2" fmla="val 101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ポリライン以外の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形状は読み飛ばし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126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ステップ４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ポリライン読み込み</a:t>
            </a:r>
            <a:r>
              <a:rPr lang="ja-JP" altLang="en-US" dirty="0" smtClean="0"/>
              <a:t>処理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323528" y="2204864"/>
            <a:ext cx="8496943" cy="313932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ja-JP" altLang="en-US" dirty="0" smtClean="0"/>
              <a:t>TinyMapPolyline createMapPolyline(</a:t>
            </a:r>
            <a:r>
              <a:rPr lang="ja-JP" altLang="en-US" dirty="0"/>
              <a:t>PolylineShape shape, int part) {</a:t>
            </a:r>
          </a:p>
          <a:p>
            <a:r>
              <a:rPr lang="ja-JP" altLang="en-US" dirty="0"/>
              <a:t>        PointData[] gcsPoints = shape.getPointsOfPart(part);</a:t>
            </a:r>
          </a:p>
          <a:p>
            <a:r>
              <a:rPr lang="ja-JP" altLang="en-US" dirty="0"/>
              <a:t>        double[] xArray = new double[gcsPoints.length];</a:t>
            </a:r>
          </a:p>
          <a:p>
            <a:r>
              <a:rPr lang="ja-JP" altLang="en-US" dirty="0"/>
              <a:t>        double[] yArray = new double[gcsPoints.length];</a:t>
            </a:r>
          </a:p>
          <a:p>
            <a:r>
              <a:rPr lang="ja-JP" altLang="en-US" dirty="0"/>
              <a:t>        for (int i = 0; i &lt; gcsPoints.length; i++) {</a:t>
            </a:r>
          </a:p>
          <a:p>
            <a:r>
              <a:rPr lang="ja-JP" altLang="en-US" dirty="0"/>
              <a:t>            Point2D pcsPoint = projection.apply(gcsPoints[i]);</a:t>
            </a:r>
          </a:p>
          <a:p>
            <a:r>
              <a:rPr lang="ja-JP" altLang="en-US" dirty="0"/>
              <a:t>            xArray[i] = pcsPoint.getX();</a:t>
            </a:r>
          </a:p>
          <a:p>
            <a:r>
              <a:rPr lang="ja-JP" altLang="en-US" dirty="0"/>
              <a:t>            yArray[i] = pcsPoint.getY();</a:t>
            </a:r>
          </a:p>
          <a:p>
            <a:r>
              <a:rPr lang="ja-JP" altLang="en-US" dirty="0"/>
              <a:t>        }</a:t>
            </a:r>
          </a:p>
          <a:p>
            <a:r>
              <a:rPr lang="ja-JP" altLang="en-US" dirty="0"/>
              <a:t>        return new TinyMapPolyline(xArray, yArray);</a:t>
            </a:r>
          </a:p>
          <a:p>
            <a:r>
              <a:rPr lang="ja-JP" altLang="en-US" dirty="0"/>
              <a:t>    }</a:t>
            </a:r>
          </a:p>
        </p:txBody>
      </p:sp>
      <p:sp>
        <p:nvSpPr>
          <p:cNvPr id="5" name="四角形吹き出し 4"/>
          <p:cNvSpPr/>
          <p:nvPr/>
        </p:nvSpPr>
        <p:spPr>
          <a:xfrm>
            <a:off x="358209" y="5687901"/>
            <a:ext cx="2473073" cy="771177"/>
          </a:xfrm>
          <a:prstGeom prst="wedgeRectCallout">
            <a:avLst>
              <a:gd name="adj1" fmla="val 25129"/>
              <a:gd name="adj2" fmla="val -91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x, y</a:t>
            </a:r>
            <a:r>
              <a:rPr lang="ja-JP" altLang="en-US" dirty="0" smtClean="0"/>
              <a:t>座標値の配列への詰め込み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835695" y="3619146"/>
            <a:ext cx="6812789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吹き出し 6"/>
          <p:cNvSpPr/>
          <p:nvPr/>
        </p:nvSpPr>
        <p:spPr>
          <a:xfrm>
            <a:off x="3990763" y="5085184"/>
            <a:ext cx="4896543" cy="1542901"/>
          </a:xfrm>
          <a:prstGeom prst="wedgeRectCallout">
            <a:avLst>
              <a:gd name="adj1" fmla="val 28828"/>
              <a:gd name="adj2" fmla="val -118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/>
              <a:t>// </a:t>
            </a:r>
            <a:r>
              <a:rPr lang="ja-JP" altLang="en-US" dirty="0" smtClean="0"/>
              <a:t>緯度経度を</a:t>
            </a:r>
            <a:r>
              <a:rPr lang="en-US" altLang="ja-JP" dirty="0" smtClean="0"/>
              <a:t>m</a:t>
            </a:r>
            <a:r>
              <a:rPr lang="ja-JP" altLang="en-US" dirty="0" smtClean="0"/>
              <a:t>に単純変換する投影</a:t>
            </a:r>
            <a:endParaRPr lang="en-US" altLang="ja-JP" dirty="0" smtClean="0"/>
          </a:p>
          <a:p>
            <a:r>
              <a:rPr lang="en-US" altLang="ja-JP" dirty="0" smtClean="0"/>
              <a:t>projection = </a:t>
            </a:r>
            <a:r>
              <a:rPr lang="en-US" altLang="ja-JP" dirty="0"/>
              <a:t>p -&gt; new Point2D</a:t>
            </a:r>
            <a:r>
              <a:rPr lang="en-US" altLang="ja-JP" dirty="0" smtClean="0"/>
              <a:t>(</a:t>
            </a:r>
          </a:p>
          <a:p>
            <a:r>
              <a:rPr lang="ja-JP" altLang="en-US" dirty="0" smtClean="0"/>
              <a:t>    </a:t>
            </a:r>
            <a:r>
              <a:rPr lang="en-US" altLang="ja-JP" dirty="0" err="1" smtClean="0"/>
              <a:t>p.getX</a:t>
            </a:r>
            <a:r>
              <a:rPr lang="en-US" altLang="ja-JP" dirty="0"/>
              <a:t>() * 100_000</a:t>
            </a:r>
            <a:r>
              <a:rPr lang="en-US" altLang="ja-JP" dirty="0" smtClean="0"/>
              <a:t>,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r>
              <a:rPr lang="en-US" altLang="ja-JP" dirty="0" err="1"/>
              <a:t>p.getY</a:t>
            </a:r>
            <a:r>
              <a:rPr lang="en-US" altLang="ja-JP" dirty="0"/>
              <a:t>() * </a:t>
            </a:r>
            <a:r>
              <a:rPr lang="en-US" altLang="ja-JP" dirty="0" smtClean="0"/>
              <a:t>100_000</a:t>
            </a:r>
          </a:p>
          <a:p>
            <a:r>
              <a:rPr lang="en-US" altLang="ja-JP" dirty="0" smtClean="0"/>
              <a:t>);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332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ステップ４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348880"/>
            <a:ext cx="583347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ステップ５</a:t>
            </a:r>
            <a:endParaRPr kumimoji="1" lang="ja-JP" altLang="en-US" dirty="0"/>
          </a:p>
        </p:txBody>
      </p:sp>
      <p:sp>
        <p:nvSpPr>
          <p:cNvPr id="6" name="ホームベース 5"/>
          <p:cNvSpPr/>
          <p:nvPr/>
        </p:nvSpPr>
        <p:spPr>
          <a:xfrm rot="5400000">
            <a:off x="1012419" y="1160748"/>
            <a:ext cx="720080" cy="1800200"/>
          </a:xfrm>
          <a:prstGeom prst="homePlate">
            <a:avLst>
              <a:gd name="adj" fmla="val 300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ステップ０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ホームベース 6"/>
          <p:cNvSpPr/>
          <p:nvPr/>
        </p:nvSpPr>
        <p:spPr>
          <a:xfrm rot="5400000">
            <a:off x="990075" y="2029706"/>
            <a:ext cx="720080" cy="1800200"/>
          </a:xfrm>
          <a:prstGeom prst="homePlate">
            <a:avLst>
              <a:gd name="adj" fmla="val 300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ステップ１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ホームベース 7"/>
          <p:cNvSpPr/>
          <p:nvPr/>
        </p:nvSpPr>
        <p:spPr>
          <a:xfrm rot="5400000">
            <a:off x="990075" y="2898664"/>
            <a:ext cx="720080" cy="1800200"/>
          </a:xfrm>
          <a:prstGeom prst="homePlate">
            <a:avLst>
              <a:gd name="adj" fmla="val 300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ステップ２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ホームベース 8"/>
          <p:cNvSpPr/>
          <p:nvPr/>
        </p:nvSpPr>
        <p:spPr>
          <a:xfrm rot="5400000">
            <a:off x="990075" y="3767622"/>
            <a:ext cx="720080" cy="1800200"/>
          </a:xfrm>
          <a:prstGeom prst="homePlate">
            <a:avLst>
              <a:gd name="adj" fmla="val 300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ステップ３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ホームベース 9"/>
          <p:cNvSpPr/>
          <p:nvPr/>
        </p:nvSpPr>
        <p:spPr>
          <a:xfrm rot="5400000">
            <a:off x="990075" y="4636994"/>
            <a:ext cx="720080" cy="1800200"/>
          </a:xfrm>
          <a:prstGeom prst="homePlate">
            <a:avLst>
              <a:gd name="adj" fmla="val 3003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ステップ４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ホームベース 10"/>
          <p:cNvSpPr/>
          <p:nvPr/>
        </p:nvSpPr>
        <p:spPr>
          <a:xfrm rot="5400000">
            <a:off x="990075" y="5506366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ステップ５</a:t>
            </a:r>
            <a:endParaRPr kumimoji="1" lang="ja-JP" altLang="en-US" sz="2000" dirty="0"/>
          </a:p>
        </p:txBody>
      </p:sp>
      <p:sp>
        <p:nvSpPr>
          <p:cNvPr id="12" name="1 つの角を切り取った四角形 11"/>
          <p:cNvSpPr/>
          <p:nvPr/>
        </p:nvSpPr>
        <p:spPr>
          <a:xfrm>
            <a:off x="2555776" y="1700808"/>
            <a:ext cx="4392488" cy="648072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NetBeans</a:t>
            </a:r>
            <a:r>
              <a:rPr lang="ja-JP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JavaFX</a:t>
            </a:r>
            <a:r>
              <a:rPr lang="ja-JP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FXML</a:t>
            </a:r>
          </a:p>
          <a:p>
            <a:pPr algn="ctr"/>
            <a:r>
              <a:rPr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アプリケーションの雛形生成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1 つの角を切り取った四角形 12"/>
          <p:cNvSpPr/>
          <p:nvPr/>
        </p:nvSpPr>
        <p:spPr>
          <a:xfrm>
            <a:off x="2555776" y="2563635"/>
            <a:ext cx="4392488" cy="648072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画面レイアウトとバインディング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1 つの角を切り取った四角形 13"/>
          <p:cNvSpPr/>
          <p:nvPr/>
        </p:nvSpPr>
        <p:spPr>
          <a:xfrm>
            <a:off x="2555776" y="3441405"/>
            <a:ext cx="4392488" cy="648072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モデル作成、テストパターン表示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1 つの角を切り取った四角形 14"/>
          <p:cNvSpPr/>
          <p:nvPr/>
        </p:nvSpPr>
        <p:spPr>
          <a:xfrm>
            <a:off x="2555776" y="4307682"/>
            <a:ext cx="4392488" cy="648072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拡大・縮小、スクロール操作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1 つの角を切り取った四角形 15"/>
          <p:cNvSpPr/>
          <p:nvPr/>
        </p:nvSpPr>
        <p:spPr>
          <a:xfrm>
            <a:off x="2555776" y="5173959"/>
            <a:ext cx="4392488" cy="648072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</a:rPr>
              <a:t>シェープファイル読み込み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1 つの角を切り取った四角形 16"/>
          <p:cNvSpPr/>
          <p:nvPr/>
        </p:nvSpPr>
        <p:spPr>
          <a:xfrm>
            <a:off x="2555776" y="6040236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投影法の適用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772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ステップ５</a:t>
            </a:r>
            <a:endParaRPr kumimoji="1" lang="ja-JP" altLang="en-US" dirty="0"/>
          </a:p>
        </p:txBody>
      </p:sp>
      <p:sp>
        <p:nvSpPr>
          <p:cNvPr id="11" name="ホームベース 10"/>
          <p:cNvSpPr/>
          <p:nvPr/>
        </p:nvSpPr>
        <p:spPr>
          <a:xfrm rot="5400000">
            <a:off x="990075" y="1166988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ステップ５</a:t>
            </a:r>
            <a:endParaRPr kumimoji="1" lang="ja-JP" altLang="en-US" sz="2000" dirty="0"/>
          </a:p>
        </p:txBody>
      </p:sp>
      <p:sp>
        <p:nvSpPr>
          <p:cNvPr id="17" name="1 つの角を切り取った四角形 16"/>
          <p:cNvSpPr/>
          <p:nvPr/>
        </p:nvSpPr>
        <p:spPr>
          <a:xfrm>
            <a:off x="2555776" y="1700858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投影法の適用</a:t>
            </a:r>
            <a:endParaRPr kumimoji="1" lang="ja-JP" altLang="en-US" sz="20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20" y="2564904"/>
            <a:ext cx="3384376" cy="409332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2426902"/>
            <a:ext cx="5000845" cy="429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ステップ５</a:t>
            </a:r>
            <a:r>
              <a:rPr kumimoji="1" lang="en-US" altLang="ja-JP" dirty="0" smtClean="0"/>
              <a:t>.0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サンソン図法の変換を自前で実装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23528" y="2204864"/>
            <a:ext cx="8496943" cy="258532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ja-JP" dirty="0"/>
              <a:t>public static final double R = 6_371_007.181; // </a:t>
            </a:r>
            <a:r>
              <a:rPr lang="ja-JP" altLang="en-US" dirty="0" smtClean="0"/>
              <a:t>地球真球半径</a:t>
            </a:r>
            <a:r>
              <a:rPr lang="en-US" altLang="ja-JP" dirty="0" smtClean="0"/>
              <a:t>[m]</a:t>
            </a:r>
          </a:p>
          <a:p>
            <a:r>
              <a:rPr lang="en-US" altLang="ja-JP" dirty="0" smtClean="0"/>
              <a:t> </a:t>
            </a:r>
            <a:endParaRPr lang="en-US" altLang="ja-JP" dirty="0"/>
          </a:p>
          <a:p>
            <a:r>
              <a:rPr lang="en-US" altLang="ja-JP" dirty="0" smtClean="0"/>
              <a:t>private </a:t>
            </a:r>
            <a:r>
              <a:rPr lang="en-US" altLang="ja-JP" dirty="0"/>
              <a:t>Function&lt;</a:t>
            </a:r>
            <a:r>
              <a:rPr lang="en-US" altLang="ja-JP" dirty="0" err="1"/>
              <a:t>PointData</a:t>
            </a:r>
            <a:r>
              <a:rPr lang="en-US" altLang="ja-JP" dirty="0"/>
              <a:t>, Point2D&gt; </a:t>
            </a:r>
            <a:r>
              <a:rPr lang="en-US" altLang="ja-JP" dirty="0" err="1"/>
              <a:t>sansonProjection</a:t>
            </a:r>
            <a:r>
              <a:rPr lang="en-US" altLang="ja-JP" dirty="0"/>
              <a:t> = p -&gt; {</a:t>
            </a:r>
          </a:p>
          <a:p>
            <a:r>
              <a:rPr lang="en-US" altLang="ja-JP" dirty="0"/>
              <a:t>    </a:t>
            </a:r>
            <a:r>
              <a:rPr lang="en-US" altLang="ja-JP" dirty="0" smtClean="0"/>
              <a:t>double </a:t>
            </a:r>
            <a:r>
              <a:rPr lang="en-US" altLang="ja-JP" dirty="0" err="1" smtClean="0"/>
              <a:t>radX</a:t>
            </a:r>
            <a:r>
              <a:rPr lang="en-US" altLang="ja-JP" dirty="0" smtClean="0"/>
              <a:t> = </a:t>
            </a:r>
            <a:r>
              <a:rPr lang="en-US" altLang="ja-JP" dirty="0" err="1" smtClean="0"/>
              <a:t>Math.toRadians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p.getX</a:t>
            </a:r>
            <a:r>
              <a:rPr lang="en-US" altLang="ja-JP" dirty="0" smtClean="0"/>
              <a:t>());   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double </a:t>
            </a:r>
            <a:r>
              <a:rPr lang="en-US" altLang="ja-JP" dirty="0" err="1" smtClean="0"/>
              <a:t>radY</a:t>
            </a:r>
            <a:r>
              <a:rPr lang="en-US" altLang="ja-JP" dirty="0" smtClean="0"/>
              <a:t> </a:t>
            </a:r>
            <a:r>
              <a:rPr lang="en-US" altLang="ja-JP" dirty="0"/>
              <a:t>= </a:t>
            </a:r>
            <a:r>
              <a:rPr lang="en-US" altLang="ja-JP" dirty="0" err="1"/>
              <a:t>Math.toRadians</a:t>
            </a:r>
            <a:r>
              <a:rPr lang="en-US" altLang="ja-JP" dirty="0"/>
              <a:t>(</a:t>
            </a:r>
            <a:r>
              <a:rPr lang="en-US" altLang="ja-JP" dirty="0" err="1"/>
              <a:t>p.getY</a:t>
            </a:r>
            <a:r>
              <a:rPr lang="en-US" altLang="ja-JP" dirty="0"/>
              <a:t>());</a:t>
            </a:r>
          </a:p>
          <a:p>
            <a:r>
              <a:rPr lang="en-US" altLang="ja-JP" dirty="0"/>
              <a:t>    </a:t>
            </a:r>
            <a:r>
              <a:rPr lang="en-US" altLang="ja-JP" dirty="0" smtClean="0"/>
              <a:t>double </a:t>
            </a:r>
            <a:r>
              <a:rPr lang="en-US" altLang="ja-JP" dirty="0" err="1"/>
              <a:t>sx</a:t>
            </a:r>
            <a:r>
              <a:rPr lang="en-US" altLang="ja-JP" dirty="0"/>
              <a:t> = R * </a:t>
            </a:r>
            <a:r>
              <a:rPr lang="en-US" altLang="ja-JP" dirty="0" err="1" smtClean="0"/>
              <a:t>radX</a:t>
            </a:r>
            <a:r>
              <a:rPr lang="en-US" altLang="ja-JP" dirty="0" smtClean="0"/>
              <a:t> </a:t>
            </a:r>
            <a:r>
              <a:rPr lang="en-US" altLang="ja-JP" dirty="0"/>
              <a:t>* </a:t>
            </a:r>
            <a:r>
              <a:rPr lang="en-US" altLang="ja-JP" dirty="0" err="1" smtClean="0"/>
              <a:t>Math.cos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radY</a:t>
            </a:r>
            <a:r>
              <a:rPr lang="en-US" altLang="ja-JP" dirty="0" smtClean="0"/>
              <a:t>);</a:t>
            </a:r>
            <a:endParaRPr lang="en-US" altLang="ja-JP" dirty="0"/>
          </a:p>
          <a:p>
            <a:r>
              <a:rPr lang="en-US" altLang="ja-JP" dirty="0"/>
              <a:t>    </a:t>
            </a:r>
            <a:r>
              <a:rPr lang="en-US" altLang="ja-JP" dirty="0" smtClean="0"/>
              <a:t>double </a:t>
            </a:r>
            <a:r>
              <a:rPr lang="en-US" altLang="ja-JP" dirty="0" err="1"/>
              <a:t>sy</a:t>
            </a:r>
            <a:r>
              <a:rPr lang="en-US" altLang="ja-JP" dirty="0"/>
              <a:t> = R * </a:t>
            </a:r>
            <a:r>
              <a:rPr lang="en-US" altLang="ja-JP" dirty="0" err="1" smtClean="0"/>
              <a:t>radY</a:t>
            </a:r>
            <a:r>
              <a:rPr lang="en-US" altLang="ja-JP" dirty="0" smtClean="0"/>
              <a:t>;</a:t>
            </a:r>
            <a:endParaRPr lang="en-US" altLang="ja-JP" dirty="0"/>
          </a:p>
          <a:p>
            <a:r>
              <a:rPr lang="en-US" altLang="ja-JP" dirty="0"/>
              <a:t>    </a:t>
            </a:r>
            <a:r>
              <a:rPr lang="en-US" altLang="ja-JP" dirty="0" smtClean="0"/>
              <a:t>return </a:t>
            </a:r>
            <a:r>
              <a:rPr lang="en-US" altLang="ja-JP" dirty="0"/>
              <a:t>new Point2D(</a:t>
            </a:r>
            <a:r>
              <a:rPr lang="en-US" altLang="ja-JP" dirty="0" err="1"/>
              <a:t>sx</a:t>
            </a:r>
            <a:r>
              <a:rPr lang="en-US" altLang="ja-JP" dirty="0"/>
              <a:t>, </a:t>
            </a:r>
            <a:r>
              <a:rPr lang="en-US" altLang="ja-JP" dirty="0" err="1"/>
              <a:t>sy</a:t>
            </a:r>
            <a:r>
              <a:rPr lang="en-US" altLang="ja-JP" dirty="0"/>
              <a:t>);</a:t>
            </a:r>
          </a:p>
          <a:p>
            <a:r>
              <a:rPr lang="en-US" altLang="ja-JP" dirty="0" smtClean="0"/>
              <a:t>};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r="14747"/>
          <a:stretch/>
        </p:blipFill>
        <p:spPr>
          <a:xfrm>
            <a:off x="4490256" y="3933056"/>
            <a:ext cx="457765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3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プログラム構造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516216" y="3933056"/>
            <a:ext cx="1728192" cy="10608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地図ビュー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001107" y="3933055"/>
            <a:ext cx="1800200" cy="1050153"/>
          </a:xfrm>
          <a:prstGeom prst="rect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地図ビュー</a:t>
            </a:r>
            <a:endParaRPr kumimoji="1" lang="en-US" altLang="ja-JP" dirty="0" smtClean="0"/>
          </a:p>
          <a:p>
            <a:pPr algn="ctr"/>
            <a:r>
              <a:rPr lang="ja-JP" altLang="en-US" dirty="0"/>
              <a:t>コントローラ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234830" y="3933055"/>
            <a:ext cx="1752993" cy="108012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地図モデル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023828" y="2276873"/>
            <a:ext cx="2664296" cy="8189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アプリケーション制御</a:t>
            </a:r>
            <a:endParaRPr kumimoji="1" lang="ja-JP" altLang="en-US" dirty="0"/>
          </a:p>
        </p:txBody>
      </p:sp>
      <p:cxnSp>
        <p:nvCxnSpPr>
          <p:cNvPr id="12" name="直線コネクタ 11"/>
          <p:cNvCxnSpPr>
            <a:endCxn id="4" idx="0"/>
          </p:cNvCxnSpPr>
          <p:nvPr/>
        </p:nvCxnSpPr>
        <p:spPr>
          <a:xfrm>
            <a:off x="5364088" y="3095794"/>
            <a:ext cx="2016224" cy="83726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5" idx="1"/>
            <a:endCxn id="6" idx="3"/>
          </p:cNvCxnSpPr>
          <p:nvPr/>
        </p:nvCxnSpPr>
        <p:spPr>
          <a:xfrm flipH="1">
            <a:off x="2987823" y="4458132"/>
            <a:ext cx="1013284" cy="149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5" idx="3"/>
            <a:endCxn id="4" idx="1"/>
          </p:cNvCxnSpPr>
          <p:nvPr/>
        </p:nvCxnSpPr>
        <p:spPr>
          <a:xfrm>
            <a:off x="5801307" y="4458132"/>
            <a:ext cx="714909" cy="53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392563" y="5445224"/>
            <a:ext cx="1752993" cy="108012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Shapefile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リーダー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2617968" y="5464672"/>
            <a:ext cx="1752993" cy="108012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Proj4j</a:t>
            </a:r>
            <a:endParaRPr kumimoji="1" lang="ja-JP" altLang="en-US" dirty="0"/>
          </a:p>
        </p:txBody>
      </p:sp>
      <p:cxnSp>
        <p:nvCxnSpPr>
          <p:cNvPr id="15" name="直線コネクタ 14"/>
          <p:cNvCxnSpPr>
            <a:stCxn id="6" idx="2"/>
            <a:endCxn id="13" idx="0"/>
          </p:cNvCxnSpPr>
          <p:nvPr/>
        </p:nvCxnSpPr>
        <p:spPr>
          <a:xfrm flipH="1">
            <a:off x="1269060" y="5013176"/>
            <a:ext cx="842267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6" idx="2"/>
            <a:endCxn id="14" idx="0"/>
          </p:cNvCxnSpPr>
          <p:nvPr/>
        </p:nvCxnSpPr>
        <p:spPr>
          <a:xfrm>
            <a:off x="2111327" y="5013176"/>
            <a:ext cx="1383138" cy="451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4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だがしかし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正方形の画像タイルでズーム対応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7572" y="5949280"/>
            <a:ext cx="853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国土地理院 地理院タイル仕様の説明から引用</a:t>
            </a:r>
            <a:r>
              <a:rPr lang="en-US" altLang="ja-JP" sz="1600" dirty="0" smtClean="0"/>
              <a:t>http</a:t>
            </a:r>
            <a:r>
              <a:rPr lang="en-US" altLang="ja-JP" sz="1600" dirty="0"/>
              <a:t>://maps.gsi.go.jp/development/siyou.html</a:t>
            </a:r>
            <a:endParaRPr kumimoji="1" lang="ja-JP" altLang="en-US" sz="1600" dirty="0"/>
          </a:p>
        </p:txBody>
      </p:sp>
      <p:sp>
        <p:nvSpPr>
          <p:cNvPr id="7" name="下矢印 6"/>
          <p:cNvSpPr/>
          <p:nvPr/>
        </p:nvSpPr>
        <p:spPr>
          <a:xfrm>
            <a:off x="6876256" y="4793041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 descr="タイル座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6742559" cy="371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四角形吹き出し 7"/>
          <p:cNvSpPr/>
          <p:nvPr/>
        </p:nvSpPr>
        <p:spPr>
          <a:xfrm>
            <a:off x="611560" y="4581128"/>
            <a:ext cx="2880320" cy="864096"/>
          </a:xfrm>
          <a:prstGeom prst="wedgeRectCallout">
            <a:avLst>
              <a:gd name="adj1" fmla="val 31813"/>
              <a:gd name="adj2" fmla="val -770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アーキテクチャに</a:t>
            </a:r>
            <a:endParaRPr kumimoji="1" lang="en-US" altLang="ja-JP" dirty="0" smtClean="0"/>
          </a:p>
          <a:p>
            <a:r>
              <a:rPr lang="ja-JP" altLang="en-US" dirty="0"/>
              <a:t>適している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252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</a:t>
            </a:r>
            <a:r>
              <a:rPr lang="ja-JP" altLang="en-US" dirty="0"/>
              <a:t>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地図投影変換ライブラリ　</a:t>
            </a:r>
            <a:r>
              <a:rPr lang="en-US" altLang="ja-JP" dirty="0" smtClean="0"/>
              <a:t>proj4J</a:t>
            </a:r>
          </a:p>
          <a:p>
            <a:pPr marL="457200" lvl="1" indent="0">
              <a:buNone/>
            </a:pP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420888"/>
            <a:ext cx="3384376" cy="409332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411760" y="2564904"/>
            <a:ext cx="6120680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-114300"/>
            <a:r>
              <a:rPr lang="en-US" altLang="ja-JP" dirty="0">
                <a:hlinkClick r:id="rId3"/>
              </a:rPr>
              <a:t>http://trac.osgeo.org/proj4j/</a:t>
            </a:r>
            <a:endParaRPr lang="en-US" altLang="ja-JP" dirty="0"/>
          </a:p>
          <a:p>
            <a:pPr indent="-114300"/>
            <a:r>
              <a:rPr lang="en-US" altLang="ja-JP" sz="2000" dirty="0" smtClean="0"/>
              <a:t>APL2.0</a:t>
            </a:r>
            <a:r>
              <a:rPr lang="ja-JP" altLang="en-US" sz="2000" dirty="0" smtClean="0"/>
              <a:t>ライセンス</a:t>
            </a:r>
            <a:endParaRPr lang="en-US" altLang="ja-JP" sz="2000" dirty="0" smtClean="0"/>
          </a:p>
          <a:p>
            <a:pPr indent="-114300"/>
            <a:r>
              <a:rPr lang="en-US" altLang="ja-JP" sz="2000" dirty="0" smtClean="0"/>
              <a:t>JAR</a:t>
            </a:r>
            <a:r>
              <a:rPr lang="ja-JP" altLang="en-US" sz="2000" dirty="0" smtClean="0"/>
              <a:t>ファイル提供（</a:t>
            </a:r>
            <a:r>
              <a:rPr lang="en-US" altLang="ja-JP" sz="2000" dirty="0" smtClean="0"/>
              <a:t>1</a:t>
            </a:r>
            <a:r>
              <a:rPr lang="ja-JP" altLang="en-US" sz="2000" dirty="0" smtClean="0"/>
              <a:t>ファイル</a:t>
            </a:r>
            <a:r>
              <a:rPr lang="ja-JP" altLang="en-US" sz="2000" dirty="0" smtClean="0"/>
              <a:t>・</a:t>
            </a:r>
            <a:r>
              <a:rPr lang="en-US" altLang="ja-JP" sz="2000" dirty="0" smtClean="0"/>
              <a:t>2MB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pPr indent="-114300"/>
            <a:r>
              <a:rPr lang="en-US" altLang="ja-JP" sz="2000" dirty="0"/>
              <a:t>maven</a:t>
            </a:r>
            <a:r>
              <a:rPr lang="ja-JP" altLang="en-US" sz="2000" dirty="0"/>
              <a:t>リポジトリから入手</a:t>
            </a:r>
            <a:r>
              <a:rPr lang="ja-JP" altLang="en-US" sz="2000" dirty="0" smtClean="0"/>
              <a:t>可能</a:t>
            </a:r>
            <a:endParaRPr lang="en-US" altLang="ja-JP" sz="2000" dirty="0"/>
          </a:p>
        </p:txBody>
      </p:sp>
      <p:sp>
        <p:nvSpPr>
          <p:cNvPr id="6" name="正方形/長方形 5"/>
          <p:cNvSpPr/>
          <p:nvPr/>
        </p:nvSpPr>
        <p:spPr>
          <a:xfrm>
            <a:off x="899592" y="5753509"/>
            <a:ext cx="2880320" cy="2677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2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kumimoji="1" lang="ja-JP" altLang="en-US" dirty="0" smtClean="0"/>
              <a:t>複数の投影法の選択</a:t>
            </a:r>
            <a:r>
              <a:rPr kumimoji="1" lang="en-US" altLang="ja-JP" dirty="0" smtClean="0"/>
              <a:t>UI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09" y="2334725"/>
            <a:ext cx="1908950" cy="218589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788024" y="2300081"/>
            <a:ext cx="4166120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ja-JP" altLang="en-US" dirty="0" smtClean="0"/>
              <a:t>public enum </a:t>
            </a:r>
            <a:r>
              <a:rPr lang="ja-JP" altLang="en-US" b="1" dirty="0">
                <a:solidFill>
                  <a:srgbClr val="FF0000"/>
                </a:solidFill>
              </a:rPr>
              <a:t>MapProjection</a:t>
            </a:r>
            <a:r>
              <a:rPr lang="ja-JP" altLang="en-US" dirty="0"/>
              <a:t> {</a:t>
            </a:r>
          </a:p>
          <a:p>
            <a:r>
              <a:rPr lang="ja-JP" altLang="en-US" dirty="0"/>
              <a:t>    </a:t>
            </a:r>
            <a:r>
              <a:rPr lang="ja-JP" altLang="en-US" dirty="0" smtClean="0"/>
              <a:t>MOLLWEIDE</a:t>
            </a:r>
            <a:r>
              <a:rPr lang="ja-JP" altLang="en-US" dirty="0"/>
              <a:t>("ESRI:54009"),</a:t>
            </a:r>
          </a:p>
          <a:p>
            <a:r>
              <a:rPr lang="ja-JP" altLang="en-US" dirty="0"/>
              <a:t>    </a:t>
            </a:r>
            <a:r>
              <a:rPr lang="ja-JP" altLang="en-US" dirty="0" smtClean="0"/>
              <a:t>MERCATOR</a:t>
            </a:r>
            <a:r>
              <a:rPr lang="ja-JP" altLang="en-US" dirty="0"/>
              <a:t>("ESRI:54004"),</a:t>
            </a:r>
          </a:p>
          <a:p>
            <a:r>
              <a:rPr lang="ja-JP" altLang="en-US" dirty="0"/>
              <a:t>    </a:t>
            </a:r>
            <a:r>
              <a:rPr lang="ja-JP" altLang="en-US" dirty="0" smtClean="0"/>
              <a:t>ECKERT6</a:t>
            </a:r>
            <a:r>
              <a:rPr lang="ja-JP" altLang="en-US" dirty="0"/>
              <a:t>("ESRI:54010"),</a:t>
            </a:r>
          </a:p>
          <a:p>
            <a:r>
              <a:rPr lang="ja-JP" altLang="en-US" dirty="0"/>
              <a:t>    </a:t>
            </a:r>
            <a:r>
              <a:rPr lang="ja-JP" altLang="en-US" dirty="0" smtClean="0"/>
              <a:t>CASSINI</a:t>
            </a:r>
            <a:r>
              <a:rPr lang="ja-JP" altLang="en-US" dirty="0"/>
              <a:t>("ESRI:54028")</a:t>
            </a:r>
            <a:r>
              <a:rPr lang="ja-JP" altLang="en-US" dirty="0" smtClean="0"/>
              <a:t>;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 :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741784" y="4776330"/>
            <a:ext cx="7660432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ja-JP" altLang="en-US" dirty="0" smtClean="0"/>
              <a:t>public </a:t>
            </a:r>
            <a:r>
              <a:rPr lang="ja-JP" altLang="en-US" dirty="0"/>
              <a:t>void initialize(URL url, ResourceBundle rb) {</a:t>
            </a:r>
          </a:p>
          <a:p>
            <a:r>
              <a:rPr lang="ja-JP" altLang="en-US" dirty="0" smtClean="0"/>
              <a:t>    ObservableList</a:t>
            </a:r>
            <a:r>
              <a:rPr lang="ja-JP" altLang="en-US" dirty="0"/>
              <a:t>&lt;MapProjection&gt; list =</a:t>
            </a:r>
          </a:p>
          <a:p>
            <a:r>
              <a:rPr lang="ja-JP" altLang="en-US" dirty="0"/>
              <a:t>   </a:t>
            </a:r>
            <a:r>
              <a:rPr lang="ja-JP" altLang="en-US" dirty="0" smtClean="0"/>
              <a:t>     </a:t>
            </a:r>
            <a:r>
              <a:rPr lang="en-US" altLang="ja-JP" dirty="0" smtClean="0"/>
              <a:t>F</a:t>
            </a:r>
            <a:r>
              <a:rPr lang="ja-JP" altLang="en-US" dirty="0" smtClean="0"/>
              <a:t>XCollections</a:t>
            </a:r>
            <a:r>
              <a:rPr lang="ja-JP" altLang="en-US" dirty="0"/>
              <a:t>.observableArrayList</a:t>
            </a:r>
            <a:r>
              <a:rPr lang="ja-JP" altLang="en-US" dirty="0" smtClean="0"/>
              <a:t>(</a:t>
            </a:r>
            <a:endParaRPr lang="en-US" altLang="ja-JP" dirty="0" smtClean="0"/>
          </a:p>
          <a:p>
            <a:r>
              <a:rPr lang="ja-JP" altLang="en-US" dirty="0" smtClean="0"/>
              <a:t>            </a:t>
            </a:r>
            <a:r>
              <a:rPr lang="ja-JP" altLang="en-US" b="1" dirty="0" smtClean="0">
                <a:solidFill>
                  <a:srgbClr val="FF0000"/>
                </a:solidFill>
              </a:rPr>
              <a:t>MapProjection</a:t>
            </a:r>
            <a:r>
              <a:rPr lang="ja-JP" altLang="en-US" b="1" dirty="0">
                <a:solidFill>
                  <a:srgbClr val="FF0000"/>
                </a:solidFill>
              </a:rPr>
              <a:t>.values(</a:t>
            </a:r>
            <a:r>
              <a:rPr lang="ja-JP" altLang="en-US" b="1" dirty="0" smtClean="0">
                <a:solidFill>
                  <a:srgbClr val="FF0000"/>
                </a:solidFill>
              </a:rPr>
              <a:t>)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</a:t>
            </a:r>
            <a:r>
              <a:rPr lang="ja-JP" altLang="en-US" dirty="0" smtClean="0"/>
              <a:t>)</a:t>
            </a:r>
            <a:r>
              <a:rPr lang="ja-JP" altLang="en-US" dirty="0"/>
              <a:t>;</a:t>
            </a:r>
          </a:p>
          <a:p>
            <a:r>
              <a:rPr lang="ja-JP" altLang="en-US" dirty="0"/>
              <a:t>    </a:t>
            </a:r>
            <a:r>
              <a:rPr lang="ja-JP" altLang="en-US" dirty="0" smtClean="0"/>
              <a:t>projectionComboBox</a:t>
            </a:r>
            <a:r>
              <a:rPr lang="ja-JP" altLang="en-US" dirty="0"/>
              <a:t>.getItems().addAll(list);</a:t>
            </a:r>
          </a:p>
        </p:txBody>
      </p:sp>
      <p:sp>
        <p:nvSpPr>
          <p:cNvPr id="7" name="右カーブ矢印 6"/>
          <p:cNvSpPr/>
          <p:nvPr/>
        </p:nvSpPr>
        <p:spPr>
          <a:xfrm rot="2266976">
            <a:off x="3854981" y="2087261"/>
            <a:ext cx="499913" cy="382145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下カーブ矢印 7"/>
          <p:cNvSpPr/>
          <p:nvPr/>
        </p:nvSpPr>
        <p:spPr>
          <a:xfrm rot="14701448">
            <a:off x="589151" y="4941767"/>
            <a:ext cx="1769497" cy="5418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1"/>
          </a:xfrm>
        </p:spPr>
        <p:txBody>
          <a:bodyPr/>
          <a:lstStyle/>
          <a:p>
            <a:r>
              <a:rPr lang="ja-JP" altLang="en-US" dirty="0" smtClean="0"/>
              <a:t>投影法を</a:t>
            </a:r>
            <a:r>
              <a:rPr lang="en-US" altLang="ja-JP" dirty="0" err="1" smtClean="0"/>
              <a:t>enum</a:t>
            </a:r>
            <a:r>
              <a:rPr lang="ja-JP" altLang="en-US" dirty="0" smtClean="0"/>
              <a:t>に実装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61288" y="2564904"/>
            <a:ext cx="7920880" cy="273921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ja-JP" dirty="0" smtClean="0"/>
              <a:t>public </a:t>
            </a:r>
            <a:r>
              <a:rPr lang="en-US" altLang="ja-JP" dirty="0"/>
              <a:t>static </a:t>
            </a:r>
            <a:r>
              <a:rPr lang="en-US" altLang="ja-JP" dirty="0" err="1"/>
              <a:t>enum</a:t>
            </a:r>
            <a:r>
              <a:rPr lang="en-US" altLang="ja-JP" dirty="0"/>
              <a:t> </a:t>
            </a:r>
            <a:r>
              <a:rPr lang="en-US" altLang="ja-JP" dirty="0" err="1"/>
              <a:t>MapProjection</a:t>
            </a:r>
            <a:r>
              <a:rPr lang="en-US" altLang="ja-JP" dirty="0"/>
              <a:t> {</a:t>
            </a:r>
          </a:p>
          <a:p>
            <a:r>
              <a:rPr lang="en-US" altLang="ja-JP" sz="1600" dirty="0" smtClean="0"/>
              <a:t>    </a:t>
            </a:r>
            <a:r>
              <a:rPr lang="en-US" altLang="ja-JP" sz="1600" dirty="0"/>
              <a:t>MOLLWEIDE("ESRI:54009</a:t>
            </a:r>
            <a:r>
              <a:rPr lang="en-US" altLang="ja-JP" sz="1600" dirty="0" smtClean="0"/>
              <a:t>"),</a:t>
            </a:r>
          </a:p>
          <a:p>
            <a:r>
              <a:rPr lang="en-US" altLang="ja-JP" sz="1600" dirty="0" smtClean="0"/>
              <a:t>    </a:t>
            </a:r>
            <a:r>
              <a:rPr lang="en-US" altLang="ja-JP" sz="1600" dirty="0"/>
              <a:t>MERCATOR("ESRI:54004"),</a:t>
            </a:r>
          </a:p>
          <a:p>
            <a:r>
              <a:rPr lang="en-US" altLang="ja-JP" sz="1600" dirty="0"/>
              <a:t>   </a:t>
            </a:r>
            <a:r>
              <a:rPr lang="en-US" altLang="ja-JP" sz="1600" dirty="0" smtClean="0"/>
              <a:t> </a:t>
            </a:r>
            <a:r>
              <a:rPr lang="en-US" altLang="ja-JP" sz="1600" dirty="0"/>
              <a:t>ECKERT6("ESRI:54010"),</a:t>
            </a:r>
          </a:p>
          <a:p>
            <a:r>
              <a:rPr lang="en-US" altLang="ja-JP" sz="1600" dirty="0" smtClean="0"/>
              <a:t>    CASSINI</a:t>
            </a:r>
            <a:r>
              <a:rPr lang="en-US" altLang="ja-JP" sz="1600" dirty="0"/>
              <a:t>("ESRI:54028</a:t>
            </a:r>
            <a:r>
              <a:rPr lang="en-US" altLang="ja-JP" sz="1600" dirty="0" smtClean="0"/>
              <a:t>");</a:t>
            </a:r>
          </a:p>
          <a:p>
            <a:endParaRPr lang="en-US" altLang="ja-JP" dirty="0"/>
          </a:p>
          <a:p>
            <a:r>
              <a:rPr lang="ja-JP" altLang="en-US" dirty="0" smtClean="0"/>
              <a:t>    private </a:t>
            </a:r>
            <a:r>
              <a:rPr lang="ja-JP" altLang="en-US" dirty="0"/>
              <a:t>MapProjection(String name) </a:t>
            </a:r>
            <a:r>
              <a:rPr lang="ja-JP" altLang="en-US" dirty="0" smtClean="0"/>
              <a:t>{ </a:t>
            </a:r>
            <a:r>
              <a:rPr lang="en-US" altLang="ja-JP" dirty="0" smtClean="0"/>
              <a:t>.. }</a:t>
            </a:r>
            <a:endParaRPr lang="ja-JP" altLang="en-US" dirty="0"/>
          </a:p>
          <a:p>
            <a:endParaRPr lang="en-US" altLang="ja-JP" dirty="0"/>
          </a:p>
          <a:p>
            <a:r>
              <a:rPr lang="en-US" altLang="ja-JP" dirty="0" smtClean="0"/>
              <a:t>    public </a:t>
            </a:r>
            <a:r>
              <a:rPr lang="en-US" altLang="ja-JP" dirty="0"/>
              <a:t>Function&lt;</a:t>
            </a:r>
            <a:r>
              <a:rPr lang="en-US" altLang="ja-JP" dirty="0" err="1"/>
              <a:t>PointData</a:t>
            </a:r>
            <a:r>
              <a:rPr lang="en-US" altLang="ja-JP" dirty="0"/>
              <a:t>, Point2D&gt; projection() </a:t>
            </a:r>
            <a:r>
              <a:rPr lang="en-US" altLang="ja-JP" dirty="0" smtClean="0"/>
              <a:t>{ ..}</a:t>
            </a:r>
          </a:p>
          <a:p>
            <a:r>
              <a:rPr lang="en-US" altLang="ja-JP" dirty="0"/>
              <a:t>}</a:t>
            </a:r>
            <a:endParaRPr lang="ja-JP" altLang="en-US" dirty="0"/>
          </a:p>
        </p:txBody>
      </p:sp>
      <p:sp>
        <p:nvSpPr>
          <p:cNvPr id="4" name="四角形吹き出し 3"/>
          <p:cNvSpPr/>
          <p:nvPr/>
        </p:nvSpPr>
        <p:spPr>
          <a:xfrm>
            <a:off x="5292080" y="2276872"/>
            <a:ext cx="3090088" cy="612648"/>
          </a:xfrm>
          <a:prstGeom prst="wedgeRectCallout">
            <a:avLst>
              <a:gd name="adj1" fmla="val -68570"/>
              <a:gd name="adj2" fmla="val 100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空間座標系コードで投影法を指定</a:t>
            </a:r>
            <a:endParaRPr kumimoji="1" lang="ja-JP" altLang="en-US" dirty="0"/>
          </a:p>
        </p:txBody>
      </p:sp>
      <p:sp>
        <p:nvSpPr>
          <p:cNvPr id="6" name="右中かっこ 5"/>
          <p:cNvSpPr/>
          <p:nvPr/>
        </p:nvSpPr>
        <p:spPr>
          <a:xfrm>
            <a:off x="3989680" y="2889520"/>
            <a:ext cx="432048" cy="864096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吹き出し 6"/>
          <p:cNvSpPr/>
          <p:nvPr/>
        </p:nvSpPr>
        <p:spPr>
          <a:xfrm>
            <a:off x="5596712" y="3259867"/>
            <a:ext cx="2785456" cy="612648"/>
          </a:xfrm>
          <a:prstGeom prst="wedgeRectCallout">
            <a:avLst>
              <a:gd name="adj1" fmla="val -68570"/>
              <a:gd name="adj2" fmla="val 100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空間座標系コードを引数に取り初期化</a:t>
            </a:r>
            <a:endParaRPr kumimoji="1" lang="ja-JP" altLang="en-US" dirty="0"/>
          </a:p>
        </p:txBody>
      </p:sp>
      <p:sp>
        <p:nvSpPr>
          <p:cNvPr id="8" name="四角形吹き出し 7"/>
          <p:cNvSpPr/>
          <p:nvPr/>
        </p:nvSpPr>
        <p:spPr>
          <a:xfrm>
            <a:off x="5590180" y="5407267"/>
            <a:ext cx="2785456" cy="612648"/>
          </a:xfrm>
          <a:prstGeom prst="wedgeRectCallout">
            <a:avLst>
              <a:gd name="adj1" fmla="val -41936"/>
              <a:gd name="adj2" fmla="val -105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投影変換の関数インタフェース実装を返す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55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1"/>
          </a:xfrm>
        </p:spPr>
        <p:txBody>
          <a:bodyPr/>
          <a:lstStyle/>
          <a:p>
            <a:r>
              <a:rPr lang="ja-JP" altLang="en-US" dirty="0" smtClean="0"/>
              <a:t>投影法を</a:t>
            </a:r>
            <a:r>
              <a:rPr lang="en-US" altLang="ja-JP" dirty="0" err="1" smtClean="0"/>
              <a:t>enum</a:t>
            </a:r>
            <a:r>
              <a:rPr lang="ja-JP" altLang="en-US" dirty="0" smtClean="0"/>
              <a:t>に実装（フィールド）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61288" y="2564904"/>
            <a:ext cx="7920880" cy="313932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ja-JP" dirty="0" smtClean="0"/>
              <a:t>public </a:t>
            </a:r>
            <a:r>
              <a:rPr lang="en-US" altLang="ja-JP" dirty="0"/>
              <a:t>static </a:t>
            </a:r>
            <a:r>
              <a:rPr lang="en-US" altLang="ja-JP" dirty="0" err="1"/>
              <a:t>enum</a:t>
            </a:r>
            <a:r>
              <a:rPr lang="en-US" altLang="ja-JP" dirty="0"/>
              <a:t> </a:t>
            </a:r>
            <a:r>
              <a:rPr lang="en-US" altLang="ja-JP" dirty="0" err="1"/>
              <a:t>MapProjection</a:t>
            </a:r>
            <a:r>
              <a:rPr lang="en-US" altLang="ja-JP" dirty="0"/>
              <a:t> {</a:t>
            </a:r>
          </a:p>
          <a:p>
            <a:r>
              <a:rPr lang="en-US" altLang="ja-JP" dirty="0" smtClean="0"/>
              <a:t>    :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private </a:t>
            </a:r>
            <a:r>
              <a:rPr lang="en-US" altLang="ja-JP" dirty="0" err="1"/>
              <a:t>CRSFactory</a:t>
            </a:r>
            <a:r>
              <a:rPr lang="en-US" altLang="ja-JP" dirty="0"/>
              <a:t> </a:t>
            </a:r>
            <a:r>
              <a:rPr lang="en-US" altLang="ja-JP" dirty="0" err="1"/>
              <a:t>crsFactory</a:t>
            </a:r>
            <a:r>
              <a:rPr lang="en-US" altLang="ja-JP" dirty="0"/>
              <a:t> = new </a:t>
            </a:r>
            <a:r>
              <a:rPr lang="en-US" altLang="ja-JP" dirty="0" err="1"/>
              <a:t>CRSFactory</a:t>
            </a:r>
            <a:r>
              <a:rPr lang="en-US" altLang="ja-JP" dirty="0"/>
              <a:t>();</a:t>
            </a:r>
          </a:p>
          <a:p>
            <a:r>
              <a:rPr lang="en-US" altLang="ja-JP" dirty="0"/>
              <a:t>    </a:t>
            </a:r>
            <a:r>
              <a:rPr lang="en-US" altLang="ja-JP" dirty="0" smtClean="0"/>
              <a:t>private </a:t>
            </a:r>
            <a:r>
              <a:rPr lang="en-US" altLang="ja-JP" dirty="0" err="1"/>
              <a:t>CoordinateTransformFactory</a:t>
            </a:r>
            <a:r>
              <a:rPr lang="en-US" altLang="ja-JP" dirty="0"/>
              <a:t> </a:t>
            </a:r>
            <a:r>
              <a:rPr lang="en-US" altLang="ja-JP" dirty="0" err="1"/>
              <a:t>ctFactory</a:t>
            </a:r>
            <a:r>
              <a:rPr lang="en-US" altLang="ja-JP" dirty="0"/>
              <a:t> </a:t>
            </a:r>
            <a:r>
              <a:rPr lang="en-US" altLang="ja-JP" dirty="0" smtClean="0"/>
              <a:t>=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</a:t>
            </a:r>
            <a:r>
              <a:rPr lang="en-US" altLang="ja-JP" dirty="0"/>
              <a:t>new </a:t>
            </a:r>
            <a:r>
              <a:rPr lang="en-US" altLang="ja-JP" dirty="0" err="1"/>
              <a:t>CoordinateTransformFactory</a:t>
            </a:r>
            <a:r>
              <a:rPr lang="en-US" altLang="ja-JP" dirty="0" smtClean="0"/>
              <a:t>();</a:t>
            </a:r>
          </a:p>
          <a:p>
            <a:r>
              <a:rPr lang="en-US" altLang="ja-JP" dirty="0" smtClean="0"/>
              <a:t>            </a:t>
            </a:r>
            <a:endParaRPr lang="en-US" altLang="ja-JP" dirty="0"/>
          </a:p>
          <a:p>
            <a:r>
              <a:rPr lang="en-US" altLang="ja-JP" dirty="0" smtClean="0"/>
              <a:t>    </a:t>
            </a:r>
            <a:r>
              <a:rPr lang="en-US" altLang="ja-JP" dirty="0"/>
              <a:t>private </a:t>
            </a:r>
            <a:r>
              <a:rPr lang="en-US" altLang="ja-JP" dirty="0" err="1"/>
              <a:t>CoordinateReferenceSystem</a:t>
            </a:r>
            <a:r>
              <a:rPr lang="en-US" altLang="ja-JP" dirty="0"/>
              <a:t> crsWgs84;</a:t>
            </a:r>
          </a:p>
          <a:p>
            <a:r>
              <a:rPr lang="en-US" altLang="ja-JP" dirty="0" smtClean="0"/>
              <a:t>    </a:t>
            </a:r>
            <a:r>
              <a:rPr lang="en-US" altLang="ja-JP" dirty="0"/>
              <a:t>private </a:t>
            </a:r>
            <a:r>
              <a:rPr lang="en-US" altLang="ja-JP" dirty="0" err="1"/>
              <a:t>CoordinateReferenceSystem</a:t>
            </a:r>
            <a:r>
              <a:rPr lang="en-US" altLang="ja-JP" dirty="0"/>
              <a:t> </a:t>
            </a:r>
            <a:r>
              <a:rPr lang="en-US" altLang="ja-JP" dirty="0" err="1"/>
              <a:t>crsProjected</a:t>
            </a:r>
            <a:r>
              <a:rPr lang="en-US" altLang="ja-JP" dirty="0"/>
              <a:t>;</a:t>
            </a:r>
          </a:p>
          <a:p>
            <a:r>
              <a:rPr lang="en-US" altLang="ja-JP" dirty="0" smtClean="0"/>
              <a:t>    </a:t>
            </a:r>
            <a:r>
              <a:rPr lang="en-US" altLang="ja-JP" dirty="0"/>
              <a:t>private </a:t>
            </a:r>
            <a:r>
              <a:rPr lang="en-US" altLang="ja-JP" dirty="0" err="1"/>
              <a:t>CoordinateTransform</a:t>
            </a:r>
            <a:r>
              <a:rPr lang="en-US" altLang="ja-JP" dirty="0"/>
              <a:t> transform;</a:t>
            </a:r>
          </a:p>
          <a:p>
            <a:r>
              <a:rPr lang="en-US" altLang="ja-JP" dirty="0" smtClean="0"/>
              <a:t>    :</a:t>
            </a:r>
            <a:endParaRPr lang="en-US" altLang="ja-JP" dirty="0"/>
          </a:p>
          <a:p>
            <a:r>
              <a:rPr lang="en-US" altLang="ja-JP" dirty="0" smtClean="0"/>
              <a:t>}</a:t>
            </a:r>
            <a:endParaRPr lang="ja-JP" altLang="en-US" dirty="0"/>
          </a:p>
        </p:txBody>
      </p:sp>
      <p:sp>
        <p:nvSpPr>
          <p:cNvPr id="6" name="四角形吹き出し 5"/>
          <p:cNvSpPr/>
          <p:nvPr/>
        </p:nvSpPr>
        <p:spPr>
          <a:xfrm>
            <a:off x="6372200" y="3717032"/>
            <a:ext cx="2160240" cy="612648"/>
          </a:xfrm>
          <a:prstGeom prst="wedgeRectCallout">
            <a:avLst>
              <a:gd name="adj1" fmla="val -65778"/>
              <a:gd name="adj2" fmla="val 38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変換前の緯度経度座標系</a:t>
            </a:r>
            <a:endParaRPr kumimoji="1" lang="ja-JP" altLang="en-US" dirty="0"/>
          </a:p>
        </p:txBody>
      </p:sp>
      <p:sp>
        <p:nvSpPr>
          <p:cNvPr id="8" name="四角形吹き出し 7"/>
          <p:cNvSpPr/>
          <p:nvPr/>
        </p:nvSpPr>
        <p:spPr>
          <a:xfrm>
            <a:off x="6372200" y="4907112"/>
            <a:ext cx="2314600" cy="466104"/>
          </a:xfrm>
          <a:prstGeom prst="wedgeRectCallout">
            <a:avLst>
              <a:gd name="adj1" fmla="val -49006"/>
              <a:gd name="adj2" fmla="val -69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変換後の地図座標系</a:t>
            </a:r>
            <a:endParaRPr kumimoji="1" lang="ja-JP" altLang="en-US" dirty="0"/>
          </a:p>
        </p:txBody>
      </p:sp>
      <p:sp>
        <p:nvSpPr>
          <p:cNvPr id="9" name="四角形吹き出し 8"/>
          <p:cNvSpPr/>
          <p:nvPr/>
        </p:nvSpPr>
        <p:spPr>
          <a:xfrm>
            <a:off x="3923928" y="5526153"/>
            <a:ext cx="2314600" cy="466104"/>
          </a:xfrm>
          <a:prstGeom prst="wedgeRectCallout">
            <a:avLst>
              <a:gd name="adj1" fmla="val -18445"/>
              <a:gd name="adj2" fmla="val -129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投影変換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52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/>
          <a:lstStyle/>
          <a:p>
            <a:r>
              <a:rPr lang="ja-JP" altLang="en-US" dirty="0"/>
              <a:t>投影法を</a:t>
            </a:r>
            <a:r>
              <a:rPr lang="en-US" altLang="ja-JP" dirty="0" err="1"/>
              <a:t>enum</a:t>
            </a:r>
            <a:r>
              <a:rPr lang="ja-JP" altLang="en-US" dirty="0"/>
              <a:t>に実装</a:t>
            </a:r>
            <a:r>
              <a:rPr lang="ja-JP" altLang="en-US" dirty="0" smtClean="0"/>
              <a:t>（コンストラクタ）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71337" y="2429752"/>
            <a:ext cx="8685258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ja-JP" dirty="0"/>
              <a:t>public static </a:t>
            </a:r>
            <a:r>
              <a:rPr lang="en-US" altLang="ja-JP" dirty="0" err="1"/>
              <a:t>enum</a:t>
            </a:r>
            <a:r>
              <a:rPr lang="en-US" altLang="ja-JP" dirty="0"/>
              <a:t> </a:t>
            </a:r>
            <a:r>
              <a:rPr lang="en-US" altLang="ja-JP" dirty="0" err="1"/>
              <a:t>MapProjection</a:t>
            </a:r>
            <a:r>
              <a:rPr lang="en-US" altLang="ja-JP" dirty="0"/>
              <a:t> {</a:t>
            </a:r>
          </a:p>
          <a:p>
            <a:r>
              <a:rPr lang="en-US" altLang="ja-JP" dirty="0"/>
              <a:t>    :</a:t>
            </a:r>
          </a:p>
          <a:p>
            <a:r>
              <a:rPr lang="ja-JP" altLang="en-US" dirty="0" smtClean="0"/>
              <a:t>    private </a:t>
            </a:r>
            <a:r>
              <a:rPr lang="ja-JP" altLang="en-US" dirty="0"/>
              <a:t>MapProjection(String name) {</a:t>
            </a:r>
          </a:p>
          <a:p>
            <a:r>
              <a:rPr lang="ja-JP" altLang="en-US" dirty="0"/>
              <a:t>    </a:t>
            </a:r>
            <a:r>
              <a:rPr lang="ja-JP" altLang="en-US" dirty="0" smtClean="0"/>
              <a:t>    </a:t>
            </a:r>
            <a:r>
              <a:rPr lang="ja-JP" altLang="en-US" dirty="0"/>
              <a:t>crsWgs84 = crsFactory.createFromName("EPSG:4326");</a:t>
            </a:r>
          </a:p>
          <a:p>
            <a:r>
              <a:rPr lang="ja-JP" altLang="en-US" dirty="0"/>
              <a:t>    </a:t>
            </a:r>
            <a:r>
              <a:rPr lang="ja-JP" altLang="en-US" dirty="0" smtClean="0"/>
              <a:t>    </a:t>
            </a:r>
            <a:r>
              <a:rPr lang="ja-JP" altLang="en-US" dirty="0"/>
              <a:t>crsProjected = crsFactory.createFromName(name);</a:t>
            </a:r>
          </a:p>
          <a:p>
            <a:r>
              <a:rPr lang="ja-JP" altLang="en-US" dirty="0"/>
              <a:t>    </a:t>
            </a:r>
            <a:r>
              <a:rPr lang="ja-JP" altLang="en-US" dirty="0" smtClean="0"/>
              <a:t>    </a:t>
            </a:r>
            <a:r>
              <a:rPr lang="ja-JP" altLang="en-US" dirty="0"/>
              <a:t>transform = ctFactory.createTransform</a:t>
            </a:r>
            <a:r>
              <a:rPr lang="ja-JP" altLang="en-US" dirty="0" smtClean="0"/>
              <a:t>(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</a:t>
            </a:r>
            <a:r>
              <a:rPr lang="ja-JP" altLang="en-US" dirty="0" smtClean="0"/>
              <a:t>crsWgs84</a:t>
            </a:r>
            <a:r>
              <a:rPr lang="ja-JP" altLang="en-US" dirty="0"/>
              <a:t>, crsProjected);</a:t>
            </a:r>
          </a:p>
          <a:p>
            <a:r>
              <a:rPr lang="ja-JP" altLang="en-US" dirty="0"/>
              <a:t> </a:t>
            </a:r>
            <a:r>
              <a:rPr lang="ja-JP" altLang="en-US" dirty="0" smtClean="0"/>
              <a:t>   }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 :</a:t>
            </a:r>
          </a:p>
          <a:p>
            <a:r>
              <a:rPr lang="en-US" altLang="ja-JP" dirty="0"/>
              <a:t>}</a:t>
            </a:r>
            <a:endParaRPr lang="ja-JP" altLang="en-US" dirty="0"/>
          </a:p>
        </p:txBody>
      </p:sp>
      <p:sp>
        <p:nvSpPr>
          <p:cNvPr id="6" name="四角形吹き出し 5"/>
          <p:cNvSpPr/>
          <p:nvPr/>
        </p:nvSpPr>
        <p:spPr>
          <a:xfrm>
            <a:off x="6603985" y="2636913"/>
            <a:ext cx="2160240" cy="612648"/>
          </a:xfrm>
          <a:prstGeom prst="wedgeRectCallout">
            <a:avLst>
              <a:gd name="adj1" fmla="val -62583"/>
              <a:gd name="adj2" fmla="val 51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変換前の緯度経度座標系</a:t>
            </a:r>
            <a:endParaRPr kumimoji="1" lang="ja-JP" altLang="en-US" dirty="0"/>
          </a:p>
        </p:txBody>
      </p:sp>
      <p:sp>
        <p:nvSpPr>
          <p:cNvPr id="7" name="四角形吹き出し 6"/>
          <p:cNvSpPr/>
          <p:nvPr/>
        </p:nvSpPr>
        <p:spPr>
          <a:xfrm>
            <a:off x="6526805" y="4085971"/>
            <a:ext cx="2314600" cy="466104"/>
          </a:xfrm>
          <a:prstGeom prst="wedgeRectCallout">
            <a:avLst>
              <a:gd name="adj1" fmla="val -40807"/>
              <a:gd name="adj2" fmla="val -97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変換後の地図座標系</a:t>
            </a:r>
            <a:endParaRPr kumimoji="1" lang="ja-JP" altLang="en-US" dirty="0"/>
          </a:p>
        </p:txBody>
      </p:sp>
      <p:sp>
        <p:nvSpPr>
          <p:cNvPr id="8" name="四角形吹き出し 7"/>
          <p:cNvSpPr/>
          <p:nvPr/>
        </p:nvSpPr>
        <p:spPr>
          <a:xfrm>
            <a:off x="3347864" y="4825970"/>
            <a:ext cx="2314600" cy="466104"/>
          </a:xfrm>
          <a:prstGeom prst="wedgeRectCallout">
            <a:avLst>
              <a:gd name="adj1" fmla="val -18445"/>
              <a:gd name="adj2" fmla="val -129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投影変換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17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/>
          <a:lstStyle/>
          <a:p>
            <a:r>
              <a:rPr lang="ja-JP" altLang="en-US" dirty="0"/>
              <a:t>投影法を</a:t>
            </a:r>
            <a:r>
              <a:rPr lang="en-US" altLang="ja-JP" dirty="0" err="1"/>
              <a:t>enum</a:t>
            </a:r>
            <a:r>
              <a:rPr lang="ja-JP" altLang="en-US" dirty="0"/>
              <a:t>に実装</a:t>
            </a:r>
            <a:r>
              <a:rPr lang="ja-JP" altLang="en-US" dirty="0" smtClean="0"/>
              <a:t>（投影）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71337" y="2429752"/>
            <a:ext cx="8685258" cy="34163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ja-JP" dirty="0"/>
              <a:t>public static </a:t>
            </a:r>
            <a:r>
              <a:rPr lang="en-US" altLang="ja-JP" dirty="0" err="1"/>
              <a:t>enum</a:t>
            </a:r>
            <a:r>
              <a:rPr lang="en-US" altLang="ja-JP" dirty="0"/>
              <a:t> </a:t>
            </a:r>
            <a:r>
              <a:rPr lang="en-US" altLang="ja-JP" dirty="0" err="1"/>
              <a:t>MapProjection</a:t>
            </a:r>
            <a:r>
              <a:rPr lang="en-US" altLang="ja-JP" dirty="0"/>
              <a:t> {</a:t>
            </a:r>
          </a:p>
          <a:p>
            <a:r>
              <a:rPr lang="en-US" altLang="ja-JP" dirty="0"/>
              <a:t>    </a:t>
            </a:r>
            <a:r>
              <a:rPr lang="en-US" altLang="ja-JP" dirty="0" smtClean="0"/>
              <a:t>:</a:t>
            </a:r>
          </a:p>
          <a:p>
            <a:r>
              <a:rPr lang="ja-JP" altLang="en-US" dirty="0"/>
              <a:t> </a:t>
            </a:r>
            <a:r>
              <a:rPr lang="ja-JP" altLang="en-US" dirty="0" smtClean="0"/>
              <a:t>  </a:t>
            </a:r>
            <a:r>
              <a:rPr lang="en-US" altLang="ja-JP" dirty="0" smtClean="0"/>
              <a:t> </a:t>
            </a:r>
            <a:r>
              <a:rPr lang="en-US" altLang="ja-JP" dirty="0"/>
              <a:t>public Function&lt;</a:t>
            </a:r>
            <a:r>
              <a:rPr lang="en-US" altLang="ja-JP" dirty="0" err="1"/>
              <a:t>PointData</a:t>
            </a:r>
            <a:r>
              <a:rPr lang="en-US" altLang="ja-JP" dirty="0"/>
              <a:t>, Point2D&gt; projection() {</a:t>
            </a:r>
          </a:p>
          <a:p>
            <a:r>
              <a:rPr lang="en-US" altLang="ja-JP" dirty="0"/>
              <a:t>   </a:t>
            </a:r>
            <a:r>
              <a:rPr lang="en-US" altLang="ja-JP" dirty="0" smtClean="0"/>
              <a:t>     </a:t>
            </a:r>
            <a:r>
              <a:rPr lang="en-US" altLang="ja-JP" dirty="0"/>
              <a:t>return point -&gt; {</a:t>
            </a:r>
          </a:p>
          <a:p>
            <a:r>
              <a:rPr lang="en-US" altLang="ja-JP" dirty="0"/>
              <a:t>   </a:t>
            </a:r>
            <a:r>
              <a:rPr lang="en-US" altLang="ja-JP" dirty="0" smtClean="0"/>
              <a:t>         </a:t>
            </a:r>
            <a:r>
              <a:rPr lang="en-US" altLang="ja-JP" dirty="0" err="1"/>
              <a:t>ProjCoordinate</a:t>
            </a:r>
            <a:r>
              <a:rPr lang="en-US" altLang="ja-JP" dirty="0"/>
              <a:t> </a:t>
            </a:r>
            <a:r>
              <a:rPr lang="en-US" altLang="ja-JP" dirty="0" err="1"/>
              <a:t>gcsPoint</a:t>
            </a:r>
            <a:r>
              <a:rPr lang="en-US" altLang="ja-JP" dirty="0"/>
              <a:t> </a:t>
            </a:r>
            <a:r>
              <a:rPr lang="en-US" altLang="ja-JP" dirty="0" smtClean="0"/>
              <a:t>=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 </a:t>
            </a:r>
            <a:r>
              <a:rPr lang="en-US" altLang="ja-JP" dirty="0"/>
              <a:t>new </a:t>
            </a:r>
            <a:r>
              <a:rPr lang="en-US" altLang="ja-JP" dirty="0" err="1"/>
              <a:t>ProjCoordinate</a:t>
            </a:r>
            <a:r>
              <a:rPr lang="en-US" altLang="ja-JP" dirty="0"/>
              <a:t>(</a:t>
            </a:r>
            <a:r>
              <a:rPr lang="en-US" altLang="ja-JP" dirty="0" err="1"/>
              <a:t>point.getX</a:t>
            </a:r>
            <a:r>
              <a:rPr lang="en-US" altLang="ja-JP" dirty="0"/>
              <a:t>(), </a:t>
            </a:r>
            <a:r>
              <a:rPr lang="en-US" altLang="ja-JP" dirty="0" err="1"/>
              <a:t>point.getY</a:t>
            </a:r>
            <a:r>
              <a:rPr lang="en-US" altLang="ja-JP" dirty="0"/>
              <a:t>());</a:t>
            </a:r>
          </a:p>
          <a:p>
            <a:r>
              <a:rPr lang="en-US" altLang="ja-JP" dirty="0"/>
              <a:t>        </a:t>
            </a:r>
            <a:r>
              <a:rPr lang="en-US" altLang="ja-JP" dirty="0" smtClean="0"/>
              <a:t>    </a:t>
            </a:r>
            <a:r>
              <a:rPr lang="en-US" altLang="ja-JP" dirty="0" err="1"/>
              <a:t>ProjCoordinate</a:t>
            </a:r>
            <a:r>
              <a:rPr lang="en-US" altLang="ja-JP" dirty="0"/>
              <a:t> </a:t>
            </a:r>
            <a:r>
              <a:rPr lang="en-US" altLang="ja-JP" dirty="0" err="1"/>
              <a:t>pcsPoint</a:t>
            </a:r>
            <a:r>
              <a:rPr lang="en-US" altLang="ja-JP" dirty="0"/>
              <a:t> = new </a:t>
            </a:r>
            <a:r>
              <a:rPr lang="en-US" altLang="ja-JP" dirty="0" err="1"/>
              <a:t>ProjCoordinate</a:t>
            </a:r>
            <a:r>
              <a:rPr lang="en-US" altLang="ja-JP" dirty="0"/>
              <a:t>();</a:t>
            </a:r>
          </a:p>
          <a:p>
            <a:r>
              <a:rPr lang="en-US" altLang="ja-JP" dirty="0"/>
              <a:t>        </a:t>
            </a:r>
            <a:r>
              <a:rPr lang="en-US" altLang="ja-JP" dirty="0" smtClean="0"/>
              <a:t>    </a:t>
            </a:r>
            <a:r>
              <a:rPr lang="en-US" altLang="ja-JP" dirty="0" err="1"/>
              <a:t>pcsPoint</a:t>
            </a:r>
            <a:r>
              <a:rPr lang="en-US" altLang="ja-JP" dirty="0"/>
              <a:t> = </a:t>
            </a:r>
            <a:r>
              <a:rPr lang="en-US" altLang="ja-JP" dirty="0" err="1"/>
              <a:t>transform.transform</a:t>
            </a:r>
            <a:r>
              <a:rPr lang="en-US" altLang="ja-JP" dirty="0"/>
              <a:t>(</a:t>
            </a:r>
            <a:r>
              <a:rPr lang="en-US" altLang="ja-JP" dirty="0" err="1"/>
              <a:t>gcsPoint</a:t>
            </a:r>
            <a:r>
              <a:rPr lang="en-US" altLang="ja-JP" dirty="0"/>
              <a:t>, </a:t>
            </a:r>
            <a:r>
              <a:rPr lang="en-US" altLang="ja-JP" dirty="0" err="1"/>
              <a:t>pcsPoint</a:t>
            </a:r>
            <a:r>
              <a:rPr lang="en-US" altLang="ja-JP" dirty="0"/>
              <a:t>);</a:t>
            </a:r>
          </a:p>
          <a:p>
            <a:r>
              <a:rPr lang="en-US" altLang="ja-JP" dirty="0"/>
              <a:t>        </a:t>
            </a:r>
            <a:r>
              <a:rPr lang="en-US" altLang="ja-JP" dirty="0" smtClean="0"/>
              <a:t>    </a:t>
            </a:r>
            <a:r>
              <a:rPr lang="en-US" altLang="ja-JP" dirty="0"/>
              <a:t>return new Point2D(</a:t>
            </a:r>
            <a:r>
              <a:rPr lang="en-US" altLang="ja-JP" dirty="0" err="1"/>
              <a:t>pcsPoint.x</a:t>
            </a:r>
            <a:r>
              <a:rPr lang="en-US" altLang="ja-JP" dirty="0"/>
              <a:t>, </a:t>
            </a:r>
            <a:r>
              <a:rPr lang="en-US" altLang="ja-JP" dirty="0" err="1"/>
              <a:t>pcsPoint.y</a:t>
            </a:r>
            <a:r>
              <a:rPr lang="en-US" altLang="ja-JP" dirty="0"/>
              <a:t>);</a:t>
            </a:r>
          </a:p>
          <a:p>
            <a:r>
              <a:rPr lang="en-US" altLang="ja-JP" dirty="0"/>
              <a:t>        </a:t>
            </a:r>
            <a:r>
              <a:rPr lang="en-US" altLang="ja-JP" dirty="0" smtClean="0"/>
              <a:t>};</a:t>
            </a:r>
            <a:endParaRPr lang="en-US" altLang="ja-JP" dirty="0"/>
          </a:p>
          <a:p>
            <a:r>
              <a:rPr lang="en-US" altLang="ja-JP" dirty="0"/>
              <a:t>    </a:t>
            </a:r>
            <a:r>
              <a:rPr lang="en-US" altLang="ja-JP" dirty="0" smtClean="0"/>
              <a:t>}</a:t>
            </a:r>
            <a:endParaRPr lang="en-US" altLang="ja-JP" dirty="0"/>
          </a:p>
          <a:p>
            <a:r>
              <a:rPr lang="en-US" altLang="ja-JP" dirty="0" smtClean="0"/>
              <a:t>}</a:t>
            </a:r>
            <a:endParaRPr lang="ja-JP" altLang="en-US" dirty="0"/>
          </a:p>
        </p:txBody>
      </p:sp>
      <p:sp>
        <p:nvSpPr>
          <p:cNvPr id="6" name="四角形吹き出し 5"/>
          <p:cNvSpPr/>
          <p:nvPr/>
        </p:nvSpPr>
        <p:spPr>
          <a:xfrm>
            <a:off x="6335688" y="2562112"/>
            <a:ext cx="2808312" cy="431835"/>
          </a:xfrm>
          <a:prstGeom prst="wedgeRectCallout">
            <a:avLst>
              <a:gd name="adj1" fmla="val 3152"/>
              <a:gd name="adj2" fmla="val 179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変換前の緯度経度座標</a:t>
            </a:r>
            <a:endParaRPr kumimoji="1" lang="ja-JP" altLang="en-US" dirty="0"/>
          </a:p>
        </p:txBody>
      </p:sp>
      <p:sp>
        <p:nvSpPr>
          <p:cNvPr id="7" name="四角形吹き出し 6"/>
          <p:cNvSpPr/>
          <p:nvPr/>
        </p:nvSpPr>
        <p:spPr>
          <a:xfrm>
            <a:off x="371337" y="2959948"/>
            <a:ext cx="2314600" cy="466104"/>
          </a:xfrm>
          <a:prstGeom prst="wedgeRectCallout">
            <a:avLst>
              <a:gd name="adj1" fmla="val -6146"/>
              <a:gd name="adj2" fmla="val 194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変換後の地図座標</a:t>
            </a:r>
            <a:endParaRPr kumimoji="1" lang="ja-JP" altLang="en-US" dirty="0"/>
          </a:p>
        </p:txBody>
      </p:sp>
      <p:sp>
        <p:nvSpPr>
          <p:cNvPr id="8" name="四角形吹き出し 7"/>
          <p:cNvSpPr/>
          <p:nvPr/>
        </p:nvSpPr>
        <p:spPr>
          <a:xfrm>
            <a:off x="5004048" y="5379968"/>
            <a:ext cx="2314600" cy="466104"/>
          </a:xfrm>
          <a:prstGeom prst="wedgeRectCallout">
            <a:avLst>
              <a:gd name="adj1" fmla="val -19817"/>
              <a:gd name="adj2" fmla="val -1931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投影</a:t>
            </a:r>
            <a:r>
              <a:rPr lang="ja-JP" altLang="en-US" dirty="0"/>
              <a:t>変換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763687" y="3605897"/>
            <a:ext cx="6884797" cy="5000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758960" y="4163569"/>
            <a:ext cx="6884797" cy="2314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758959" y="4445739"/>
            <a:ext cx="6884797" cy="2073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81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ステップ５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348880"/>
            <a:ext cx="583347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地図ライブラリについて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で本格的に地図を使用するなら、本格的なライブラリが有用（必要）</a:t>
            </a:r>
            <a:endParaRPr kumimoji="1"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560" y="3501008"/>
            <a:ext cx="3672408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GeoTools</a:t>
            </a:r>
            <a:endParaRPr kumimoji="1" lang="en-US" altLang="ja-JP" sz="2400" dirty="0" smtClean="0"/>
          </a:p>
          <a:p>
            <a:r>
              <a:rPr lang="ja-JP" altLang="en-US" dirty="0" smtClean="0"/>
              <a:t>（</a:t>
            </a:r>
            <a:r>
              <a:rPr lang="ja-JP" altLang="en-US" sz="2000" dirty="0" smtClean="0"/>
              <a:t>オープンソース </a:t>
            </a:r>
            <a:r>
              <a:rPr lang="en-US" altLang="ja-JP" sz="2000" dirty="0" smtClean="0"/>
              <a:t>LGPL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r>
              <a:rPr lang="en-US" altLang="ja-JP" dirty="0">
                <a:hlinkClick r:id="rId2"/>
              </a:rPr>
              <a:t>http://www.geotools.org</a:t>
            </a:r>
            <a:endParaRPr lang="en-US" altLang="ja-JP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地図データ処理等充実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GUI</a:t>
            </a:r>
            <a:r>
              <a:rPr lang="ja-JP" altLang="en-US" sz="2400" dirty="0"/>
              <a:t>はおまけ程度</a:t>
            </a:r>
            <a:endParaRPr lang="en-US" altLang="ja-JP" sz="2400" dirty="0" smtClean="0"/>
          </a:p>
          <a:p>
            <a:endParaRPr lang="en-US" altLang="ja-JP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98368" y="3501008"/>
            <a:ext cx="3888432" cy="24006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ArcGIS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Runtime SDK for Java </a:t>
            </a:r>
            <a:r>
              <a:rPr kumimoji="1" lang="ja-JP" altLang="en-US" sz="2000" dirty="0" smtClean="0"/>
              <a:t>（商用製品）</a:t>
            </a:r>
            <a:endParaRPr kumimoji="1" lang="en-US" altLang="ja-JP" sz="2000" dirty="0" smtClean="0"/>
          </a:p>
          <a:p>
            <a:r>
              <a:rPr lang="en-US" altLang="ja-JP" dirty="0">
                <a:hlinkClick r:id="rId3"/>
              </a:rPr>
              <a:t>https://developers.arcgis.com/java/latest</a:t>
            </a:r>
            <a:r>
              <a:rPr lang="en-US" altLang="ja-JP" dirty="0" smtClean="0">
                <a:hlinkClick r:id="rId3"/>
              </a:rPr>
              <a:t>/</a:t>
            </a:r>
            <a:endParaRPr lang="en-US" altLang="ja-JP" dirty="0" smtClean="0"/>
          </a:p>
          <a:p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JavaFX GUI</a:t>
            </a:r>
            <a:r>
              <a:rPr lang="ja-JP" altLang="en-US" sz="2400" dirty="0" smtClean="0"/>
              <a:t>対応</a:t>
            </a:r>
            <a:endParaRPr lang="en-US" altLang="ja-JP" dirty="0" smtClean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7109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参考資料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緯度経度、測地系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国土地理院 基本測量 日本の測地系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lang="en-US" altLang="ja-JP" sz="2000" dirty="0">
                <a:hlinkClick r:id="rId2"/>
              </a:rPr>
              <a:t>http://</a:t>
            </a:r>
            <a:r>
              <a:rPr lang="en-US" altLang="ja-JP" sz="2000" dirty="0" smtClean="0">
                <a:hlinkClick r:id="rId2"/>
              </a:rPr>
              <a:t>www.gsi.go.jp/sokuchikijun/datum-main.html</a:t>
            </a:r>
            <a:endParaRPr lang="en-US" altLang="ja-JP" sz="2000" dirty="0" smtClean="0"/>
          </a:p>
          <a:p>
            <a:pPr lvl="1"/>
            <a:endParaRPr lang="en-US" altLang="ja-JP" dirty="0" smtClean="0"/>
          </a:p>
          <a:p>
            <a:pPr lvl="1"/>
            <a:r>
              <a:rPr lang="ja-JP" altLang="en-US" dirty="0" smtClean="0"/>
              <a:t>書籍「地図投影法」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sz="2000" dirty="0" smtClean="0"/>
              <a:t>政春尋志 著、朝倉書店、</a:t>
            </a:r>
            <a:r>
              <a:rPr lang="en-US" altLang="ja-JP" sz="2000" dirty="0" smtClean="0"/>
              <a:t>2011</a:t>
            </a:r>
            <a:r>
              <a:rPr lang="ja-JP" altLang="en-US" sz="2000" dirty="0" smtClean="0"/>
              <a:t>年</a:t>
            </a:r>
            <a:endParaRPr kumimoji="1" lang="ja-JP" altLang="en-US" sz="2000" dirty="0"/>
          </a:p>
        </p:txBody>
      </p:sp>
      <p:sp>
        <p:nvSpPr>
          <p:cNvPr id="4" name="AutoShape 2" descr="data:image/jpeg;base64,/9j/4AAQSkZJRgABAQAAAQABAAD/2wBDABQODxIPDRQSEBIXFRQYHjIhHhwcHj0sLiQySUBMS0dARkVQWnNiUFVtVkVGZIhlbXd7gYKBTmCNl4x9lnN+gXz/2wBDARUXFx4aHjshITt8U0ZTfHx8fHx8fHx8fHx8fHx8fHx8fHx8fHx8fHx8fHx8fHx8fHx8fHx8fHx8fHx8fHx8fHz/wAARCAElAM8DASIAAhEBAxEB/8QAGwAAAQUBAQAAAAAAAAAAAAAAAAECAwQFBgf/xABGEAABAwICBQgGCAQGAQUAAAABAAIDBBESIQUTMUFRFCIzYXGBkaEGUnKSsdEWMjRTYmOTwRVCgvAjQ1Th4vE1RWVzg6P/xAAYAQADAQEAAAAAAAAAAAAAAAAAAQIDBP/EACMRAQEAAgICAgIDAQAAAAAAAAABAhESIQMxMlEEQRMUInH/2gAMAwEAAhEDEQA/AOuijYYmEsaThG5O1UfqN8ERdEz2QnoBmqj9RvgjVR+o3wT0iAbqo/Ub4JNVH6jfBE0rYYy95sAsaeunldzXGNu4NNvNVjjck5ZSNnVx+o3wRqo/Ub4Ln2zTtN2yvH9RWlQ15kcI5rYjsdxVXCwpnKv6qP1G+CNVH6jfBOQs1m6qP1G+CNVH6jfBPQgGaqP1G+CNVH6jfBPSIBuqj9RvgjVR+o3wT0iAbqo/Ub4JNXH6jfBOd9U9i5Y1E33r/eK08fjubLyeWYe3UauP1G+CNXH6jfBctrpD/mP94o1r/Xd4rX+tftl/Zn06nVR+o3wRq4/Ub4LltY/13eKMbvWPin/Wv2X9mfTqdXH6jfBGqj9Rvguf0c4muiuSczv6l0Sx8mHC6b+Pyc5s3VR+o3wUdRGxsLiGNByzA61OoaroHd3xWbQ+LomeyE9Mi6JnshPQAhCEBnaTJJYzdtKz8Ga1K6PEWu7lUEZ4LfD0xy9qurT2R35wIFlPg6krWG1rK9p00GTgsBtc23FO1w4FVImYLggYuxPeQAcQFr8VjcZtcyqxrhwKTXj1SqeMN2MHihzwRk0X4lHGHyq3ygH+XzRr/wAPmqQeWgWaNqaXuO0BHGDlV7lH4fNHKPw+aoNJBBB7kusPAbEcYOVXTUXB5u7isHkh9YeC0RIQM7HJVzv2bFr47x9MvJOXtW5IfXHgjkp9ceCsX6k623MLbnWX8cVuSn1x4I5L+MeCsOB/6SYLjd4pfyD+KfRKSMQ1LH4wcJ2LVFY38PisxjbPGztVllnEggdoWWf+rutfH/mai7HUiSQNFs+CdU9A7u+Kq0oInF+tWqnoHd3xWGU1W+NPi6JnshPUcZDYWk7A0fBUZ9O6Pp8OunLcWzmOP7KdHtpIWP8ASfRP+pP6T/kj6T6J/wBS79J3yQbWc0OaQRkVWdAWnIXHUqX0n0V/qHfpO+SPpPor79x/+p3yTlsTZKt6onINPgl1WDM2vZUvpPov71/6bvkopfSTRzjzZHnL7sqplam4yRpuGR2BQOGRGRAO1Z7vSKgsbOeb/llR/wAfovXk2/dlVLE6rSsOASG28Das46eoTnd/6bk06covWk/TKe4NVpZcBtSZdSzv45RetJ+mUn8co+Mn6ZS3DaNs9yLXta17LN/jlHl0v6ZT/wCOUWWcuzO0ZRuDtptAczds2qqbC9lXGn6ICw1uy3RlV/4zS/m/pq8conKVobUC2drLO/jNNuEvuJP43TerN7n+6vnj9o41pjLIEWTu8KjR6ShrZHMixhzRfnC37q5fic1N77ip11SjJ3epmtcTcEDrUTDd4vsurYNxk4bUqcSQEmQXIU1T0Du74qKDpBnvUtT0Du74rHL21x9FH2Yex+y4HThzg/q/Zd837MPY/Zef6c/yP6v2V4/DJnn88Vn0e0PFpaOd000rDGQBgIzvfj2LOp9H1lTSSVUMZdDGDjdjAtYXOV+C7L0ZZQsob0bgZXMYZwHE2dby3qXR+j6OPRlRFTyXo6jEQQdjS0NOZ7Cs2rl6/Q8VLoOnr2TSuklw3aSLC4vwWfo6jfXVkNPjMYlJAfa42Lu6qXR9DouEztbLTMwtj5ofc7v+1W0pYaf0O0C1jJ8AgM4ehjt+kP8A8v8Akl+hn/uB/R/5LSqooZtNTtqTI2JlM12ISFrW5uvext48FSouT6SoIKNlQTVRyXe6O93Na61yeseZSCI+hlv/AFA/pf8AJZOgNFs0pUyRzySsY1mIFhGeY4hdlQx08NRVw02Lmlpfd5cASCbC+xZXonpQTwtoNVhMMZdjxbedw709hg0uimz6dfo90kjYw94Dt9he3wW2PRClLi0VkpcNoyyVyGvon6SqqioBhmpmmIF5yLAdo675f9rN0JpinOltIVFS8QictLMXAXsPCyQc86jma4OLJNSXlokwmxzttW7UejVLSlon0g9pds/wSfgVa0nVUb6GPR+i3NlfLMDgab78RzPWti81U8B0dXSAA84OjsfAkoDmpPR2n5BPVQVr5BE1xsY8NyBfeVFoj0dlrWOmqnPghtzTsLjxz3LpZn1UVPPFFT1Mz7HBJI6O17Zbxl3LPgqav0hAYGupqG3+I8HnSG2wHh/fUgMXRWiaetr5oJKxpYy4aWGxkPEA7k2p0BVMrZKelIqSwAktIBaDsvferejNC0s1ZVQvrAXxOtHqzY3H83ds8epLA3Suj62r5EOWXfhfLhJuRn45oCSg9FzJRSvrGSx1AJwMDm2OWXmsmo0JpCmhdNNTlsbMycQNvNdlo2evl0fM+si1dQCcDcNr5C3msKuqNPT0csdTTWhLbvOACwGfHqQFP0c+1S+x+4XQ96570d+1S29T9wuhXT4/iwz9nMNngg+SmEhBzO/gooxd4F1Ibg260ZDFZp3B0gz7lPU9A7u+KqUvTt71bqegd3fFYZe22Ib9nHs/svP9ObIP6v2XoLOgHs/svPtN/VhPb+yvH4ZIz+eLa9BmuEVY6xsSyxtkdql0VBPTej+lKapuHxB4wl18IMYNvNZ7fS+SChgggp26yONrS95yyHAfNXfR3SMVdSV0ekKhjZZ3nFcht2lobl4LJqtBlPLoDRjax2GEllyXWAsDa5UFdWxVPpVo6OF7XiMG7mm4ub/IJToTRDoxG7ScpYNjTUtsO5PrqykOltE01NKx4ifclrgQ0WsBdAXKmq0hHpoQ0tMyWAxtL3OOHCbnf+1lcbHSwTyMg1MVVK3EQALnrI3qrVVWi6av109SI6gx4cnnNtzuGW26zXfRt0+vdVOM1749bJe/agLegKSeinr46mQSyOe15eD9a98+pV/RM0HJmCIN5aWEybSbYvLctDRs2jS6eSjqA90jgZHOeczu2rL9E6WkhpzW660zg5j2ucLAX/2CAs0uljUekM9M2FrS1uru6S1w0m5Atnt2dS0I6uqdXup3URZE0X1+O7SN1stvUsaiZoZ9RU188rRKyofZzpbA53BaBtyIVoelmjTUau8mr+9w5eG1AZfpJUsk09SsheccWFri02sSdl1vVUEsb2impnztIzJq3ssViaWpNBgQ1DJba2UBxikxZbSSM/7K14JNHy1vKYJ4W6gGM2sA64BvfeP90AOjcygqJp6cxyRsc5rOUueDYXzzVKPSE2mcNLo2N1NThoEstrYRb6rVDFpPRlQKylrS3BJUuwOa22IE3BuOB38E7SOnaXRsBo9FNYXgWxN+qz5lAY0eiZ49ONoopbva4HWxn6o236itdr6jRGlI9GUT2SxzvEhxtJc2+25vwF1V9HdJUlIyslqr8oIx4ybl44Drv49ytaFq6B75NI1sscdY57hzn7Blaw7MkE0dL6TmpqulpKV0TZZjm6W+EDYPO6zdPaQ0nQgwSmGSGeMtxtjI3WI29asVdT6PTVBnqJBJKbZgvOzsyS6YrtG6Q0NIRUNvf/DBvixDq29/WgMT0d+1S+x+4XQrnvR37XL/APH+4XQrp8fxYZ+z4ekHapM3OyvtUcXSDap2NwCxO9GQxTU4wvAuVPU9A7u+Khg6QbVNU9A7u+Kwy9tsfRWdC32f2XHVuiKiubGInRgsvfET8l2MfQt9kLIptp7FeHqxGfuVzf0YrD/NT+8fkj6L1nr0/vO+S6g1EYJBEtwd0Lz+yOUxnINl/Rf8kcYN1zH0XrPXp/ed8kD0YrD/AD0/vO+SvaQmnhrK18YwkQtNw83aLnMZJ9DPLHWOgGHBLPPjaNtwAduSWofbPHovWevT+875JfovV/eU/vO+SmkdI4PeWuJE8rcZcXHJrrC3VxU+jGyllU5sjosTISZMBzGHO3X1pdDdUfoxVXw62mvttid8kv0Wq79JTX9p3yWjJHVxPhrpIJTIS5rxGLubHmWg58exI4PcNGmUykkyZzWLrW7D2p6g3Wf9GKu2LW01tt8bvkj6M1YNjJTX4Y3fJTGAMo5Gh7HEUTTYA55nMXb1q0XTO0jEQ3ViKnOBxH1mjAT8SEdDdUB6M1RJAkpiRts93yR9Gqm5GtpbjbznfJXoGkVjZQ8ObUPa5mbxis3iQmTuvUyuBJNsLrkkWANjtuQ7Fv2WKNQdqv0aqvvKb3nfJH0aqvvKbxd8la0ZJFHJHK5xJbR3DWs2AbSTxyWjE6WollY6VzHRtbfBazXG5t12FtqNQbrDd6O1DRd0tK0cS5w/ZH0dqAQDLTXOwYnZ+SuV9ZrdFYZ3gTGTBZoyeWvFyFJWSCCaCSV8xZCxweebjbiFh42PgjUG6oj0bqfvIPFyB6OTkka6C42i5Ww8YauC7ZDhYcEhOZO8EWzyzVeK/wDEqx7debGMXY0XOXWE9QbpmjtES0Ez5JJGPDm4bNvxWhbrTq17mRNLTY3VHXy+stscLrpjnnJe19mTgRfIqQE3BNzmqlDI+SrjY83aTmO5bfJovV81nnvG6q8NZTcV6d4MoFjvVip6B3d8UrYY2Ou1tj2ptT0Lv73rG3baTR8XQs9kLIpvrO7FsRdEz2QqzdGwM2Y/eKvDKTe0ZY260gS2VjkEP4/eKXkMP4/eKfKFxrCq9FTVD6uTlF3SswMbbCLDMB3em09DVtqhI6CmixOc58jXuc7nDO1xZb/IYfx+8Ucih/F7xS3iesmOzRuopZYoy6SSVri6RzyLuO3Lgn0VNLTxCOSFrm6trXHWE3IFjkcgFq8ih4O94peRw8He8UcsS45MjkTzpHXGKMwanAYyR9a9722bEklHPNJRnVRRNiL8QY64AIsLZBbHI4eDveKORw8D7xRyg45MGbQ8sdM5tLIxz3QiEhzcIIvmbjf4qxJRy8oie2xaymdGTe1ybW+C1uRw8He8U19NTsF3XA9oo3iNZMOn0dPG/R92sDYW3kzzDrW79qmlonvqKl9iQ+IBhLz9bnbfFXZGxf5bD2lxUWrbxPiVXRds/R+iZaZ5dI9mGSEMkYG7wAMirUVGaan1NM8txEl8r+c4k7+sqUxjr8Sk1besd5R0O1Ws0e40DKSkDGsxDFj22ve9+Nwm1tDUVUzZ2OiY+IgxtIuHe0fhwVzVt6z2lJgb295R0faF8NWZ2ytdFiELmm97YiQch3KMUNWyEFk8bZg/HzW2abnnX3n/AGVrVt6/NNdDcc1xB8Uf5LsaQ6JvtKgppo5QOdzhxChXXh6cmfdWdG/bYu39l0QXO6N+3Rdv7Lolzef5OnwfEKGp6F3d8VMoanoXd3xXO6EkXRM9kJ6ZF0TPZCegBCEIBCbC5RdVqmsghJZI/PgBcp9NUR1DP8N4dbbxT1dbLc9J0IQkYQhVp5rHA09pCJNladLPhOFmZVVxLnXJJPFGXDYk3nernSfZN6af7zSk7f2SA522IBuW07kgscwboLmg2JHikGAm4AJ4gJ6LZyTcgDckfcNPFBjrzQHg71AXuLbXUdyNxstZ4/tlfIu8VVqIQX80WJF+opzHuyDSprF31wD3pTeFF1nFbR4La+IHifguhWS1oZI2RrQC03HWtOKQSMDh/wBKPLlyu1+PHjNHqGp6F3d8VMoanoXd3xWTVJF0TPZCemRdEz2QnoATXGw605JvQHPPic5znO+sTcqehY6OqYRlfI9i0paVryXNyJ3J0VO2PM5la85plxu0wN0qYzenrJqimkwNy2nYqd8z5lPmfikJ4ZBM35K4ignwTSUXv8khNkA1xsRnYJjn83mg3OzqTnAOBHFRNFg5h2qppN2iUkLmgWJsetAia7YSCnNhAdmbha5ZY2aZzGy7SbUFLb/tH93WLZC+K5u3LqUZYW7RZWd3EJbAjirnksRcJVWynjJLc9yfhaP5QjuRlnyGOPEBSwSmN+Z5pyKiRxWa2qoanoXd3xSUr8cWZzbklqehd3fFQtJF0TPZCemRdEz2QqNLVulr5IS4kNxZWG4qpjbLU3KTUaKFUk0lTR4sbnNwlrTeNwzJsNo4lLUaQp6aMySPJaAXXY0uFh1hSpZsOtFlXbXQPjfI0uwsF3cw3A7LKGPTFFLKyNkpL3mzQWOFz4IC+kccLSeAVGTTOj45GsdWQYi4tNpBzbDfw2KwJo56cyQyMkYQbOY64PegKu9JfLtQd6S+fFWghse5Ib9qCRbPio3PtisCQN+5PWy2f2KEXkZm0JXyYQN5KZrSRa3gqmNTcoWzmt5xFt1lM3NoO6ygi5xsd2anFgM8kZfR4+tl3dSPLqS9qO1SonxS9RTXODRclDXXbfZ2o1S2duyKFGZW32XtvTwbtB4oss9iWUZpUmeaXO6Rp6N1pHN4qep6F3971Wpemb/e5WanoHd3xU1USRdEz2Qsig/8xN/X8VrxdEz2Qsyjp5WaUlkdGQwl1j3rTx2SZf8AGfkm8sWZLT1Rkyp6jWF5fE0kFjyHk84bALO2mx4XSaSppXaNotVG7UsIZJGYiXYs7nD2jaDn2beos7gEnO4N8Vk1c1oyiqzQ1erY0Yzhax7SzeDcjxtnko6Skqm1dI3U2cBidjyIwnbwF9ndkuq53UjPgEBzlY2R9YJXmpiY1xe0WvlctNgG5G2Yvx8NqjEhoWtmY5sgBacRBvbf37Vn1cmkA8Cm1uEOeXHCDezjYC44W6lqwEuD73sHEC4QFM7b7k05KSVuCRzTs3KM3vmrQaTuF1Vc82wjYpZHYX3vnZQvcXOubBbYYss6S5O9CRKtWQBIz2KRpL3AOJIUQTgeGSVmzl0udmaQua3eL8FXxHbc3QSSMys/42n8iV0jQMsyoS4k2JSJR5K8cZEXK0Ky0WaOoKOJgti2qTI5rPyZb6aYY67GaLo7UHgsmiekF5ewKxU9C7u+Kjo22aXnfkpKnoXd3xU1USRdEz2QnLEFbO1zmaw2BIGQSiuqAb6w27ArniyRfJjG2hZUVZO+aNuO4LgCLDYtVRZYuWUIQhIwhCEBXqo8QDxtG3sVNw3jPetNUaiHVm4HNOzqVSpsUHuDyLWBvvKDDkDfNPnYLFwyttSMcC3CTY9a33dbjHU32jcyxFjcFNLSDY27inyG2bZALcdiGyC9rjrunLlorMdo04dae6PE64cLFJgIvewG7NVMpU3Gwc3HY5hK9pabHMbikYDe9iQldd+y5tuT32NdGpWmzhfMcEhB3pWscdydsTJVgOBAI2JTxSMbhbYeKHPDRcrmvvp0z12UpWNLyGjaVCZb2DAbnJaNHAYmXf8AXPklZZOxLu9J2tDGho2AKOp6F3d8VKoqnoXd3xULYpaNY8/iPxTgOpIfru9opwuSGtBLjsC1ltZ9RY0fHiqcQ2MC1lBSQCCEN/mOZU6zzu6rCagQhClYQhCAEjmhwIcLgpUIChUUxa02GJvwWdIzCbbtxXQKtPRxy3I5p6lrhnxvbLPDfpi4ciNyeGkMuWjtG1TzUcsRJw4hxCr3IyBK6N8vTDWvZzG22WcHbRexU47FVzUkOZzJy3KM8f2vDL9JxkgIukJG/b1LJqMrZ/FAy/2THSNbt28BZRPqOuycxtTcpFhzg1uarSSb3FQPqM+bn1lQucXG5N10YeLXtz5+XfpdoZS+uiG65+C31zmjPt0XafgV0ax881k28F3iFDUdC5TKGo6F3csG7MZTTSyOwMIBJ5xyC0qWkZAL/WedpU0XRM9kJ6dy60Ux/YQhClQQhCAEIQgBCEIAQhCAFE+CKTN7Gk8bKVNaeaLjwR6JVdo+E5txNPamO0dfZLl7IVzWsvbEL8N6U7u1VyyLjFH+HfmeSxnVTzcAADgunK5E7V0eD/W9ubz2460cZXnfbsTdqRAXXJpyW2nJEITJb0Z9ui7T8F0a5zRn2+LtPwK6NcX5Hyd34/xChqehd3KZQ1HQu7lzuhLF0TPZCemRdEz2QnpGEIUMtQ2IgG7nHcAgJkKmKt17EMB4Yr2SGuABuRluCrjU8ouoVQVRJsC0lKalwGYCONHKLSFnN0oC+xZlxurkM8cw5ju7ei42exMpfSVCEKVBYlZVudIYoyWsbkc9pW0cwucna5tTKHD+YnNaYTtGdSRbVpU0pOFrndmazI9t1fg6Rg695VZJxXy7Jck4Zrq3DJcq76xWn4/7ZfkT0agJbhF77guqWuSyBCEKkrejPt8Xf8CujXN6M+3xd/wK6NcX5Hyd34/xKoajoXKVRVHQuXO6EsXRM9kJ6ZF0TPZCV5wtJ4JGimltkD2lZ8sjn3c2+HYpKnG4DDcg8FV2bltjNMbdjfsSEqYQ3iv/ADbU10Qa9wJyA7FRCOMvuDlsUxgaSMrAde1OZa1wLXzKcQUjVZYdWcQNxdJC94lGE2z22Voi+R+Cj1OC5ZYjzHYnstL8MuLJ234qZZkcwx2G0Hha60gbgHiscpprjdlVOejjqmh17PGQcP3VxIBYWSl0dm2YzR0jf52kK7HAIgACduZ4qdIU7laJJCEBci/6x7V1xXJPHOPauj8f9uX8n9GICWyAF1uQIS2SJktaM+3xd/wK6Rc3oz7fF2n4FdGuL8j5O78f4lUNR0TlKoqjoXLndCaLomeyEsjS6NzQbEjIpIuiZ7IT0jUcxxVSRhE4A3m4WjNFfnNGe9VjmRfdxW2N2ys0AbtuQASmShhaS7Ow3WT770hcLWJsOtMleJ4MmeXYrOW+w/sptmucHZEgWyTm5cc+1BF2f2EW6vIIv1+aa+55rN+08EBVwHWYW5m9sgtpgwtA4Cyr0tM2LnEZq0s87tpjNBCEKFkQlSIBCoTTQfcx+6FOVzUumK1muthOBxscByAa47uwH+ranC1tuGmg+4j9wJeSwfcx+6FkzaVqG6QfE1oLY5AwgC97gHt3jszyKSv0rV09U6OIRWHHs7k90uM+mvySn+4j90JOSU/3EfuhZ9bpV1M9uKSBjcbW4XOsXXbcm5IyFwtOB5khY82u4A5bEcr9jjPo1lLAx4cyJjXDYQFKhCN7EknoKKo6FylUVR0LkjTRdEz2QnpkXRM9kJ6RhRSQtk6jxClQga2zH6PmJyka4dd0n8Ol4sPetRCvnUcIyxo+YG4LfFPNLU+sxaKEc6OEZ7aSoJ50jQPFW44GR7MzxKlQlcrTmMgQhClQQhCAEiVIgAqpJo6lfrMUI/xPrWJF9l9nYFbTSmSnJo6mkficwk7+e7PO/HiUTaNpaiR75Yy5z/rHERfK3FW0BAV30MMkhkOMPN7lsjm3vbgfwhTRsbHG1jBZrQGgdQT0IBEIQgBRVHQuUijn6F3cgGMq8LGtwXsLbUvLfy/NCFJjlv5fmjlv5fmhCAOW/l+aOW/l+aEIA5b+X5o5b+X5oQgDlv5fmjlv5fmhCAOW/l+aOW/l+aEIA5b+X5o5b+X5oQgDlv5fmjln5fmhCAOWfg80nK/weaEJgnKvweaXlX4PNCEbA5X+DzRyv8HmhCNgcq/B5pOVfg80IRsDlX4PNNknxsLcNr9aE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4" descr="data:image/jpeg;base64,/9j/4AAQSkZJRgABAQAAAQABAAD/2wBDABQODxIPDRQSEBIXFRQYHjIhHhwcHj0sLiQySUBMS0dARkVQWnNiUFVtVkVGZIhlbXd7gYKBTmCNl4x9lnN+gXz/2wBDARUXFx4aHjshITt8U0ZTfHx8fHx8fHx8fHx8fHx8fHx8fHx8fHx8fHx8fHx8fHx8fHx8fHx8fHx8fHx8fHx8fHz/wAARCAElAM8DASIAAhEBAxEB/8QAGwAAAQUBAQAAAAAAAAAAAAAAAAECAwQFBgf/xABGEAABAwICBQgGCAQGAQUAAAABAAIDBBESIQUTMUFRFCIzYXGBkaEGUnKSsdEWMjRTYmOTwRVCgvAjQ1Th4vE1RWVzg6P/xAAYAQADAQEAAAAAAAAAAAAAAAAAAQIDBP/EACMRAQEAAgICAgIDAQAAAAAAAAABAhESIQMxMlEEQRMUInH/2gAMAwEAAhEDEQA/AOuijYYmEsaThG5O1UfqN8ERdEz2QnoBmqj9RvgjVR+o3wT0iAbqo/Ub4JNVH6jfBE0rYYy95sAsaeunldzXGNu4NNvNVjjck5ZSNnVx+o3wRqo/Ub4Ln2zTtN2yvH9RWlQ15kcI5rYjsdxVXCwpnKv6qP1G+CNVH6jfBOQs1m6qP1G+CNVH6jfBPQgGaqP1G+CNVH6jfBPSIBuqj9RvgjVR+o3wT0iAbqo/Ub4JNXH6jfBOd9U9i5Y1E33r/eK08fjubLyeWYe3UauP1G+CNXH6jfBctrpD/mP94o1r/Xd4rX+tftl/Zn06nVR+o3wRq4/Ub4LltY/13eKMbvWPin/Wv2X9mfTqdXH6jfBGqj9Rvguf0c4muiuSczv6l0Sx8mHC6b+Pyc5s3VR+o3wUdRGxsLiGNByzA61OoaroHd3xWbQ+LomeyE9Mi6JnshPQAhCEBnaTJJYzdtKz8Ga1K6PEWu7lUEZ4LfD0xy9qurT2R35wIFlPg6krWG1rK9p00GTgsBtc23FO1w4FVImYLggYuxPeQAcQFr8VjcZtcyqxrhwKTXj1SqeMN2MHihzwRk0X4lHGHyq3ygH+XzRr/wAPmqQeWgWaNqaXuO0BHGDlV7lH4fNHKPw+aoNJBBB7kusPAbEcYOVXTUXB5u7isHkh9YeC0RIQM7HJVzv2bFr47x9MvJOXtW5IfXHgjkp9ceCsX6k623MLbnWX8cVuSn1x4I5L+MeCsOB/6SYLjd4pfyD+KfRKSMQ1LH4wcJ2LVFY38PisxjbPGztVllnEggdoWWf+rutfH/mai7HUiSQNFs+CdU9A7u+Kq0oInF+tWqnoHd3xWGU1W+NPi6JnshPUcZDYWk7A0fBUZ9O6Pp8OunLcWzmOP7KdHtpIWP8ASfRP+pP6T/kj6T6J/wBS79J3yQbWc0OaQRkVWdAWnIXHUqX0n0V/qHfpO+SPpPor79x/+p3yTlsTZKt6onINPgl1WDM2vZUvpPov71/6bvkopfSTRzjzZHnL7sqplam4yRpuGR2BQOGRGRAO1Z7vSKgsbOeb/llR/wAfovXk2/dlVLE6rSsOASG28Das46eoTnd/6bk06covWk/TKe4NVpZcBtSZdSzv45RetJ+mUn8co+Mn6ZS3DaNs9yLXta17LN/jlHl0v6ZT/wCOUWWcuzO0ZRuDtptAczds2qqbC9lXGn6ICw1uy3RlV/4zS/m/pq8conKVobUC2drLO/jNNuEvuJP43TerN7n+6vnj9o41pjLIEWTu8KjR6ShrZHMixhzRfnC37q5fic1N77ip11SjJ3epmtcTcEDrUTDd4vsurYNxk4bUqcSQEmQXIU1T0Du74qKDpBnvUtT0Du74rHL21x9FH2Yex+y4HThzg/q/Zd837MPY/Zef6c/yP6v2V4/DJnn88Vn0e0PFpaOd000rDGQBgIzvfj2LOp9H1lTSSVUMZdDGDjdjAtYXOV+C7L0ZZQsob0bgZXMYZwHE2dby3qXR+j6OPRlRFTyXo6jEQQdjS0NOZ7Cs2rl6/Q8VLoOnr2TSuklw3aSLC4vwWfo6jfXVkNPjMYlJAfa42Lu6qXR9DouEztbLTMwtj5ofc7v+1W0pYaf0O0C1jJ8AgM4ehjt+kP8A8v8Akl+hn/uB/R/5LSqooZtNTtqTI2JlM12ISFrW5uvext48FSouT6SoIKNlQTVRyXe6O93Na61yeseZSCI+hlv/AFA/pf8AJZOgNFs0pUyRzySsY1mIFhGeY4hdlQx08NRVw02Lmlpfd5cASCbC+xZXonpQTwtoNVhMMZdjxbedw709hg0uimz6dfo90kjYw94Dt9he3wW2PRClLi0VkpcNoyyVyGvon6SqqioBhmpmmIF5yLAdo675f9rN0JpinOltIVFS8QictLMXAXsPCyQc86jma4OLJNSXlokwmxzttW7UejVLSlon0g9pds/wSfgVa0nVUb6GPR+i3NlfLMDgab78RzPWti81U8B0dXSAA84OjsfAkoDmpPR2n5BPVQVr5BE1xsY8NyBfeVFoj0dlrWOmqnPghtzTsLjxz3LpZn1UVPPFFT1Mz7HBJI6O17Zbxl3LPgqav0hAYGupqG3+I8HnSG2wHh/fUgMXRWiaetr5oJKxpYy4aWGxkPEA7k2p0BVMrZKelIqSwAktIBaDsvferejNC0s1ZVQvrAXxOtHqzY3H83ds8epLA3Suj62r5EOWXfhfLhJuRn45oCSg9FzJRSvrGSx1AJwMDm2OWXmsmo0JpCmhdNNTlsbMycQNvNdlo2evl0fM+si1dQCcDcNr5C3msKuqNPT0csdTTWhLbvOACwGfHqQFP0c+1S+x+4XQ96570d+1S29T9wuhXT4/iwz9nMNngg+SmEhBzO/gooxd4F1Ibg260ZDFZp3B0gz7lPU9A7u+KqUvTt71bqegd3fFYZe22Ib9nHs/svP9ObIP6v2XoLOgHs/svPtN/VhPb+yvH4ZIz+eLa9BmuEVY6xsSyxtkdql0VBPTej+lKapuHxB4wl18IMYNvNZ7fS+SChgggp26yONrS95yyHAfNXfR3SMVdSV0ekKhjZZ3nFcht2lobl4LJqtBlPLoDRjax2GEllyXWAsDa5UFdWxVPpVo6OF7XiMG7mm4ub/IJToTRDoxG7ScpYNjTUtsO5PrqykOltE01NKx4ifclrgQ0WsBdAXKmq0hHpoQ0tMyWAxtL3OOHCbnf+1lcbHSwTyMg1MVVK3EQALnrI3qrVVWi6av109SI6gx4cnnNtzuGW26zXfRt0+vdVOM1749bJe/agLegKSeinr46mQSyOe15eD9a98+pV/RM0HJmCIN5aWEybSbYvLctDRs2jS6eSjqA90jgZHOeczu2rL9E6WkhpzW660zg5j2ucLAX/2CAs0uljUekM9M2FrS1uru6S1w0m5Atnt2dS0I6uqdXup3URZE0X1+O7SN1stvUsaiZoZ9RU188rRKyofZzpbA53BaBtyIVoelmjTUau8mr+9w5eG1AZfpJUsk09SsheccWFri02sSdl1vVUEsb2impnztIzJq3ssViaWpNBgQ1DJba2UBxikxZbSSM/7K14JNHy1vKYJ4W6gGM2sA64BvfeP90AOjcygqJp6cxyRsc5rOUueDYXzzVKPSE2mcNLo2N1NThoEstrYRb6rVDFpPRlQKylrS3BJUuwOa22IE3BuOB38E7SOnaXRsBo9FNYXgWxN+qz5lAY0eiZ49ONoopbva4HWxn6o236itdr6jRGlI9GUT2SxzvEhxtJc2+25vwF1V9HdJUlIyslqr8oIx4ybl44Drv49ytaFq6B75NI1sscdY57hzn7Blaw7MkE0dL6TmpqulpKV0TZZjm6W+EDYPO6zdPaQ0nQgwSmGSGeMtxtjI3WI29asVdT6PTVBnqJBJKbZgvOzsyS6YrtG6Q0NIRUNvf/DBvixDq29/WgMT0d+1S+x+4XQrnvR37XL/APH+4XQrp8fxYZ+z4ekHapM3OyvtUcXSDap2NwCxO9GQxTU4wvAuVPU9A7u+Khg6QbVNU9A7u+Kwy9tsfRWdC32f2XHVuiKiubGInRgsvfET8l2MfQt9kLIptp7FeHqxGfuVzf0YrD/NT+8fkj6L1nr0/vO+S6g1EYJBEtwd0Lz+yOUxnINl/Rf8kcYN1zH0XrPXp/ed8kD0YrD/AD0/vO+SvaQmnhrK18YwkQtNw83aLnMZJ9DPLHWOgGHBLPPjaNtwAduSWofbPHovWevT+875JfovV/eU/vO+SmkdI4PeWuJE8rcZcXHJrrC3VxU+jGyllU5sjosTISZMBzGHO3X1pdDdUfoxVXw62mvttid8kv0Wq79JTX9p3yWjJHVxPhrpIJTIS5rxGLubHmWg58exI4PcNGmUykkyZzWLrW7D2p6g3Wf9GKu2LW01tt8bvkj6M1YNjJTX4Y3fJTGAMo5Gh7HEUTTYA55nMXb1q0XTO0jEQ3ViKnOBxH1mjAT8SEdDdUB6M1RJAkpiRts93yR9Gqm5GtpbjbznfJXoGkVjZQ8ObUPa5mbxis3iQmTuvUyuBJNsLrkkWANjtuQ7Fv2WKNQdqv0aqvvKb3nfJH0aqvvKbxd8la0ZJFHJHK5xJbR3DWs2AbSTxyWjE6WollY6VzHRtbfBazXG5t12FtqNQbrDd6O1DRd0tK0cS5w/ZH0dqAQDLTXOwYnZ+SuV9ZrdFYZ3gTGTBZoyeWvFyFJWSCCaCSV8xZCxweebjbiFh42PgjUG6oj0bqfvIPFyB6OTkka6C42i5Ww8YauC7ZDhYcEhOZO8EWzyzVeK/wDEqx7debGMXY0XOXWE9QbpmjtES0Ez5JJGPDm4bNvxWhbrTq17mRNLTY3VHXy+stscLrpjnnJe19mTgRfIqQE3BNzmqlDI+SrjY83aTmO5bfJovV81nnvG6q8NZTcV6d4MoFjvVip6B3d8UrYY2Ou1tj2ptT0Lv73rG3baTR8XQs9kLIpvrO7FsRdEz2QqzdGwM2Y/eKvDKTe0ZY260gS2VjkEP4/eKXkMP4/eKfKFxrCq9FTVD6uTlF3SswMbbCLDMB3em09DVtqhI6CmixOc58jXuc7nDO1xZb/IYfx+8Ucih/F7xS3iesmOzRuopZYoy6SSVri6RzyLuO3Lgn0VNLTxCOSFrm6trXHWE3IFjkcgFq8ih4O94peRw8He8UcsS45MjkTzpHXGKMwanAYyR9a9722bEklHPNJRnVRRNiL8QY64AIsLZBbHI4eDveKORw8D7xRyg45MGbQ8sdM5tLIxz3QiEhzcIIvmbjf4qxJRy8oie2xaymdGTe1ybW+C1uRw8He8U19NTsF3XA9oo3iNZMOn0dPG/R92sDYW3kzzDrW79qmlonvqKl9iQ+IBhLz9bnbfFXZGxf5bD2lxUWrbxPiVXRds/R+iZaZ5dI9mGSEMkYG7wAMirUVGaan1NM8txEl8r+c4k7+sqUxjr8Sk1besd5R0O1Ws0e40DKSkDGsxDFj22ve9+Nwm1tDUVUzZ2OiY+IgxtIuHe0fhwVzVt6z2lJgb295R0faF8NWZ2ytdFiELmm97YiQch3KMUNWyEFk8bZg/HzW2abnnX3n/AGVrVt6/NNdDcc1xB8Uf5LsaQ6JvtKgppo5QOdzhxChXXh6cmfdWdG/bYu39l0QXO6N+3Rdv7Lolzef5OnwfEKGp6F3d8VMoanoXd3xXO6EkXRM9kJ6ZF0TPZCegBCEIBCbC5RdVqmsghJZI/PgBcp9NUR1DP8N4dbbxT1dbLc9J0IQkYQhVp5rHA09pCJNladLPhOFmZVVxLnXJJPFGXDYk3nernSfZN6af7zSk7f2SA522IBuW07kgscwboLmg2JHikGAm4AJ4gJ6LZyTcgDckfcNPFBjrzQHg71AXuLbXUdyNxstZ4/tlfIu8VVqIQX80WJF+opzHuyDSprF31wD3pTeFF1nFbR4La+IHifguhWS1oZI2RrQC03HWtOKQSMDh/wBKPLlyu1+PHjNHqGp6F3d8VMoanoXd3xWTVJF0TPZCemRdEz2QnoATXGw605JvQHPPic5znO+sTcqehY6OqYRlfI9i0paVryXNyJ3J0VO2PM5la85plxu0wN0qYzenrJqimkwNy2nYqd8z5lPmfikJ4ZBM35K4ignwTSUXv8khNkA1xsRnYJjn83mg3OzqTnAOBHFRNFg5h2qppN2iUkLmgWJsetAia7YSCnNhAdmbha5ZY2aZzGy7SbUFLb/tH93WLZC+K5u3LqUZYW7RZWd3EJbAjirnksRcJVWynjJLc9yfhaP5QjuRlnyGOPEBSwSmN+Z5pyKiRxWa2qoanoXd3xSUr8cWZzbklqehd3fFQtJF0TPZCemRdEz2QqNLVulr5IS4kNxZWG4qpjbLU3KTUaKFUk0lTR4sbnNwlrTeNwzJsNo4lLUaQp6aMySPJaAXXY0uFh1hSpZsOtFlXbXQPjfI0uwsF3cw3A7LKGPTFFLKyNkpL3mzQWOFz4IC+kccLSeAVGTTOj45GsdWQYi4tNpBzbDfw2KwJo56cyQyMkYQbOY64PegKu9JfLtQd6S+fFWghse5Ib9qCRbPio3PtisCQN+5PWy2f2KEXkZm0JXyYQN5KZrSRa3gqmNTcoWzmt5xFt1lM3NoO6ygi5xsd2anFgM8kZfR4+tl3dSPLqS9qO1SonxS9RTXODRclDXXbfZ2o1S2duyKFGZW32XtvTwbtB4oss9iWUZpUmeaXO6Rp6N1pHN4qep6F3971Wpemb/e5WanoHd3xU1USRdEz2Qsig/8xN/X8VrxdEz2Qsyjp5WaUlkdGQwl1j3rTx2SZf8AGfkm8sWZLT1Rkyp6jWF5fE0kFjyHk84bALO2mx4XSaSppXaNotVG7UsIZJGYiXYs7nD2jaDn2beos7gEnO4N8Vk1c1oyiqzQ1erY0Yzhax7SzeDcjxtnko6Skqm1dI3U2cBidjyIwnbwF9ndkuq53UjPgEBzlY2R9YJXmpiY1xe0WvlctNgG5G2Yvx8NqjEhoWtmY5sgBacRBvbf37Vn1cmkA8Cm1uEOeXHCDezjYC44W6lqwEuD73sHEC4QFM7b7k05KSVuCRzTs3KM3vmrQaTuF1Vc82wjYpZHYX3vnZQvcXOubBbYYss6S5O9CRKtWQBIz2KRpL3AOJIUQTgeGSVmzl0udmaQua3eL8FXxHbc3QSSMys/42n8iV0jQMsyoS4k2JSJR5K8cZEXK0Ky0WaOoKOJgti2qTI5rPyZb6aYY67GaLo7UHgsmiekF5ewKxU9C7u+Kjo22aXnfkpKnoXd3xU1USRdEz2QnLEFbO1zmaw2BIGQSiuqAb6w27ArniyRfJjG2hZUVZO+aNuO4LgCLDYtVRZYuWUIQhIwhCEBXqo8QDxtG3sVNw3jPetNUaiHVm4HNOzqVSpsUHuDyLWBvvKDDkDfNPnYLFwyttSMcC3CTY9a33dbjHU32jcyxFjcFNLSDY27inyG2bZALcdiGyC9rjrunLlorMdo04dae6PE64cLFJgIvewG7NVMpU3Gwc3HY5hK9pabHMbikYDe9iQldd+y5tuT32NdGpWmzhfMcEhB3pWscdydsTJVgOBAI2JTxSMbhbYeKHPDRcrmvvp0z12UpWNLyGjaVCZb2DAbnJaNHAYmXf8AXPklZZOxLu9J2tDGho2AKOp6F3d8VKoqnoXd3xULYpaNY8/iPxTgOpIfru9opwuSGtBLjsC1ltZ9RY0fHiqcQ2MC1lBSQCCEN/mOZU6zzu6rCagQhClYQhCAEjmhwIcLgpUIChUUxa02GJvwWdIzCbbtxXQKtPRxy3I5p6lrhnxvbLPDfpi4ciNyeGkMuWjtG1TzUcsRJw4hxCr3IyBK6N8vTDWvZzG22WcHbRexU47FVzUkOZzJy3KM8f2vDL9JxkgIukJG/b1LJqMrZ/FAy/2THSNbt28BZRPqOuycxtTcpFhzg1uarSSb3FQPqM+bn1lQucXG5N10YeLXtz5+XfpdoZS+uiG65+C31zmjPt0XafgV0ax881k28F3iFDUdC5TKGo6F3csG7MZTTSyOwMIBJ5xyC0qWkZAL/WedpU0XRM9kJ6dy60Ux/YQhClQQhCAEIQgBCEIAQhCAFE+CKTN7Gk8bKVNaeaLjwR6JVdo+E5txNPamO0dfZLl7IVzWsvbEL8N6U7u1VyyLjFH+HfmeSxnVTzcAADgunK5E7V0eD/W9ubz2460cZXnfbsTdqRAXXJpyW2nJEITJb0Z9ui7T8F0a5zRn2+LtPwK6NcX5Hyd34/xChqehd3KZQ1HQu7lzuhLF0TPZCemRdEz2QnpGEIUMtQ2IgG7nHcAgJkKmKt17EMB4Yr2SGuABuRluCrjU8ouoVQVRJsC0lKalwGYCONHKLSFnN0oC+xZlxurkM8cw5ju7ei42exMpfSVCEKVBYlZVudIYoyWsbkc9pW0cwucna5tTKHD+YnNaYTtGdSRbVpU0pOFrndmazI9t1fg6Rg695VZJxXy7Jck4Zrq3DJcq76xWn4/7ZfkT0agJbhF77guqWuSyBCEKkrejPt8Xf8CujXN6M+3xd/wK6NcX5Hyd34/xKoajoXKVRVHQuXO6EsXRM9kJ6ZF0TPZCV5wtJ4JGimltkD2lZ8sjn3c2+HYpKnG4DDcg8FV2bltjNMbdjfsSEqYQ3iv/ADbU10Qa9wJyA7FRCOMvuDlsUxgaSMrAde1OZa1wLXzKcQUjVZYdWcQNxdJC94lGE2z22Voi+R+Cj1OC5ZYjzHYnstL8MuLJ234qZZkcwx2G0Hha60gbgHiscpprjdlVOejjqmh17PGQcP3VxIBYWSl0dm2YzR0jf52kK7HAIgACduZ4qdIU7laJJCEBci/6x7V1xXJPHOPauj8f9uX8n9GICWyAF1uQIS2SJktaM+3xd/wK6Rc3oz7fF2n4FdGuL8j5O78f4lUNR0TlKoqjoXLndCaLomeyEsjS6NzQbEjIpIuiZ7IT0jUcxxVSRhE4A3m4WjNFfnNGe9VjmRfdxW2N2ys0AbtuQASmShhaS7Ow3WT770hcLWJsOtMleJ4MmeXYrOW+w/sptmucHZEgWyTm5cc+1BF2f2EW6vIIv1+aa+55rN+08EBVwHWYW5m9sgtpgwtA4Cyr0tM2LnEZq0s87tpjNBCEKFkQlSIBCoTTQfcx+6FOVzUumK1muthOBxscByAa47uwH+ranC1tuGmg+4j9wJeSwfcx+6FkzaVqG6QfE1oLY5AwgC97gHt3jszyKSv0rV09U6OIRWHHs7k90uM+mvySn+4j90JOSU/3EfuhZ9bpV1M9uKSBjcbW4XOsXXbcm5IyFwtOB5khY82u4A5bEcr9jjPo1lLAx4cyJjXDYQFKhCN7EknoKKo6FylUVR0LkjTRdEz2QnpkXRM9kJ6RhRSQtk6jxClQga2zH6PmJyka4dd0n8Ol4sPetRCvnUcIyxo+YG4LfFPNLU+sxaKEc6OEZ7aSoJ50jQPFW44GR7MzxKlQlcrTmMgQhClQQhCAEiVIgAqpJo6lfrMUI/xPrWJF9l9nYFbTSmSnJo6mkficwk7+e7PO/HiUTaNpaiR75Yy5z/rHERfK3FW0BAV30MMkhkOMPN7lsjm3vbgfwhTRsbHG1jBZrQGgdQT0IBEIQgBRVHQuUijn6F3cgGMq8LGtwXsLbUvLfy/NCFJjlv5fmjlv5fmhCAOW/l+aOW/l+aEIA5b+X5o5b+X5oQgDlv5fmjlv5fmhCAOW/l+aOW/l+aEIA5b+X5o5b+X5oQgDlv5fmjln5fmhCAOWfg80nK/weaEJgnKvweaXlX4PNCEbA5X+DzRyv8HmhCNgcq/B5pOVfg80IRsDlX4PNNknxsLcNr9aEI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75960"/>
            <a:ext cx="2376264" cy="33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8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謝辞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地図投影法の解説において次の素材を利用させていただきました。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「地図投影法学習のための地図画像素材集」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en-US" altLang="ja-JP" sz="1600" dirty="0">
                <a:hlinkClick r:id="rId2"/>
              </a:rPr>
              <a:t>http://user.numazu-ct.ac.jp/~</a:t>
            </a:r>
            <a:r>
              <a:rPr lang="en-US" altLang="ja-JP" sz="1600" dirty="0" smtClean="0">
                <a:hlinkClick r:id="rId2"/>
              </a:rPr>
              <a:t>tsato/tsato/graphics/map_projection/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398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:\jobs\presentation\JJUG_CCC_2016_Fall\地図表示\contents\worldmap_webmerca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5" y="1473492"/>
            <a:ext cx="5078219" cy="512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地図に面積を求めるのは間違っているのだろうか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08104" y="366002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3) </a:t>
            </a:r>
            <a:r>
              <a:rPr kumimoji="1" lang="ja-JP" altLang="en-US" sz="2400" dirty="0" smtClean="0"/>
              <a:t>インド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08104" y="293692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2) </a:t>
            </a:r>
            <a:r>
              <a:rPr kumimoji="1" lang="ja-JP" altLang="en-US" sz="2400" dirty="0" smtClean="0"/>
              <a:t>カザフスタン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08104" y="2216848"/>
            <a:ext cx="217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1) </a:t>
            </a:r>
            <a:r>
              <a:rPr kumimoji="1" lang="ja-JP" altLang="en-US" sz="2400" dirty="0" smtClean="0"/>
              <a:t>アラスカ</a:t>
            </a:r>
            <a:endParaRPr kumimoji="1" lang="ja-JP" altLang="en-US" sz="2400" dirty="0"/>
          </a:p>
        </p:txBody>
      </p:sp>
      <p:cxnSp>
        <p:nvCxnSpPr>
          <p:cNvPr id="9" name="直線矢印コネクタ 8"/>
          <p:cNvCxnSpPr>
            <a:stCxn id="8" idx="1"/>
          </p:cNvCxnSpPr>
          <p:nvPr/>
        </p:nvCxnSpPr>
        <p:spPr>
          <a:xfrm flipH="1">
            <a:off x="3995936" y="2447681"/>
            <a:ext cx="1512168" cy="230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7" idx="1"/>
          </p:cNvCxnSpPr>
          <p:nvPr/>
        </p:nvCxnSpPr>
        <p:spPr>
          <a:xfrm flipH="1">
            <a:off x="2195736" y="3167761"/>
            <a:ext cx="33123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5" idx="1"/>
          </p:cNvCxnSpPr>
          <p:nvPr/>
        </p:nvCxnSpPr>
        <p:spPr>
          <a:xfrm flipH="1" flipV="1">
            <a:off x="2195736" y="3660020"/>
            <a:ext cx="3312368" cy="230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5508104" y="4381653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問題）面積の大きい順に並べると？</a:t>
            </a:r>
            <a:endParaRPr lang="en-US" altLang="ja-JP" sz="2400" dirty="0"/>
          </a:p>
          <a:p>
            <a:endParaRPr kumimoji="1" lang="en-US" altLang="ja-JP" sz="2400" dirty="0" smtClean="0"/>
          </a:p>
          <a:p>
            <a:r>
              <a:rPr lang="en-US" altLang="ja-JP" sz="2400" dirty="0"/>
              <a:t>A</a:t>
            </a:r>
            <a:r>
              <a:rPr lang="en-US" altLang="ja-JP" sz="2400" dirty="0" smtClean="0"/>
              <a:t>: 1) &gt; 2) &gt; 3)</a:t>
            </a:r>
          </a:p>
          <a:p>
            <a:r>
              <a:rPr lang="en-US" altLang="ja-JP" sz="2400" dirty="0"/>
              <a:t>B</a:t>
            </a:r>
            <a:r>
              <a:rPr kumimoji="1" lang="en-US" altLang="ja-JP" sz="2400" dirty="0" smtClean="0"/>
              <a:t>: 3) &gt; 2) &gt; 1)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991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9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だがしかし</a:t>
            </a:r>
            <a:endParaRPr kumimoji="1" lang="ja-JP" altLang="en-US" dirty="0"/>
          </a:p>
        </p:txBody>
      </p:sp>
      <p:pic>
        <p:nvPicPr>
          <p:cNvPr id="9" name="図 8">
            <a:hlinkClick r:id="rId2" action="ppaction://program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348880"/>
            <a:ext cx="5833473" cy="352839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835696" y="170080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3D</a:t>
            </a:r>
            <a:r>
              <a:rPr kumimoji="1" lang="ja-JP" altLang="en-US" dirty="0" smtClean="0"/>
              <a:t>地球表示プログラム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835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Re:</a:t>
            </a:r>
            <a:r>
              <a:rPr lang="ja-JP" altLang="en-US" dirty="0"/>
              <a:t>ゼロから始める地図投影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シェープファイル（</a:t>
            </a:r>
            <a:r>
              <a:rPr lang="en-US" altLang="ja-JP" dirty="0" smtClean="0"/>
              <a:t>Shapefile</a:t>
            </a:r>
            <a:r>
              <a:rPr lang="ja-JP" altLang="en-US" dirty="0" smtClean="0"/>
              <a:t>）形式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ベクトルデータと属性情報など複数ファイルで構成される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地図データでよく用いられる形式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仕様書が公開（以下</a:t>
            </a:r>
            <a:r>
              <a:rPr kumimoji="1" lang="en-US" altLang="ja-JP" dirty="0" smtClean="0"/>
              <a:t>URL</a:t>
            </a:r>
            <a:r>
              <a:rPr kumimoji="1" lang="ja-JP" altLang="en-US" dirty="0" smtClean="0"/>
              <a:t>は日本語訳版）</a:t>
            </a:r>
            <a:endParaRPr kumimoji="1" lang="en-US" altLang="ja-JP" dirty="0" smtClean="0"/>
          </a:p>
          <a:p>
            <a:pPr marL="857250" lvl="2" indent="0">
              <a:buNone/>
            </a:pPr>
            <a:r>
              <a:rPr lang="en-US" altLang="ja-JP" dirty="0"/>
              <a:t>https://www.esrij.com/cgi-bin/wp/wp-content/uploads/documents/shapefile_j.pdf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95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:\jobs\presentation\JJUG_CCC_2016_Fall\地図表示\contents\worldmap_webmercato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0" t="17069" r="23726" b="47828"/>
          <a:stretch/>
        </p:blipFill>
        <p:spPr bwMode="auto">
          <a:xfrm>
            <a:off x="420047" y="2321484"/>
            <a:ext cx="5155993" cy="348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地図に面積を求めるのは間違っているのだろうか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08104" y="366002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3) </a:t>
            </a:r>
            <a:r>
              <a:rPr kumimoji="1" lang="ja-JP" altLang="en-US" sz="2400" dirty="0" smtClean="0"/>
              <a:t>インド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08104" y="293692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2) </a:t>
            </a:r>
            <a:r>
              <a:rPr kumimoji="1" lang="ja-JP" altLang="en-US" sz="2400" dirty="0" smtClean="0"/>
              <a:t>カザフスタン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08104" y="2216848"/>
            <a:ext cx="217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1) </a:t>
            </a:r>
            <a:r>
              <a:rPr kumimoji="1" lang="ja-JP" altLang="en-US" sz="2400" dirty="0" smtClean="0"/>
              <a:t>アラスカ</a:t>
            </a:r>
            <a:endParaRPr kumimoji="1" lang="ja-JP" altLang="en-US" sz="2400" dirty="0"/>
          </a:p>
        </p:txBody>
      </p:sp>
      <p:cxnSp>
        <p:nvCxnSpPr>
          <p:cNvPr id="9" name="直線矢印コネクタ 8"/>
          <p:cNvCxnSpPr>
            <a:stCxn id="8" idx="1"/>
          </p:cNvCxnSpPr>
          <p:nvPr/>
        </p:nvCxnSpPr>
        <p:spPr>
          <a:xfrm flipH="1">
            <a:off x="5148064" y="2447681"/>
            <a:ext cx="360040" cy="405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7" idx="1"/>
          </p:cNvCxnSpPr>
          <p:nvPr/>
        </p:nvCxnSpPr>
        <p:spPr>
          <a:xfrm flipH="1">
            <a:off x="1835696" y="3167761"/>
            <a:ext cx="3672408" cy="54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1740302" y="3890852"/>
            <a:ext cx="3767802" cy="672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5508104" y="4381653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問題）面積の大きい順に並べると？</a:t>
            </a:r>
            <a:endParaRPr lang="en-US" altLang="ja-JP" sz="2400" dirty="0"/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A: 1) &gt; 2) &gt; 3)</a:t>
            </a:r>
          </a:p>
          <a:p>
            <a:r>
              <a:rPr kumimoji="1" lang="en-US" altLang="ja-JP" sz="2400" dirty="0" smtClean="0"/>
              <a:t>B: 3) &gt; 2) &gt; 1)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600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明瞭系">
      <a:majorFont>
        <a:latin typeface="Consolas"/>
        <a:ea typeface="メイリオ"/>
        <a:cs typeface=""/>
      </a:majorFont>
      <a:minorFont>
        <a:latin typeface="Consolas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30686</TotalTime>
  <Words>3334</Words>
  <Application>Microsoft Office PowerPoint</Application>
  <PresentationFormat>画面に合わせる (4:3)</PresentationFormat>
  <Paragraphs>822</Paragraphs>
  <Slides>82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82</vt:i4>
      </vt:variant>
    </vt:vector>
  </HeadingPairs>
  <TitlesOfParts>
    <vt:vector size="88" baseType="lpstr">
      <vt:lpstr>ＭＳ Ｐゴシック</vt:lpstr>
      <vt:lpstr>メイリオ</vt:lpstr>
      <vt:lpstr>Arial</vt:lpstr>
      <vt:lpstr>Calibri</vt:lpstr>
      <vt:lpstr>Consolas</vt:lpstr>
      <vt:lpstr>Office テーマ</vt:lpstr>
      <vt:lpstr>世界は四角ではない ～JavaFXで地図を描く～</vt:lpstr>
      <vt:lpstr>高橋 徹の自己紹介</vt:lpstr>
      <vt:lpstr>アジェンダ</vt:lpstr>
      <vt:lpstr>アジェンダ</vt:lpstr>
      <vt:lpstr>この素晴らしい世界に祝福を</vt:lpstr>
      <vt:lpstr>だがしかし</vt:lpstr>
      <vt:lpstr>だがしかし</vt:lpstr>
      <vt:lpstr>地図に面積を求めるのは間違っているのだろうか</vt:lpstr>
      <vt:lpstr>地図に面積を求めるのは間違っているのだろうか</vt:lpstr>
      <vt:lpstr>地図に面積を求めるのは間違っているのだろうか</vt:lpstr>
      <vt:lpstr>地図に面積を求めるのは間違っているのだろうか</vt:lpstr>
      <vt:lpstr>四角は地図の嘘</vt:lpstr>
      <vt:lpstr>四角は地図の嘘</vt:lpstr>
      <vt:lpstr>アジェンダ</vt:lpstr>
      <vt:lpstr>Re:ゼロから始める地図投影</vt:lpstr>
      <vt:lpstr>Re:ゼロから始める地図投影</vt:lpstr>
      <vt:lpstr>Re:ゼロから始める地図投影</vt:lpstr>
      <vt:lpstr>Re:ゼロから始める地図投影</vt:lpstr>
      <vt:lpstr>Re:ゼロから始める地図投影</vt:lpstr>
      <vt:lpstr>Re:ゼロから始める地図投影</vt:lpstr>
      <vt:lpstr>アジェンダ</vt:lpstr>
      <vt:lpstr>JavaFX駆け足紹介</vt:lpstr>
      <vt:lpstr>JavaFX駆け足紹介</vt:lpstr>
      <vt:lpstr>JavaFX開発環境（例）</vt:lpstr>
      <vt:lpstr>プログラムの構成（１）</vt:lpstr>
      <vt:lpstr>プログラムの構成（２）</vt:lpstr>
      <vt:lpstr>ステップ・バイ・ステップ目次</vt:lpstr>
      <vt:lpstr>ステップ０</vt:lpstr>
      <vt:lpstr>ステップ０</vt:lpstr>
      <vt:lpstr>ステップ０</vt:lpstr>
      <vt:lpstr>ステップ０</vt:lpstr>
      <vt:lpstr>ステップ０</vt:lpstr>
      <vt:lpstr>ステップ１</vt:lpstr>
      <vt:lpstr>ステップ１</vt:lpstr>
      <vt:lpstr>ステップ１</vt:lpstr>
      <vt:lpstr>ステップ１</vt:lpstr>
      <vt:lpstr>ステップ１</vt:lpstr>
      <vt:lpstr>ステップ１</vt:lpstr>
      <vt:lpstr>ステップ１</vt:lpstr>
      <vt:lpstr>ステップ２</vt:lpstr>
      <vt:lpstr>ステップ２</vt:lpstr>
      <vt:lpstr>ステップ２</vt:lpstr>
      <vt:lpstr>ステップ２</vt:lpstr>
      <vt:lpstr>ステップ２</vt:lpstr>
      <vt:lpstr>ステップ２</vt:lpstr>
      <vt:lpstr>ステップ２</vt:lpstr>
      <vt:lpstr>ステップ２</vt:lpstr>
      <vt:lpstr>ステップ２</vt:lpstr>
      <vt:lpstr>ステップ３</vt:lpstr>
      <vt:lpstr>ステップ３</vt:lpstr>
      <vt:lpstr>ステップ２</vt:lpstr>
      <vt:lpstr>ステップ３</vt:lpstr>
      <vt:lpstr>ステップ３</vt:lpstr>
      <vt:lpstr>ステップ３</vt:lpstr>
      <vt:lpstr>ステップ３</vt:lpstr>
      <vt:lpstr>ステップ４</vt:lpstr>
      <vt:lpstr>ステップ４</vt:lpstr>
      <vt:lpstr>ステップ４</vt:lpstr>
      <vt:lpstr>ステップ４</vt:lpstr>
      <vt:lpstr>ステップ４</vt:lpstr>
      <vt:lpstr>ステップ４</vt:lpstr>
      <vt:lpstr>ステップ４</vt:lpstr>
      <vt:lpstr>ステップ４</vt:lpstr>
      <vt:lpstr>ステップ４</vt:lpstr>
      <vt:lpstr>ステップ４</vt:lpstr>
      <vt:lpstr>ステップ５</vt:lpstr>
      <vt:lpstr>ステップ５</vt:lpstr>
      <vt:lpstr>ステップ５.0</vt:lpstr>
      <vt:lpstr>ステップ５</vt:lpstr>
      <vt:lpstr>ステップ５</vt:lpstr>
      <vt:lpstr>ステップ５</vt:lpstr>
      <vt:lpstr>ステップ５</vt:lpstr>
      <vt:lpstr>ステップ５</vt:lpstr>
      <vt:lpstr>ステップ５</vt:lpstr>
      <vt:lpstr>ステップ５</vt:lpstr>
      <vt:lpstr>ステップ５</vt:lpstr>
      <vt:lpstr>地図ライブラリについて</vt:lpstr>
      <vt:lpstr>参考資料</vt:lpstr>
      <vt:lpstr>謝辞</vt:lpstr>
      <vt:lpstr>PowerPoint プレゼンテーション</vt:lpstr>
      <vt:lpstr>だがしかし</vt:lpstr>
      <vt:lpstr>Re:ゼロから始める地図投影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世界は四角ではない</dc:title>
  <dc:creator>Toru Takahashi</dc:creator>
  <cp:lastModifiedBy>高橋徹</cp:lastModifiedBy>
  <cp:revision>169</cp:revision>
  <dcterms:created xsi:type="dcterms:W3CDTF">2016-11-05T12:13:06Z</dcterms:created>
  <dcterms:modified xsi:type="dcterms:W3CDTF">2016-12-02T11:38:27Z</dcterms:modified>
</cp:coreProperties>
</file>